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64.bin"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699" r:id="rId2"/>
    <p:sldMasterId id="2147483701" r:id="rId3"/>
    <p:sldMasterId id="2147483806" r:id="rId4"/>
    <p:sldMasterId id="2147484121" r:id="rId5"/>
    <p:sldMasterId id="2147484508" r:id="rId6"/>
    <p:sldMasterId id="2147485381" r:id="rId7"/>
  </p:sldMasterIdLst>
  <p:notesMasterIdLst>
    <p:notesMasterId r:id="rId114"/>
  </p:notesMasterIdLst>
  <p:sldIdLst>
    <p:sldId id="256" r:id="rId8"/>
    <p:sldId id="267" r:id="rId9"/>
    <p:sldId id="1013" r:id="rId10"/>
    <p:sldId id="1014" r:id="rId11"/>
    <p:sldId id="1089" r:id="rId12"/>
    <p:sldId id="374" r:id="rId13"/>
    <p:sldId id="967" r:id="rId14"/>
    <p:sldId id="957" r:id="rId15"/>
    <p:sldId id="948" r:id="rId16"/>
    <p:sldId id="376" r:id="rId17"/>
    <p:sldId id="949" r:id="rId18"/>
    <p:sldId id="946" r:id="rId19"/>
    <p:sldId id="1016" r:id="rId20"/>
    <p:sldId id="1102" r:id="rId21"/>
    <p:sldId id="451" r:id="rId22"/>
    <p:sldId id="745" r:id="rId23"/>
    <p:sldId id="336" r:id="rId24"/>
    <p:sldId id="1094" r:id="rId25"/>
    <p:sldId id="1101" r:id="rId26"/>
    <p:sldId id="433" r:id="rId27"/>
    <p:sldId id="1090" r:id="rId28"/>
    <p:sldId id="397" r:id="rId29"/>
    <p:sldId id="736" r:id="rId30"/>
    <p:sldId id="825" r:id="rId31"/>
    <p:sldId id="968" r:id="rId32"/>
    <p:sldId id="732" r:id="rId33"/>
    <p:sldId id="461" r:id="rId34"/>
    <p:sldId id="460" r:id="rId35"/>
    <p:sldId id="425" r:id="rId36"/>
    <p:sldId id="426" r:id="rId37"/>
    <p:sldId id="959" r:id="rId38"/>
    <p:sldId id="960" r:id="rId39"/>
    <p:sldId id="427" r:id="rId40"/>
    <p:sldId id="1093" r:id="rId41"/>
    <p:sldId id="1075" r:id="rId42"/>
    <p:sldId id="934" r:id="rId43"/>
    <p:sldId id="428" r:id="rId44"/>
    <p:sldId id="1092" r:id="rId45"/>
    <p:sldId id="435" r:id="rId46"/>
    <p:sldId id="828" r:id="rId47"/>
    <p:sldId id="1077" r:id="rId48"/>
    <p:sldId id="1078" r:id="rId49"/>
    <p:sldId id="1088" r:id="rId50"/>
    <p:sldId id="438" r:id="rId51"/>
    <p:sldId id="1095" r:id="rId52"/>
    <p:sldId id="437" r:id="rId53"/>
    <p:sldId id="1091" r:id="rId54"/>
    <p:sldId id="301" r:id="rId55"/>
    <p:sldId id="385" r:id="rId56"/>
    <p:sldId id="1096" r:id="rId57"/>
    <p:sldId id="1099" r:id="rId58"/>
    <p:sldId id="399" r:id="rId59"/>
    <p:sldId id="1100" r:id="rId60"/>
    <p:sldId id="400" r:id="rId61"/>
    <p:sldId id="389" r:id="rId62"/>
    <p:sldId id="1031" r:id="rId63"/>
    <p:sldId id="430" r:id="rId64"/>
    <p:sldId id="402" r:id="rId65"/>
    <p:sldId id="1033" r:id="rId66"/>
    <p:sldId id="403" r:id="rId67"/>
    <p:sldId id="408" r:id="rId68"/>
    <p:sldId id="1030" r:id="rId69"/>
    <p:sldId id="409" r:id="rId70"/>
    <p:sldId id="1037" r:id="rId71"/>
    <p:sldId id="1034" r:id="rId72"/>
    <p:sldId id="1038" r:id="rId73"/>
    <p:sldId id="411" r:id="rId74"/>
    <p:sldId id="1040" r:id="rId75"/>
    <p:sldId id="1041" r:id="rId76"/>
    <p:sldId id="1042" r:id="rId77"/>
    <p:sldId id="1043" r:id="rId78"/>
    <p:sldId id="412" r:id="rId79"/>
    <p:sldId id="265" r:id="rId80"/>
    <p:sldId id="404" r:id="rId81"/>
    <p:sldId id="418" r:id="rId82"/>
    <p:sldId id="420" r:id="rId83"/>
    <p:sldId id="1097" r:id="rId84"/>
    <p:sldId id="1098" r:id="rId85"/>
    <p:sldId id="1053" r:id="rId86"/>
    <p:sldId id="1054" r:id="rId87"/>
    <p:sldId id="1055" r:id="rId88"/>
    <p:sldId id="1056" r:id="rId89"/>
    <p:sldId id="1058" r:id="rId90"/>
    <p:sldId id="1059" r:id="rId91"/>
    <p:sldId id="1060" r:id="rId92"/>
    <p:sldId id="1064" r:id="rId93"/>
    <p:sldId id="1045" r:id="rId94"/>
    <p:sldId id="1065" r:id="rId95"/>
    <p:sldId id="1066" r:id="rId96"/>
    <p:sldId id="1067" r:id="rId97"/>
    <p:sldId id="1068" r:id="rId98"/>
    <p:sldId id="1069" r:id="rId99"/>
    <p:sldId id="966" r:id="rId100"/>
    <p:sldId id="856" r:id="rId101"/>
    <p:sldId id="1103" r:id="rId102"/>
    <p:sldId id="838" r:id="rId103"/>
    <p:sldId id="364" r:id="rId104"/>
    <p:sldId id="808" r:id="rId105"/>
    <p:sldId id="809" r:id="rId106"/>
    <p:sldId id="598" r:id="rId107"/>
    <p:sldId id="705" r:id="rId108"/>
    <p:sldId id="800" r:id="rId109"/>
    <p:sldId id="600" r:id="rId110"/>
    <p:sldId id="820" r:id="rId111"/>
    <p:sldId id="822" r:id="rId112"/>
    <p:sldId id="802" r:id="rId113"/>
  </p:sldIdLst>
  <p:sldSz cx="12192000" cy="6858000"/>
  <p:notesSz cx="6858000" cy="9144000"/>
  <p:defaultTextStyle>
    <a:defPPr>
      <a:defRPr lang="en-US"/>
    </a:defPPr>
    <a:lvl1pPr algn="l" rtl="0" fontAlgn="base">
      <a:spcBef>
        <a:spcPct val="0"/>
      </a:spcBef>
      <a:spcAft>
        <a:spcPct val="0"/>
      </a:spcAft>
      <a:defRPr sz="2400" b="1" kern="1200">
        <a:solidFill>
          <a:schemeClr val="tx1"/>
        </a:solidFill>
        <a:latin typeface="Arial" pitchFamily="34" charset="0"/>
        <a:ea typeface="+mn-ea"/>
        <a:cs typeface="+mn-cs"/>
      </a:defRPr>
    </a:lvl1pPr>
    <a:lvl2pPr marL="457200" algn="l" rtl="0" fontAlgn="base">
      <a:spcBef>
        <a:spcPct val="0"/>
      </a:spcBef>
      <a:spcAft>
        <a:spcPct val="0"/>
      </a:spcAft>
      <a:defRPr sz="2400" b="1" kern="1200">
        <a:solidFill>
          <a:schemeClr val="tx1"/>
        </a:solidFill>
        <a:latin typeface="Arial" pitchFamily="34" charset="0"/>
        <a:ea typeface="+mn-ea"/>
        <a:cs typeface="+mn-cs"/>
      </a:defRPr>
    </a:lvl2pPr>
    <a:lvl3pPr marL="914400" algn="l" rtl="0" fontAlgn="base">
      <a:spcBef>
        <a:spcPct val="0"/>
      </a:spcBef>
      <a:spcAft>
        <a:spcPct val="0"/>
      </a:spcAft>
      <a:defRPr sz="2400" b="1" kern="1200">
        <a:solidFill>
          <a:schemeClr val="tx1"/>
        </a:solidFill>
        <a:latin typeface="Arial" pitchFamily="34" charset="0"/>
        <a:ea typeface="+mn-ea"/>
        <a:cs typeface="+mn-cs"/>
      </a:defRPr>
    </a:lvl3pPr>
    <a:lvl4pPr marL="1371600" algn="l" rtl="0" fontAlgn="base">
      <a:spcBef>
        <a:spcPct val="0"/>
      </a:spcBef>
      <a:spcAft>
        <a:spcPct val="0"/>
      </a:spcAft>
      <a:defRPr sz="2400" b="1" kern="1200">
        <a:solidFill>
          <a:schemeClr val="tx1"/>
        </a:solidFill>
        <a:latin typeface="Arial" pitchFamily="34" charset="0"/>
        <a:ea typeface="+mn-ea"/>
        <a:cs typeface="+mn-cs"/>
      </a:defRPr>
    </a:lvl4pPr>
    <a:lvl5pPr marL="1828800" algn="l" rtl="0" fontAlgn="base">
      <a:spcBef>
        <a:spcPct val="0"/>
      </a:spcBef>
      <a:spcAft>
        <a:spcPct val="0"/>
      </a:spcAft>
      <a:defRPr sz="2400" b="1" kern="1200">
        <a:solidFill>
          <a:schemeClr val="tx1"/>
        </a:solidFill>
        <a:latin typeface="Arial" pitchFamily="34" charset="0"/>
        <a:ea typeface="+mn-ea"/>
        <a:cs typeface="+mn-cs"/>
      </a:defRPr>
    </a:lvl5pPr>
    <a:lvl6pPr marL="2286000" algn="l" defTabSz="914400" rtl="0" eaLnBrk="1" latinLnBrk="0" hangingPunct="1">
      <a:defRPr sz="2400" b="1" kern="1200">
        <a:solidFill>
          <a:schemeClr val="tx1"/>
        </a:solidFill>
        <a:latin typeface="Arial" pitchFamily="34" charset="0"/>
        <a:ea typeface="+mn-ea"/>
        <a:cs typeface="+mn-cs"/>
      </a:defRPr>
    </a:lvl6pPr>
    <a:lvl7pPr marL="2743200" algn="l" defTabSz="914400" rtl="0" eaLnBrk="1" latinLnBrk="0" hangingPunct="1">
      <a:defRPr sz="2400" b="1" kern="1200">
        <a:solidFill>
          <a:schemeClr val="tx1"/>
        </a:solidFill>
        <a:latin typeface="Arial" pitchFamily="34" charset="0"/>
        <a:ea typeface="+mn-ea"/>
        <a:cs typeface="+mn-cs"/>
      </a:defRPr>
    </a:lvl7pPr>
    <a:lvl8pPr marL="3200400" algn="l" defTabSz="914400" rtl="0" eaLnBrk="1" latinLnBrk="0" hangingPunct="1">
      <a:defRPr sz="2400" b="1" kern="1200">
        <a:solidFill>
          <a:schemeClr val="tx1"/>
        </a:solidFill>
        <a:latin typeface="Arial" pitchFamily="34" charset="0"/>
        <a:ea typeface="+mn-ea"/>
        <a:cs typeface="+mn-cs"/>
      </a:defRPr>
    </a:lvl8pPr>
    <a:lvl9pPr marL="3657600" algn="l" defTabSz="914400" rtl="0" eaLnBrk="1" latinLnBrk="0" hangingPunct="1">
      <a:defRPr sz="2400"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FF00"/>
    <a:srgbClr val="FFCC00"/>
    <a:srgbClr val="FFFFCC"/>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58" autoAdjust="0"/>
    <p:restoredTop sz="94724" autoAdjust="0"/>
  </p:normalViewPr>
  <p:slideViewPr>
    <p:cSldViewPr>
      <p:cViewPr varScale="1">
        <p:scale>
          <a:sx n="93" d="100"/>
          <a:sy n="93" d="100"/>
        </p:scale>
        <p:origin x="389" y="106"/>
      </p:cViewPr>
      <p:guideLst>
        <p:guide orient="horz" pos="2160"/>
        <p:guide pos="3840"/>
      </p:guideLst>
    </p:cSldViewPr>
  </p:slideViewPr>
  <p:outlineViewPr>
    <p:cViewPr>
      <p:scale>
        <a:sx n="33" d="100"/>
        <a:sy n="33" d="100"/>
      </p:scale>
      <p:origin x="0" y="-7440"/>
    </p:cViewPr>
  </p:outlineViewPr>
  <p:notesTextViewPr>
    <p:cViewPr>
      <p:scale>
        <a:sx n="3" d="2"/>
        <a:sy n="3" d="2"/>
      </p:scale>
      <p:origin x="0" y="0"/>
    </p:cViewPr>
  </p:notesTextViewPr>
  <p:sorterViewPr>
    <p:cViewPr>
      <p:scale>
        <a:sx n="80" d="100"/>
        <a:sy n="80" d="100"/>
      </p:scale>
      <p:origin x="0" y="-191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0CCF8B-19E3-4F8F-8FB2-4873442A7E2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5820BD7-564B-4C8F-BE3D-07505E5DF002}">
      <dgm:prSet phldrT="[Text]" custT="1"/>
      <dgm:spPr/>
      <dgm:t>
        <a:bodyPr/>
        <a:lstStyle/>
        <a:p>
          <a:r>
            <a:rPr lang="en-US" sz="1100" dirty="0"/>
            <a:t>FEV1/FVC </a:t>
          </a:r>
          <a:r>
            <a:rPr lang="en-US" sz="1100" dirty="0" err="1"/>
            <a:t>trước</a:t>
          </a:r>
          <a:r>
            <a:rPr lang="en-US" sz="1100" dirty="0"/>
            <a:t> </a:t>
          </a:r>
          <a:r>
            <a:rPr lang="en-US" sz="1100" dirty="0" err="1"/>
            <a:t>dãn</a:t>
          </a:r>
          <a:r>
            <a:rPr lang="en-US" sz="1100" dirty="0"/>
            <a:t> </a:t>
          </a:r>
          <a:r>
            <a:rPr lang="en-US" sz="1100" dirty="0" err="1"/>
            <a:t>phế</a:t>
          </a:r>
          <a:r>
            <a:rPr lang="en-US" sz="1100" dirty="0"/>
            <a:t> </a:t>
          </a:r>
          <a:r>
            <a:rPr lang="en-US" sz="1100" dirty="0" err="1"/>
            <a:t>quản</a:t>
          </a:r>
          <a:endParaRPr lang="en-US" sz="1100" dirty="0"/>
        </a:p>
      </dgm:t>
    </dgm:pt>
    <dgm:pt modelId="{D2B3108D-CAE6-479E-A474-DA8122B0EF40}" type="parTrans" cxnId="{48721577-7BF0-4E75-95D8-4227C9BA4D59}">
      <dgm:prSet/>
      <dgm:spPr/>
      <dgm:t>
        <a:bodyPr/>
        <a:lstStyle/>
        <a:p>
          <a:endParaRPr lang="en-US"/>
        </a:p>
      </dgm:t>
    </dgm:pt>
    <dgm:pt modelId="{344D3CF5-8217-40D3-8429-4AB975BB7563}" type="sibTrans" cxnId="{48721577-7BF0-4E75-95D8-4227C9BA4D59}">
      <dgm:prSet/>
      <dgm:spPr/>
      <dgm:t>
        <a:bodyPr/>
        <a:lstStyle/>
        <a:p>
          <a:endParaRPr lang="en-US"/>
        </a:p>
      </dgm:t>
    </dgm:pt>
    <dgm:pt modelId="{96D9C905-FA3A-456A-B464-73CE5AD60D99}">
      <dgm:prSet phldrT="[Text]" custT="1"/>
      <dgm:spPr/>
      <dgm:t>
        <a:bodyPr/>
        <a:lstStyle/>
        <a:p>
          <a:r>
            <a:rPr lang="en-US" sz="1100" dirty="0"/>
            <a:t>&lt;0.7 </a:t>
          </a:r>
          <a:r>
            <a:rPr lang="en-US" sz="1100" dirty="0" err="1"/>
            <a:t>hoặc</a:t>
          </a:r>
          <a:r>
            <a:rPr lang="en-US" sz="1100" dirty="0"/>
            <a:t> &lt; LLN</a:t>
          </a:r>
        </a:p>
      </dgm:t>
    </dgm:pt>
    <dgm:pt modelId="{EE5AEBAC-CBBC-4ACD-B969-8C04BC4DABAC}" type="parTrans" cxnId="{714BB5E7-11C8-41ED-850C-5B4B99D280B8}">
      <dgm:prSet/>
      <dgm:spPr/>
      <dgm:t>
        <a:bodyPr/>
        <a:lstStyle/>
        <a:p>
          <a:endParaRPr lang="en-US"/>
        </a:p>
      </dgm:t>
    </dgm:pt>
    <dgm:pt modelId="{D666807E-0DD1-4215-A3B9-3B2529679F51}" type="sibTrans" cxnId="{714BB5E7-11C8-41ED-850C-5B4B99D280B8}">
      <dgm:prSet/>
      <dgm:spPr/>
      <dgm:t>
        <a:bodyPr/>
        <a:lstStyle/>
        <a:p>
          <a:endParaRPr lang="en-US"/>
        </a:p>
      </dgm:t>
    </dgm:pt>
    <dgm:pt modelId="{A0B9E846-6AF7-427D-A134-355D65E7DE60}">
      <dgm:prSet phldrT="[Text]" custT="1"/>
      <dgm:spPr/>
      <dgm:t>
        <a:bodyPr/>
        <a:lstStyle/>
        <a:p>
          <a:r>
            <a:rPr lang="en-US" sz="1100" dirty="0"/>
            <a:t>FEV1/FVC </a:t>
          </a:r>
          <a:r>
            <a:rPr lang="en-US" sz="1100" dirty="0" err="1"/>
            <a:t>sau</a:t>
          </a:r>
          <a:r>
            <a:rPr lang="en-US" sz="1100" dirty="0"/>
            <a:t> </a:t>
          </a:r>
          <a:r>
            <a:rPr lang="en-US" sz="1100" dirty="0" err="1"/>
            <a:t>dản</a:t>
          </a:r>
          <a:r>
            <a:rPr lang="en-US" sz="1100" dirty="0"/>
            <a:t> </a:t>
          </a:r>
          <a:r>
            <a:rPr lang="en-US" sz="1100" dirty="0" err="1"/>
            <a:t>phế</a:t>
          </a:r>
          <a:r>
            <a:rPr lang="en-US" sz="1100" dirty="0"/>
            <a:t> </a:t>
          </a:r>
          <a:r>
            <a:rPr lang="en-US" sz="1100" dirty="0" err="1"/>
            <a:t>quản</a:t>
          </a:r>
          <a:r>
            <a:rPr lang="en-US" sz="1100" dirty="0"/>
            <a:t> &lt; 0,7 </a:t>
          </a:r>
          <a:r>
            <a:rPr lang="en-US" sz="1100" dirty="0" err="1"/>
            <a:t>hoặc</a:t>
          </a:r>
          <a:r>
            <a:rPr lang="en-US" sz="1100" dirty="0"/>
            <a:t> LLN; FEV1 </a:t>
          </a:r>
          <a:r>
            <a:rPr lang="en-US" sz="1100" dirty="0" err="1"/>
            <a:t>tăng</a:t>
          </a:r>
          <a:r>
            <a:rPr lang="en-US" sz="1100" dirty="0"/>
            <a:t> 200ml </a:t>
          </a:r>
          <a:r>
            <a:rPr lang="en-US" sz="1100" dirty="0" err="1"/>
            <a:t>và</a:t>
          </a:r>
          <a:r>
            <a:rPr lang="en-US" sz="1100" dirty="0"/>
            <a:t> &gt; 12%</a:t>
          </a:r>
        </a:p>
      </dgm:t>
    </dgm:pt>
    <dgm:pt modelId="{779BBD18-F01B-4C58-81E0-19B98C902333}" type="parTrans" cxnId="{84B36FBE-9420-4AAB-9873-512DDD70427A}">
      <dgm:prSet/>
      <dgm:spPr/>
      <dgm:t>
        <a:bodyPr/>
        <a:lstStyle/>
        <a:p>
          <a:endParaRPr lang="en-US"/>
        </a:p>
      </dgm:t>
    </dgm:pt>
    <dgm:pt modelId="{176B9A32-0EEA-4E5A-9A64-1FDD04903411}" type="sibTrans" cxnId="{84B36FBE-9420-4AAB-9873-512DDD70427A}">
      <dgm:prSet/>
      <dgm:spPr/>
      <dgm:t>
        <a:bodyPr/>
        <a:lstStyle/>
        <a:p>
          <a:endParaRPr lang="en-US"/>
        </a:p>
      </dgm:t>
    </dgm:pt>
    <dgm:pt modelId="{7043EAD7-C51B-435E-9FD8-BD3625C606EA}">
      <dgm:prSet phldrT="[Text]" custT="1"/>
      <dgm:spPr/>
      <dgm:t>
        <a:bodyPr/>
        <a:lstStyle/>
        <a:p>
          <a:r>
            <a:rPr lang="en-US" sz="1100" dirty="0"/>
            <a:t>FEV1/FVC </a:t>
          </a:r>
          <a:r>
            <a:rPr lang="en-US" sz="1100" dirty="0" err="1"/>
            <a:t>sau</a:t>
          </a:r>
          <a:r>
            <a:rPr lang="en-US" sz="1100" dirty="0"/>
            <a:t> </a:t>
          </a:r>
          <a:r>
            <a:rPr lang="en-US" sz="1100" dirty="0" err="1"/>
            <a:t>dản</a:t>
          </a:r>
          <a:r>
            <a:rPr lang="en-US" sz="1100" dirty="0"/>
            <a:t> </a:t>
          </a:r>
          <a:r>
            <a:rPr lang="en-US" sz="1100" dirty="0" err="1"/>
            <a:t>phế</a:t>
          </a:r>
          <a:r>
            <a:rPr lang="en-US" sz="1100" dirty="0"/>
            <a:t> </a:t>
          </a:r>
          <a:r>
            <a:rPr lang="en-US" sz="1100" dirty="0" err="1"/>
            <a:t>quản</a:t>
          </a:r>
          <a:r>
            <a:rPr lang="en-US" sz="1100" dirty="0"/>
            <a:t> &gt; 0,7 </a:t>
          </a:r>
          <a:r>
            <a:rPr lang="en-US" sz="1100" dirty="0" err="1"/>
            <a:t>và</a:t>
          </a:r>
          <a:r>
            <a:rPr lang="en-US" sz="1100" dirty="0"/>
            <a:t> LLN; FEV1 </a:t>
          </a:r>
          <a:r>
            <a:rPr lang="en-US" sz="1100" dirty="0" err="1"/>
            <a:t>tăng</a:t>
          </a:r>
          <a:r>
            <a:rPr lang="en-US" sz="1100" dirty="0"/>
            <a:t> 200ml </a:t>
          </a:r>
          <a:r>
            <a:rPr lang="en-US" sz="1100" dirty="0" err="1"/>
            <a:t>và</a:t>
          </a:r>
          <a:r>
            <a:rPr lang="en-US" sz="1100" dirty="0"/>
            <a:t> &gt; 12%</a:t>
          </a:r>
        </a:p>
      </dgm:t>
    </dgm:pt>
    <dgm:pt modelId="{2F6D5D1E-06EA-4E3A-84B5-682E9C651B4C}" type="parTrans" cxnId="{F4A558F7-7532-4624-BDF9-5462B39914E7}">
      <dgm:prSet/>
      <dgm:spPr/>
      <dgm:t>
        <a:bodyPr/>
        <a:lstStyle/>
        <a:p>
          <a:endParaRPr lang="en-US"/>
        </a:p>
      </dgm:t>
    </dgm:pt>
    <dgm:pt modelId="{07571CC5-0FE0-4E50-8FBA-392E682A32BE}" type="sibTrans" cxnId="{F4A558F7-7532-4624-BDF9-5462B39914E7}">
      <dgm:prSet/>
      <dgm:spPr/>
      <dgm:t>
        <a:bodyPr/>
        <a:lstStyle/>
        <a:p>
          <a:endParaRPr lang="en-US"/>
        </a:p>
      </dgm:t>
    </dgm:pt>
    <dgm:pt modelId="{11727C66-FD42-4A95-A091-E2F376A1D263}">
      <dgm:prSet phldrT="[Text]" custT="1"/>
      <dgm:spPr/>
      <dgm:t>
        <a:bodyPr/>
        <a:lstStyle/>
        <a:p>
          <a:r>
            <a:rPr lang="en-US" sz="1100" dirty="0" err="1"/>
            <a:t>Bình</a:t>
          </a:r>
          <a:r>
            <a:rPr lang="en-US" sz="1100" dirty="0"/>
            <a:t> </a:t>
          </a:r>
          <a:r>
            <a:rPr lang="en-US" sz="1100" dirty="0" err="1"/>
            <a:t>thường</a:t>
          </a:r>
          <a:r>
            <a:rPr lang="en-US" sz="1100" dirty="0"/>
            <a:t> &gt; 0.7 </a:t>
          </a:r>
          <a:r>
            <a:rPr lang="en-US" sz="1100" dirty="0" err="1"/>
            <a:t>và</a:t>
          </a:r>
          <a:r>
            <a:rPr lang="en-US" sz="1100" dirty="0"/>
            <a:t> &gt; LLN</a:t>
          </a:r>
        </a:p>
      </dgm:t>
    </dgm:pt>
    <dgm:pt modelId="{128D9A3E-18D8-414C-8105-A6453B6ADF8B}" type="parTrans" cxnId="{FBB2D3A5-E4BA-4106-91E0-533B03F9C649}">
      <dgm:prSet/>
      <dgm:spPr/>
      <dgm:t>
        <a:bodyPr/>
        <a:lstStyle/>
        <a:p>
          <a:endParaRPr lang="en-US"/>
        </a:p>
      </dgm:t>
    </dgm:pt>
    <dgm:pt modelId="{22B5B7AC-0AEA-4B91-943C-43BE837CFC58}" type="sibTrans" cxnId="{FBB2D3A5-E4BA-4106-91E0-533B03F9C649}">
      <dgm:prSet/>
      <dgm:spPr/>
      <dgm:t>
        <a:bodyPr/>
        <a:lstStyle/>
        <a:p>
          <a:endParaRPr lang="en-US"/>
        </a:p>
      </dgm:t>
    </dgm:pt>
    <dgm:pt modelId="{A41DCC97-8D14-4BC1-8825-4FEDD67E81A5}">
      <dgm:prSet phldrT="[Text]" custT="1"/>
      <dgm:spPr/>
      <dgm:t>
        <a:bodyPr/>
        <a:lstStyle/>
        <a:p>
          <a:r>
            <a:rPr lang="en-US" sz="1100" dirty="0"/>
            <a:t>FVC &gt; 80%; FEV1 </a:t>
          </a:r>
          <a:r>
            <a:rPr lang="en-US" sz="1100" dirty="0" err="1"/>
            <a:t>tăng</a:t>
          </a:r>
          <a:r>
            <a:rPr lang="en-US" sz="1100" dirty="0"/>
            <a:t> 200ml </a:t>
          </a:r>
          <a:r>
            <a:rPr lang="en-US" sz="1100" dirty="0" err="1"/>
            <a:t>và</a:t>
          </a:r>
          <a:r>
            <a:rPr lang="en-US" sz="1100" dirty="0"/>
            <a:t> &gt; 12% </a:t>
          </a:r>
          <a:r>
            <a:rPr lang="en-US" sz="1100" dirty="0" err="1"/>
            <a:t>sau</a:t>
          </a:r>
          <a:r>
            <a:rPr lang="en-US" sz="1100" dirty="0"/>
            <a:t> </a:t>
          </a:r>
          <a:r>
            <a:rPr lang="en-US" sz="1100" dirty="0" err="1"/>
            <a:t>dản</a:t>
          </a:r>
          <a:r>
            <a:rPr lang="en-US" sz="1100" dirty="0"/>
            <a:t> </a:t>
          </a:r>
          <a:r>
            <a:rPr lang="en-US" sz="1100" dirty="0" err="1"/>
            <a:t>phế</a:t>
          </a:r>
          <a:r>
            <a:rPr lang="en-US" sz="1100" dirty="0"/>
            <a:t> </a:t>
          </a:r>
          <a:r>
            <a:rPr lang="en-US" sz="1100" dirty="0" err="1"/>
            <a:t>quản</a:t>
          </a:r>
          <a:endParaRPr lang="en-US" sz="1100" dirty="0"/>
        </a:p>
      </dgm:t>
    </dgm:pt>
    <dgm:pt modelId="{64E01DC3-810F-4AC7-A422-1C3115CD15C4}" type="parTrans" cxnId="{ACF273C5-723B-4353-B7D9-8CEEAACFABCA}">
      <dgm:prSet/>
      <dgm:spPr/>
      <dgm:t>
        <a:bodyPr/>
        <a:lstStyle/>
        <a:p>
          <a:endParaRPr lang="en-US"/>
        </a:p>
      </dgm:t>
    </dgm:pt>
    <dgm:pt modelId="{FCDC106A-E9FC-448F-AF5D-A1D912F1B555}" type="sibTrans" cxnId="{ACF273C5-723B-4353-B7D9-8CEEAACFABCA}">
      <dgm:prSet/>
      <dgm:spPr/>
      <dgm:t>
        <a:bodyPr/>
        <a:lstStyle/>
        <a:p>
          <a:endParaRPr lang="en-US"/>
        </a:p>
      </dgm:t>
    </dgm:pt>
    <dgm:pt modelId="{BDCCB340-31B0-4E9E-A12F-F36D28551E18}">
      <dgm:prSet custT="1"/>
      <dgm:spPr/>
      <dgm:t>
        <a:bodyPr/>
        <a:lstStyle/>
        <a:p>
          <a:r>
            <a:rPr lang="en-US" sz="1100" dirty="0"/>
            <a:t>FVC </a:t>
          </a:r>
          <a:r>
            <a:rPr lang="en-US" sz="1100" dirty="0" err="1"/>
            <a:t>giảm</a:t>
          </a:r>
          <a:r>
            <a:rPr lang="en-US" sz="1100" dirty="0"/>
            <a:t> &lt; 80%; FEV1 </a:t>
          </a:r>
          <a:r>
            <a:rPr lang="en-US" sz="1100" dirty="0" err="1"/>
            <a:t>giảm</a:t>
          </a:r>
          <a:endParaRPr lang="en-US" sz="1100" dirty="0"/>
        </a:p>
      </dgm:t>
    </dgm:pt>
    <dgm:pt modelId="{F2D9B864-267B-4C9B-A230-C4502B903E5C}" type="parTrans" cxnId="{4E20E0A4-315B-4223-BAFC-DD4C14C46AF4}">
      <dgm:prSet/>
      <dgm:spPr/>
      <dgm:t>
        <a:bodyPr/>
        <a:lstStyle/>
        <a:p>
          <a:endParaRPr lang="en-US"/>
        </a:p>
      </dgm:t>
    </dgm:pt>
    <dgm:pt modelId="{CBD49E6D-0414-4805-97F7-BFAA4987CC7A}" type="sibTrans" cxnId="{4E20E0A4-315B-4223-BAFC-DD4C14C46AF4}">
      <dgm:prSet/>
      <dgm:spPr/>
      <dgm:t>
        <a:bodyPr/>
        <a:lstStyle/>
        <a:p>
          <a:endParaRPr lang="en-US"/>
        </a:p>
      </dgm:t>
    </dgm:pt>
    <dgm:pt modelId="{08356BED-3A17-4B58-B274-FFC88F865B7B}">
      <dgm:prSet custT="1"/>
      <dgm:spPr/>
      <dgm:t>
        <a:bodyPr/>
        <a:lstStyle/>
        <a:p>
          <a:r>
            <a:rPr lang="en-US" sz="1100" dirty="0"/>
            <a:t>Hen</a:t>
          </a:r>
        </a:p>
      </dgm:t>
    </dgm:pt>
    <dgm:pt modelId="{5C234A83-3E51-4644-9567-A7AB1F72E130}" type="parTrans" cxnId="{A2CD1CAA-3B4C-408B-A18A-6BBD9C2B4148}">
      <dgm:prSet/>
      <dgm:spPr/>
      <dgm:t>
        <a:bodyPr/>
        <a:lstStyle/>
        <a:p>
          <a:endParaRPr lang="en-US"/>
        </a:p>
      </dgm:t>
    </dgm:pt>
    <dgm:pt modelId="{2D01D451-CF04-4850-8C68-6F9C6D3DCE4C}" type="sibTrans" cxnId="{A2CD1CAA-3B4C-408B-A18A-6BBD9C2B4148}">
      <dgm:prSet/>
      <dgm:spPr/>
      <dgm:t>
        <a:bodyPr/>
        <a:lstStyle/>
        <a:p>
          <a:endParaRPr lang="en-US"/>
        </a:p>
      </dgm:t>
    </dgm:pt>
    <dgm:pt modelId="{60CDBEF3-C5EB-46AE-9823-BCF7EDF152E6}">
      <dgm:prSet custT="1"/>
      <dgm:spPr/>
      <dgm:t>
        <a:bodyPr/>
        <a:lstStyle/>
        <a:p>
          <a:r>
            <a:rPr lang="en-US" sz="1100" dirty="0" err="1"/>
            <a:t>Hội</a:t>
          </a:r>
          <a:r>
            <a:rPr lang="en-US" sz="1100" dirty="0"/>
            <a:t> </a:t>
          </a:r>
          <a:r>
            <a:rPr lang="en-US" sz="1100" dirty="0" err="1"/>
            <a:t>chứng</a:t>
          </a:r>
          <a:r>
            <a:rPr lang="en-US" sz="1100" dirty="0"/>
            <a:t> </a:t>
          </a:r>
          <a:r>
            <a:rPr lang="en-US" sz="1100" dirty="0" err="1"/>
            <a:t>hạn</a:t>
          </a:r>
          <a:r>
            <a:rPr lang="en-US" sz="1100" dirty="0"/>
            <a:t> </a:t>
          </a:r>
          <a:r>
            <a:rPr lang="en-US" sz="1100" dirty="0" err="1"/>
            <a:t>chế</a:t>
          </a:r>
          <a:endParaRPr lang="en-US" sz="1100" dirty="0"/>
        </a:p>
      </dgm:t>
    </dgm:pt>
    <dgm:pt modelId="{E2F90BD3-1878-4E72-BCE8-0CD6F04DEF45}" type="parTrans" cxnId="{FE313A28-FC64-4616-BA28-177077E4BB3C}">
      <dgm:prSet/>
      <dgm:spPr/>
      <dgm:t>
        <a:bodyPr/>
        <a:lstStyle/>
        <a:p>
          <a:endParaRPr lang="en-US"/>
        </a:p>
      </dgm:t>
    </dgm:pt>
    <dgm:pt modelId="{D55797C8-85DD-4F55-ABC0-0C6B626F5A7D}" type="sibTrans" cxnId="{FE313A28-FC64-4616-BA28-177077E4BB3C}">
      <dgm:prSet/>
      <dgm:spPr/>
      <dgm:t>
        <a:bodyPr/>
        <a:lstStyle/>
        <a:p>
          <a:endParaRPr lang="en-US"/>
        </a:p>
      </dgm:t>
    </dgm:pt>
    <dgm:pt modelId="{852199C7-C58F-4C84-9E2D-26835B3223B9}">
      <dgm:prSet custT="1"/>
      <dgm:spPr/>
      <dgm:t>
        <a:bodyPr/>
        <a:lstStyle/>
        <a:p>
          <a:r>
            <a:rPr lang="en-US" sz="1100" dirty="0"/>
            <a:t>Hen</a:t>
          </a:r>
        </a:p>
      </dgm:t>
    </dgm:pt>
    <dgm:pt modelId="{BACDF966-976D-4A78-9FDF-D947D80767E0}" type="parTrans" cxnId="{2CA9D1C1-B39E-493C-A8A6-86E607A4187C}">
      <dgm:prSet/>
      <dgm:spPr/>
      <dgm:t>
        <a:bodyPr/>
        <a:lstStyle/>
        <a:p>
          <a:endParaRPr lang="en-US"/>
        </a:p>
      </dgm:t>
    </dgm:pt>
    <dgm:pt modelId="{292D8FD4-2DA0-4E51-BD37-F94BE9B2E48C}" type="sibTrans" cxnId="{2CA9D1C1-B39E-493C-A8A6-86E607A4187C}">
      <dgm:prSet/>
      <dgm:spPr/>
      <dgm:t>
        <a:bodyPr/>
        <a:lstStyle/>
        <a:p>
          <a:endParaRPr lang="en-US"/>
        </a:p>
      </dgm:t>
    </dgm:pt>
    <dgm:pt modelId="{C361FB74-B09B-4EE7-AA7D-178637BB79D6}">
      <dgm:prSet custT="1"/>
      <dgm:spPr/>
      <dgm:t>
        <a:bodyPr/>
        <a:lstStyle/>
        <a:p>
          <a:r>
            <a:rPr lang="en-US" sz="1100" dirty="0"/>
            <a:t>FEV1/FVC </a:t>
          </a:r>
          <a:r>
            <a:rPr lang="en-US" sz="1100" dirty="0" err="1"/>
            <a:t>sau</a:t>
          </a:r>
          <a:r>
            <a:rPr lang="en-US" sz="1100" dirty="0"/>
            <a:t> </a:t>
          </a:r>
          <a:r>
            <a:rPr lang="en-US" sz="1100" dirty="0" err="1"/>
            <a:t>dản</a:t>
          </a:r>
          <a:r>
            <a:rPr lang="en-US" sz="1100" dirty="0"/>
            <a:t> </a:t>
          </a:r>
          <a:r>
            <a:rPr lang="en-US" sz="1100" dirty="0" err="1"/>
            <a:t>phế</a:t>
          </a:r>
          <a:r>
            <a:rPr lang="en-US" sz="1100" dirty="0"/>
            <a:t> </a:t>
          </a:r>
          <a:r>
            <a:rPr lang="en-US" sz="1100" dirty="0" err="1"/>
            <a:t>quản</a:t>
          </a:r>
          <a:r>
            <a:rPr lang="en-US" sz="1100" dirty="0"/>
            <a:t> &lt; 0,7 </a:t>
          </a:r>
          <a:r>
            <a:rPr lang="en-US" sz="1100" dirty="0" err="1"/>
            <a:t>hoặc</a:t>
          </a:r>
          <a:r>
            <a:rPr lang="en-US" sz="1100" dirty="0"/>
            <a:t> LLN; FEV1 </a:t>
          </a:r>
          <a:r>
            <a:rPr lang="en-US" sz="1100" dirty="0" err="1"/>
            <a:t>không</a:t>
          </a:r>
          <a:r>
            <a:rPr lang="en-US" sz="1100" dirty="0"/>
            <a:t> </a:t>
          </a:r>
          <a:r>
            <a:rPr lang="en-US" sz="1100" dirty="0" err="1"/>
            <a:t>tăng</a:t>
          </a:r>
          <a:endParaRPr lang="en-US" sz="1100" dirty="0"/>
        </a:p>
      </dgm:t>
    </dgm:pt>
    <dgm:pt modelId="{681028E5-FF20-4C18-822A-3040C557FB64}" type="parTrans" cxnId="{AD0B5FF9-5E53-4799-A930-0E8EB1374970}">
      <dgm:prSet/>
      <dgm:spPr/>
      <dgm:t>
        <a:bodyPr/>
        <a:lstStyle/>
        <a:p>
          <a:endParaRPr lang="en-US"/>
        </a:p>
      </dgm:t>
    </dgm:pt>
    <dgm:pt modelId="{55C66275-3236-4F68-97DB-41008EFCF222}" type="sibTrans" cxnId="{AD0B5FF9-5E53-4799-A930-0E8EB1374970}">
      <dgm:prSet/>
      <dgm:spPr/>
      <dgm:t>
        <a:bodyPr/>
        <a:lstStyle/>
        <a:p>
          <a:endParaRPr lang="en-US"/>
        </a:p>
      </dgm:t>
    </dgm:pt>
    <dgm:pt modelId="{EA41E277-73F7-4B2C-AA1E-EB45058A1E20}">
      <dgm:prSet custT="1"/>
      <dgm:spPr/>
      <dgm:t>
        <a:bodyPr/>
        <a:lstStyle/>
        <a:p>
          <a:r>
            <a:rPr lang="en-US" sz="1100" dirty="0" err="1"/>
            <a:t>Dựa</a:t>
          </a:r>
          <a:r>
            <a:rPr lang="en-US" sz="1100" dirty="0"/>
            <a:t> </a:t>
          </a:r>
          <a:r>
            <a:rPr lang="en-US" sz="1100" dirty="0" err="1"/>
            <a:t>vào</a:t>
          </a:r>
          <a:r>
            <a:rPr lang="en-US" sz="1100" dirty="0"/>
            <a:t> </a:t>
          </a:r>
          <a:r>
            <a:rPr lang="en-US" sz="1100" dirty="0" err="1"/>
            <a:t>bệnh</a:t>
          </a:r>
          <a:r>
            <a:rPr lang="en-US" sz="1100" dirty="0"/>
            <a:t> </a:t>
          </a:r>
          <a:r>
            <a:rPr lang="en-US" sz="1100" dirty="0" err="1"/>
            <a:t>sử</a:t>
          </a:r>
          <a:r>
            <a:rPr lang="en-US" sz="1100" dirty="0"/>
            <a:t> </a:t>
          </a:r>
          <a:r>
            <a:rPr lang="en-US" sz="1100" dirty="0" err="1"/>
            <a:t>giúp</a:t>
          </a:r>
          <a:r>
            <a:rPr lang="en-US" sz="1100" dirty="0"/>
            <a:t> </a:t>
          </a:r>
          <a:r>
            <a:rPr lang="en-US" sz="1100" dirty="0" err="1"/>
            <a:t>phân</a:t>
          </a:r>
          <a:r>
            <a:rPr lang="en-US" sz="1100" dirty="0"/>
            <a:t> </a:t>
          </a:r>
          <a:r>
            <a:rPr lang="en-US" sz="1100" dirty="0" err="1"/>
            <a:t>biệt</a:t>
          </a:r>
          <a:r>
            <a:rPr lang="en-US" sz="1100" dirty="0"/>
            <a:t> hen/COPD</a:t>
          </a:r>
        </a:p>
      </dgm:t>
    </dgm:pt>
    <dgm:pt modelId="{F9697189-4CDA-42EA-8E2B-23A6B601BB35}" type="parTrans" cxnId="{0FCCC534-CB25-4B88-B33F-51B281030D6F}">
      <dgm:prSet/>
      <dgm:spPr/>
      <dgm:t>
        <a:bodyPr/>
        <a:lstStyle/>
        <a:p>
          <a:endParaRPr lang="en-US"/>
        </a:p>
      </dgm:t>
    </dgm:pt>
    <dgm:pt modelId="{40451C3D-899F-4EFA-934B-0C6CE9CB384B}" type="sibTrans" cxnId="{0FCCC534-CB25-4B88-B33F-51B281030D6F}">
      <dgm:prSet/>
      <dgm:spPr/>
      <dgm:t>
        <a:bodyPr/>
        <a:lstStyle/>
        <a:p>
          <a:endParaRPr lang="en-US"/>
        </a:p>
      </dgm:t>
    </dgm:pt>
    <dgm:pt modelId="{7CA21940-BB3B-4E26-A562-0695DBBC3893}">
      <dgm:prSet custT="1"/>
      <dgm:spPr/>
      <dgm:t>
        <a:bodyPr/>
        <a:lstStyle/>
        <a:p>
          <a:r>
            <a:rPr lang="en-US" sz="1100" dirty="0"/>
            <a:t>COPD</a:t>
          </a:r>
        </a:p>
      </dgm:t>
    </dgm:pt>
    <dgm:pt modelId="{8CB9ED76-59F6-435F-ACE7-0B0EB84ABBC0}" type="parTrans" cxnId="{B1E017FA-7590-4777-A3DC-9B0D552C5137}">
      <dgm:prSet/>
      <dgm:spPr/>
      <dgm:t>
        <a:bodyPr/>
        <a:lstStyle/>
        <a:p>
          <a:endParaRPr lang="en-US"/>
        </a:p>
      </dgm:t>
    </dgm:pt>
    <dgm:pt modelId="{F492586F-F0D8-48DD-BCF8-234296BBA11E}" type="sibTrans" cxnId="{B1E017FA-7590-4777-A3DC-9B0D552C5137}">
      <dgm:prSet/>
      <dgm:spPr/>
      <dgm:t>
        <a:bodyPr/>
        <a:lstStyle/>
        <a:p>
          <a:endParaRPr lang="en-US"/>
        </a:p>
      </dgm:t>
    </dgm:pt>
    <dgm:pt modelId="{3E23BC5C-3636-4DA7-9630-9E417BB31270}" type="pres">
      <dgm:prSet presAssocID="{050CCF8B-19E3-4F8F-8FB2-4873442A7E20}" presName="hierChild1" presStyleCnt="0">
        <dgm:presLayoutVars>
          <dgm:chPref val="1"/>
          <dgm:dir/>
          <dgm:animOne val="branch"/>
          <dgm:animLvl val="lvl"/>
          <dgm:resizeHandles/>
        </dgm:presLayoutVars>
      </dgm:prSet>
      <dgm:spPr/>
    </dgm:pt>
    <dgm:pt modelId="{00788B60-8B28-4AF0-B374-3EE9398F6257}" type="pres">
      <dgm:prSet presAssocID="{25820BD7-564B-4C8F-BE3D-07505E5DF002}" presName="hierRoot1" presStyleCnt="0"/>
      <dgm:spPr/>
    </dgm:pt>
    <dgm:pt modelId="{3DD3FF62-6C30-4983-9D28-205F92B99108}" type="pres">
      <dgm:prSet presAssocID="{25820BD7-564B-4C8F-BE3D-07505E5DF002}" presName="composite" presStyleCnt="0"/>
      <dgm:spPr/>
    </dgm:pt>
    <dgm:pt modelId="{3D1AB010-953D-4FC5-810B-2D8176889682}" type="pres">
      <dgm:prSet presAssocID="{25820BD7-564B-4C8F-BE3D-07505E5DF002}" presName="background" presStyleLbl="node0" presStyleIdx="0" presStyleCnt="1"/>
      <dgm:spPr/>
    </dgm:pt>
    <dgm:pt modelId="{77A1988C-2F43-4F24-8B92-C3DD20A5E5B3}" type="pres">
      <dgm:prSet presAssocID="{25820BD7-564B-4C8F-BE3D-07505E5DF002}" presName="text" presStyleLbl="fgAcc0" presStyleIdx="0" presStyleCnt="1">
        <dgm:presLayoutVars>
          <dgm:chPref val="3"/>
        </dgm:presLayoutVars>
      </dgm:prSet>
      <dgm:spPr/>
    </dgm:pt>
    <dgm:pt modelId="{0D5648A3-1F36-4526-8D0E-D149D735FB5E}" type="pres">
      <dgm:prSet presAssocID="{25820BD7-564B-4C8F-BE3D-07505E5DF002}" presName="hierChild2" presStyleCnt="0"/>
      <dgm:spPr/>
    </dgm:pt>
    <dgm:pt modelId="{DC9FD61D-FBAB-4C23-A1C3-79398B379E7B}" type="pres">
      <dgm:prSet presAssocID="{EE5AEBAC-CBBC-4ACD-B969-8C04BC4DABAC}" presName="Name10" presStyleLbl="parChTrans1D2" presStyleIdx="0" presStyleCnt="2"/>
      <dgm:spPr/>
    </dgm:pt>
    <dgm:pt modelId="{6D99E1F6-D766-4713-B2E0-8D473F49425B}" type="pres">
      <dgm:prSet presAssocID="{96D9C905-FA3A-456A-B464-73CE5AD60D99}" presName="hierRoot2" presStyleCnt="0"/>
      <dgm:spPr/>
    </dgm:pt>
    <dgm:pt modelId="{2C1BDDBA-5E1C-49C9-B073-77446F5F6675}" type="pres">
      <dgm:prSet presAssocID="{96D9C905-FA3A-456A-B464-73CE5AD60D99}" presName="composite2" presStyleCnt="0"/>
      <dgm:spPr/>
    </dgm:pt>
    <dgm:pt modelId="{98234980-A269-40C4-86D9-0005E069CD46}" type="pres">
      <dgm:prSet presAssocID="{96D9C905-FA3A-456A-B464-73CE5AD60D99}" presName="background2" presStyleLbl="node2" presStyleIdx="0" presStyleCnt="2"/>
      <dgm:spPr/>
    </dgm:pt>
    <dgm:pt modelId="{C78F15CF-19AC-4491-9A14-E1CE0CC8ED7B}" type="pres">
      <dgm:prSet presAssocID="{96D9C905-FA3A-456A-B464-73CE5AD60D99}" presName="text2" presStyleLbl="fgAcc2" presStyleIdx="0" presStyleCnt="2">
        <dgm:presLayoutVars>
          <dgm:chPref val="3"/>
        </dgm:presLayoutVars>
      </dgm:prSet>
      <dgm:spPr/>
    </dgm:pt>
    <dgm:pt modelId="{3BC2A472-8649-4011-83D1-85DFF81F4F73}" type="pres">
      <dgm:prSet presAssocID="{96D9C905-FA3A-456A-B464-73CE5AD60D99}" presName="hierChild3" presStyleCnt="0"/>
      <dgm:spPr/>
    </dgm:pt>
    <dgm:pt modelId="{1F841480-4607-4684-9788-A38F05A45D75}" type="pres">
      <dgm:prSet presAssocID="{779BBD18-F01B-4C58-81E0-19B98C902333}" presName="Name17" presStyleLbl="parChTrans1D3" presStyleIdx="0" presStyleCnt="5"/>
      <dgm:spPr/>
    </dgm:pt>
    <dgm:pt modelId="{7185479E-8A40-406E-A317-BBA911CC39AF}" type="pres">
      <dgm:prSet presAssocID="{A0B9E846-6AF7-427D-A134-355D65E7DE60}" presName="hierRoot3" presStyleCnt="0"/>
      <dgm:spPr/>
    </dgm:pt>
    <dgm:pt modelId="{C12661D0-F8BF-4125-81A1-E81D9E60BA0E}" type="pres">
      <dgm:prSet presAssocID="{A0B9E846-6AF7-427D-A134-355D65E7DE60}" presName="composite3" presStyleCnt="0"/>
      <dgm:spPr/>
    </dgm:pt>
    <dgm:pt modelId="{7171042F-E41A-4D05-B1E5-8AA396418F6D}" type="pres">
      <dgm:prSet presAssocID="{A0B9E846-6AF7-427D-A134-355D65E7DE60}" presName="background3" presStyleLbl="node3" presStyleIdx="0" presStyleCnt="5"/>
      <dgm:spPr/>
    </dgm:pt>
    <dgm:pt modelId="{AD6DFEC2-E1E1-4EB5-ADFB-F28F10766728}" type="pres">
      <dgm:prSet presAssocID="{A0B9E846-6AF7-427D-A134-355D65E7DE60}" presName="text3" presStyleLbl="fgAcc3" presStyleIdx="0" presStyleCnt="5" custScaleX="111853" custLinFactX="22194" custLinFactNeighborX="100000" custLinFactNeighborY="1259">
        <dgm:presLayoutVars>
          <dgm:chPref val="3"/>
        </dgm:presLayoutVars>
      </dgm:prSet>
      <dgm:spPr/>
    </dgm:pt>
    <dgm:pt modelId="{A30B9F37-1CCD-484A-95DE-A2A379725B57}" type="pres">
      <dgm:prSet presAssocID="{A0B9E846-6AF7-427D-A134-355D65E7DE60}" presName="hierChild4" presStyleCnt="0"/>
      <dgm:spPr/>
    </dgm:pt>
    <dgm:pt modelId="{70121B31-4433-4F50-A003-842F26818AE7}" type="pres">
      <dgm:prSet presAssocID="{F9697189-4CDA-42EA-8E2B-23A6B601BB35}" presName="Name23" presStyleLbl="parChTrans1D4" presStyleIdx="0" presStyleCnt="5"/>
      <dgm:spPr/>
    </dgm:pt>
    <dgm:pt modelId="{2C8D4053-4559-4AFB-9DE0-36B152A2A3FD}" type="pres">
      <dgm:prSet presAssocID="{EA41E277-73F7-4B2C-AA1E-EB45058A1E20}" presName="hierRoot4" presStyleCnt="0"/>
      <dgm:spPr/>
    </dgm:pt>
    <dgm:pt modelId="{20BBCB06-B5CC-44ED-97E9-6315A902F1E7}" type="pres">
      <dgm:prSet presAssocID="{EA41E277-73F7-4B2C-AA1E-EB45058A1E20}" presName="composite4" presStyleCnt="0"/>
      <dgm:spPr/>
    </dgm:pt>
    <dgm:pt modelId="{DC906AD4-3890-4A61-9639-088CC9C11074}" type="pres">
      <dgm:prSet presAssocID="{EA41E277-73F7-4B2C-AA1E-EB45058A1E20}" presName="background4" presStyleLbl="node4" presStyleIdx="0" presStyleCnt="5"/>
      <dgm:spPr/>
    </dgm:pt>
    <dgm:pt modelId="{8B0E97B8-CF9A-4F42-ABC1-51B79BAAF969}" type="pres">
      <dgm:prSet presAssocID="{EA41E277-73F7-4B2C-AA1E-EB45058A1E20}" presName="text4" presStyleLbl="fgAcc4" presStyleIdx="0" presStyleCnt="5" custLinFactX="22194" custLinFactNeighborX="100000" custLinFactNeighborY="-4537">
        <dgm:presLayoutVars>
          <dgm:chPref val="3"/>
        </dgm:presLayoutVars>
      </dgm:prSet>
      <dgm:spPr/>
    </dgm:pt>
    <dgm:pt modelId="{2920C8F8-E8B5-4C4A-BB79-9135D1D0B04A}" type="pres">
      <dgm:prSet presAssocID="{EA41E277-73F7-4B2C-AA1E-EB45058A1E20}" presName="hierChild5" presStyleCnt="0"/>
      <dgm:spPr/>
    </dgm:pt>
    <dgm:pt modelId="{33CA04F3-F51C-49A2-9422-66C7428E884E}" type="pres">
      <dgm:prSet presAssocID="{2F6D5D1E-06EA-4E3A-84B5-682E9C651B4C}" presName="Name17" presStyleLbl="parChTrans1D3" presStyleIdx="1" presStyleCnt="5"/>
      <dgm:spPr/>
    </dgm:pt>
    <dgm:pt modelId="{E5120CEB-C4E1-44B9-B16B-4C78A830D2B6}" type="pres">
      <dgm:prSet presAssocID="{7043EAD7-C51B-435E-9FD8-BD3625C606EA}" presName="hierRoot3" presStyleCnt="0"/>
      <dgm:spPr/>
    </dgm:pt>
    <dgm:pt modelId="{C92E5428-2346-42D3-8257-68120851FECF}" type="pres">
      <dgm:prSet presAssocID="{7043EAD7-C51B-435E-9FD8-BD3625C606EA}" presName="composite3" presStyleCnt="0"/>
      <dgm:spPr/>
    </dgm:pt>
    <dgm:pt modelId="{13AB8AD5-675F-4D48-B366-438C8C0FA9A2}" type="pres">
      <dgm:prSet presAssocID="{7043EAD7-C51B-435E-9FD8-BD3625C606EA}" presName="background3" presStyleLbl="node3" presStyleIdx="1" presStyleCnt="5"/>
      <dgm:spPr/>
    </dgm:pt>
    <dgm:pt modelId="{D1D35AF4-26C0-4E0D-9236-7242A504D568}" type="pres">
      <dgm:prSet presAssocID="{7043EAD7-C51B-435E-9FD8-BD3625C606EA}" presName="text3" presStyleLbl="fgAcc3" presStyleIdx="1" presStyleCnt="5" custScaleX="110368" custLinFactX="12582" custLinFactNeighborX="100000" custLinFactNeighborY="1259">
        <dgm:presLayoutVars>
          <dgm:chPref val="3"/>
        </dgm:presLayoutVars>
      </dgm:prSet>
      <dgm:spPr/>
    </dgm:pt>
    <dgm:pt modelId="{1A4B3A73-409E-4E12-BCAF-2FFE67C93592}" type="pres">
      <dgm:prSet presAssocID="{7043EAD7-C51B-435E-9FD8-BD3625C606EA}" presName="hierChild4" presStyleCnt="0"/>
      <dgm:spPr/>
    </dgm:pt>
    <dgm:pt modelId="{1A40D4BD-BEC2-4A5A-8C2C-61AF60CFA298}" type="pres">
      <dgm:prSet presAssocID="{BACDF966-976D-4A78-9FDF-D947D80767E0}" presName="Name23" presStyleLbl="parChTrans1D4" presStyleIdx="1" presStyleCnt="5"/>
      <dgm:spPr/>
    </dgm:pt>
    <dgm:pt modelId="{2432D246-35C2-4250-8F62-3AFB15F3F459}" type="pres">
      <dgm:prSet presAssocID="{852199C7-C58F-4C84-9E2D-26835B3223B9}" presName="hierRoot4" presStyleCnt="0"/>
      <dgm:spPr/>
    </dgm:pt>
    <dgm:pt modelId="{8AA92F00-99DA-44EE-998C-1CD8AB08FD16}" type="pres">
      <dgm:prSet presAssocID="{852199C7-C58F-4C84-9E2D-26835B3223B9}" presName="composite4" presStyleCnt="0"/>
      <dgm:spPr/>
    </dgm:pt>
    <dgm:pt modelId="{11E47454-6ABD-493A-B25F-874E0697F7F4}" type="pres">
      <dgm:prSet presAssocID="{852199C7-C58F-4C84-9E2D-26835B3223B9}" presName="background4" presStyleLbl="node4" presStyleIdx="1" presStyleCnt="5"/>
      <dgm:spPr/>
    </dgm:pt>
    <dgm:pt modelId="{0B57CE94-366F-469F-B3F9-CD3D0B83C90D}" type="pres">
      <dgm:prSet presAssocID="{852199C7-C58F-4C84-9E2D-26835B3223B9}" presName="text4" presStyleLbl="fgAcc4" presStyleIdx="1" presStyleCnt="5" custLinFactX="18509" custLinFactNeighborX="100000" custLinFactNeighborY="-4537">
        <dgm:presLayoutVars>
          <dgm:chPref val="3"/>
        </dgm:presLayoutVars>
      </dgm:prSet>
      <dgm:spPr/>
    </dgm:pt>
    <dgm:pt modelId="{C7C2C38B-C6B9-41B5-872B-02D72B14FC6B}" type="pres">
      <dgm:prSet presAssocID="{852199C7-C58F-4C84-9E2D-26835B3223B9}" presName="hierChild5" presStyleCnt="0"/>
      <dgm:spPr/>
    </dgm:pt>
    <dgm:pt modelId="{17A8E815-624A-4E87-9280-D45E32B79771}" type="pres">
      <dgm:prSet presAssocID="{681028E5-FF20-4C18-822A-3040C557FB64}" presName="Name17" presStyleLbl="parChTrans1D3" presStyleIdx="2" presStyleCnt="5"/>
      <dgm:spPr/>
    </dgm:pt>
    <dgm:pt modelId="{6F4F7723-6CA7-4314-8D7F-4D2CCEBAA611}" type="pres">
      <dgm:prSet presAssocID="{C361FB74-B09B-4EE7-AA7D-178637BB79D6}" presName="hierRoot3" presStyleCnt="0"/>
      <dgm:spPr/>
    </dgm:pt>
    <dgm:pt modelId="{A2A9AD2F-6F42-454B-9EC1-F4EAC2E61F2A}" type="pres">
      <dgm:prSet presAssocID="{C361FB74-B09B-4EE7-AA7D-178637BB79D6}" presName="composite3" presStyleCnt="0"/>
      <dgm:spPr/>
    </dgm:pt>
    <dgm:pt modelId="{8A2E9A98-0232-4E9C-89BD-57AF2D27DF3B}" type="pres">
      <dgm:prSet presAssocID="{C361FB74-B09B-4EE7-AA7D-178637BB79D6}" presName="background3" presStyleLbl="node3" presStyleIdx="2" presStyleCnt="5"/>
      <dgm:spPr/>
    </dgm:pt>
    <dgm:pt modelId="{F71707B0-FE87-4203-92DA-5AC2CD7E8ECA}" type="pres">
      <dgm:prSet presAssocID="{C361FB74-B09B-4EE7-AA7D-178637BB79D6}" presName="text3" presStyleLbl="fgAcc3" presStyleIdx="2" presStyleCnt="5" custScaleX="102473" custLinFactX="-100000" custLinFactNeighborX="-146714" custLinFactNeighborY="3303">
        <dgm:presLayoutVars>
          <dgm:chPref val="3"/>
        </dgm:presLayoutVars>
      </dgm:prSet>
      <dgm:spPr/>
    </dgm:pt>
    <dgm:pt modelId="{0D6C7A14-8431-4455-8CBA-82912626FA43}" type="pres">
      <dgm:prSet presAssocID="{C361FB74-B09B-4EE7-AA7D-178637BB79D6}" presName="hierChild4" presStyleCnt="0"/>
      <dgm:spPr/>
    </dgm:pt>
    <dgm:pt modelId="{8438ED96-C732-438F-B367-E966DCA8B8C5}" type="pres">
      <dgm:prSet presAssocID="{8CB9ED76-59F6-435F-ACE7-0B0EB84ABBC0}" presName="Name23" presStyleLbl="parChTrans1D4" presStyleIdx="2" presStyleCnt="5"/>
      <dgm:spPr/>
    </dgm:pt>
    <dgm:pt modelId="{D24010E2-4E25-42F9-8ADA-F400AC5A78C3}" type="pres">
      <dgm:prSet presAssocID="{7CA21940-BB3B-4E26-A562-0695DBBC3893}" presName="hierRoot4" presStyleCnt="0"/>
      <dgm:spPr/>
    </dgm:pt>
    <dgm:pt modelId="{DAE49F7F-86C6-4D4C-AE7D-8A2AD650654E}" type="pres">
      <dgm:prSet presAssocID="{7CA21940-BB3B-4E26-A562-0695DBBC3893}" presName="composite4" presStyleCnt="0"/>
      <dgm:spPr/>
    </dgm:pt>
    <dgm:pt modelId="{414F3C4E-DB5B-42A5-9698-88D5E9868284}" type="pres">
      <dgm:prSet presAssocID="{7CA21940-BB3B-4E26-A562-0695DBBC3893}" presName="background4" presStyleLbl="node4" presStyleIdx="2" presStyleCnt="5"/>
      <dgm:spPr/>
    </dgm:pt>
    <dgm:pt modelId="{24EDE950-B98C-4699-A716-C0867FF84189}" type="pres">
      <dgm:prSet presAssocID="{7CA21940-BB3B-4E26-A562-0695DBBC3893}" presName="text4" presStyleLbl="fgAcc4" presStyleIdx="2" presStyleCnt="5" custLinFactX="-100000" custLinFactNeighborX="-146714" custLinFactNeighborY="-4537">
        <dgm:presLayoutVars>
          <dgm:chPref val="3"/>
        </dgm:presLayoutVars>
      </dgm:prSet>
      <dgm:spPr/>
    </dgm:pt>
    <dgm:pt modelId="{E7F69BC3-6DDF-416D-BD48-452D7EE11A6A}" type="pres">
      <dgm:prSet presAssocID="{7CA21940-BB3B-4E26-A562-0695DBBC3893}" presName="hierChild5" presStyleCnt="0"/>
      <dgm:spPr/>
    </dgm:pt>
    <dgm:pt modelId="{F620A347-CEA5-462D-BB56-BD9CDC98D696}" type="pres">
      <dgm:prSet presAssocID="{128D9A3E-18D8-414C-8105-A6453B6ADF8B}" presName="Name10" presStyleLbl="parChTrans1D2" presStyleIdx="1" presStyleCnt="2"/>
      <dgm:spPr/>
    </dgm:pt>
    <dgm:pt modelId="{256DDD1F-2BF1-4D97-BBCF-29766F1E2416}" type="pres">
      <dgm:prSet presAssocID="{11727C66-FD42-4A95-A091-E2F376A1D263}" presName="hierRoot2" presStyleCnt="0"/>
      <dgm:spPr/>
    </dgm:pt>
    <dgm:pt modelId="{A433EF81-33C8-48AD-8193-D7FFE34E245D}" type="pres">
      <dgm:prSet presAssocID="{11727C66-FD42-4A95-A091-E2F376A1D263}" presName="composite2" presStyleCnt="0"/>
      <dgm:spPr/>
    </dgm:pt>
    <dgm:pt modelId="{F433A024-201B-46B7-AF2A-6CAC79E4E5A6}" type="pres">
      <dgm:prSet presAssocID="{11727C66-FD42-4A95-A091-E2F376A1D263}" presName="background2" presStyleLbl="node2" presStyleIdx="1" presStyleCnt="2"/>
      <dgm:spPr/>
    </dgm:pt>
    <dgm:pt modelId="{0E4F8A05-2714-4A71-81F4-EFE3BB537C64}" type="pres">
      <dgm:prSet presAssocID="{11727C66-FD42-4A95-A091-E2F376A1D263}" presName="text2" presStyleLbl="fgAcc2" presStyleIdx="1" presStyleCnt="2">
        <dgm:presLayoutVars>
          <dgm:chPref val="3"/>
        </dgm:presLayoutVars>
      </dgm:prSet>
      <dgm:spPr/>
    </dgm:pt>
    <dgm:pt modelId="{4A751103-0AE0-4B16-83B6-149705B49014}" type="pres">
      <dgm:prSet presAssocID="{11727C66-FD42-4A95-A091-E2F376A1D263}" presName="hierChild3" presStyleCnt="0"/>
      <dgm:spPr/>
    </dgm:pt>
    <dgm:pt modelId="{90D81468-79D1-4768-AFB2-AA1D0BEAB571}" type="pres">
      <dgm:prSet presAssocID="{64E01DC3-810F-4AC7-A422-1C3115CD15C4}" presName="Name17" presStyleLbl="parChTrans1D3" presStyleIdx="3" presStyleCnt="5"/>
      <dgm:spPr/>
    </dgm:pt>
    <dgm:pt modelId="{39105484-5F3E-4068-A026-E58A0B627C89}" type="pres">
      <dgm:prSet presAssocID="{A41DCC97-8D14-4BC1-8825-4FEDD67E81A5}" presName="hierRoot3" presStyleCnt="0"/>
      <dgm:spPr/>
    </dgm:pt>
    <dgm:pt modelId="{3883F530-179E-47B2-BEC3-32108FC891A3}" type="pres">
      <dgm:prSet presAssocID="{A41DCC97-8D14-4BC1-8825-4FEDD67E81A5}" presName="composite3" presStyleCnt="0"/>
      <dgm:spPr/>
    </dgm:pt>
    <dgm:pt modelId="{33A39683-7484-41D2-B932-104FC9B119B3}" type="pres">
      <dgm:prSet presAssocID="{A41DCC97-8D14-4BC1-8825-4FEDD67E81A5}" presName="background3" presStyleLbl="node3" presStyleIdx="3" presStyleCnt="5"/>
      <dgm:spPr/>
    </dgm:pt>
    <dgm:pt modelId="{A82CCB44-A3B5-4CC5-8EE7-95204C8BDDCD}" type="pres">
      <dgm:prSet presAssocID="{A41DCC97-8D14-4BC1-8825-4FEDD67E81A5}" presName="text3" presStyleLbl="fgAcc3" presStyleIdx="3" presStyleCnt="5">
        <dgm:presLayoutVars>
          <dgm:chPref val="3"/>
        </dgm:presLayoutVars>
      </dgm:prSet>
      <dgm:spPr/>
    </dgm:pt>
    <dgm:pt modelId="{CB25EABA-C636-4285-A2A2-2FC96B87363D}" type="pres">
      <dgm:prSet presAssocID="{A41DCC97-8D14-4BC1-8825-4FEDD67E81A5}" presName="hierChild4" presStyleCnt="0"/>
      <dgm:spPr/>
    </dgm:pt>
    <dgm:pt modelId="{89D8F857-64CC-4E01-8C22-968AA988092D}" type="pres">
      <dgm:prSet presAssocID="{5C234A83-3E51-4644-9567-A7AB1F72E130}" presName="Name23" presStyleLbl="parChTrans1D4" presStyleIdx="3" presStyleCnt="5"/>
      <dgm:spPr/>
    </dgm:pt>
    <dgm:pt modelId="{9477947C-ADED-4DA7-B00D-E6285B4B76A0}" type="pres">
      <dgm:prSet presAssocID="{08356BED-3A17-4B58-B274-FFC88F865B7B}" presName="hierRoot4" presStyleCnt="0"/>
      <dgm:spPr/>
    </dgm:pt>
    <dgm:pt modelId="{080068EF-BC16-48BF-BEC4-4BA8593789A1}" type="pres">
      <dgm:prSet presAssocID="{08356BED-3A17-4B58-B274-FFC88F865B7B}" presName="composite4" presStyleCnt="0"/>
      <dgm:spPr/>
    </dgm:pt>
    <dgm:pt modelId="{99922EA6-CAA3-43C6-806F-4B28FA91813B}" type="pres">
      <dgm:prSet presAssocID="{08356BED-3A17-4B58-B274-FFC88F865B7B}" presName="background4" presStyleLbl="node4" presStyleIdx="3" presStyleCnt="5"/>
      <dgm:spPr/>
    </dgm:pt>
    <dgm:pt modelId="{B2B0CAA2-C9F3-49CF-AB8C-D30E8D10844A}" type="pres">
      <dgm:prSet presAssocID="{08356BED-3A17-4B58-B274-FFC88F865B7B}" presName="text4" presStyleLbl="fgAcc4" presStyleIdx="3" presStyleCnt="5">
        <dgm:presLayoutVars>
          <dgm:chPref val="3"/>
        </dgm:presLayoutVars>
      </dgm:prSet>
      <dgm:spPr/>
    </dgm:pt>
    <dgm:pt modelId="{4C6D84B2-67C8-4A2B-9999-36625AB6AFF6}" type="pres">
      <dgm:prSet presAssocID="{08356BED-3A17-4B58-B274-FFC88F865B7B}" presName="hierChild5" presStyleCnt="0"/>
      <dgm:spPr/>
    </dgm:pt>
    <dgm:pt modelId="{D96DA2A5-2B5D-480A-9A9D-EE26A1D378A0}" type="pres">
      <dgm:prSet presAssocID="{F2D9B864-267B-4C9B-A230-C4502B903E5C}" presName="Name17" presStyleLbl="parChTrans1D3" presStyleIdx="4" presStyleCnt="5"/>
      <dgm:spPr/>
    </dgm:pt>
    <dgm:pt modelId="{F271BEC8-A8A1-4F69-99F6-99FBA8ED2D20}" type="pres">
      <dgm:prSet presAssocID="{BDCCB340-31B0-4E9E-A12F-F36D28551E18}" presName="hierRoot3" presStyleCnt="0"/>
      <dgm:spPr/>
    </dgm:pt>
    <dgm:pt modelId="{6E95814E-0F45-4B85-A670-A67B01FB0195}" type="pres">
      <dgm:prSet presAssocID="{BDCCB340-31B0-4E9E-A12F-F36D28551E18}" presName="composite3" presStyleCnt="0"/>
      <dgm:spPr/>
    </dgm:pt>
    <dgm:pt modelId="{54C947DC-0A1E-496B-A68B-EBBC5427C34B}" type="pres">
      <dgm:prSet presAssocID="{BDCCB340-31B0-4E9E-A12F-F36D28551E18}" presName="background3" presStyleLbl="node3" presStyleIdx="4" presStyleCnt="5"/>
      <dgm:spPr/>
    </dgm:pt>
    <dgm:pt modelId="{B9C0AC78-3281-40C8-8052-B1BD7F04CF91}" type="pres">
      <dgm:prSet presAssocID="{BDCCB340-31B0-4E9E-A12F-F36D28551E18}" presName="text3" presStyleLbl="fgAcc3" presStyleIdx="4" presStyleCnt="5">
        <dgm:presLayoutVars>
          <dgm:chPref val="3"/>
        </dgm:presLayoutVars>
      </dgm:prSet>
      <dgm:spPr/>
    </dgm:pt>
    <dgm:pt modelId="{74C649A5-FF69-4CA4-AD53-55E57C448FE2}" type="pres">
      <dgm:prSet presAssocID="{BDCCB340-31B0-4E9E-A12F-F36D28551E18}" presName="hierChild4" presStyleCnt="0"/>
      <dgm:spPr/>
    </dgm:pt>
    <dgm:pt modelId="{3A12D0E9-59C5-4842-9E09-7149752EBBA2}" type="pres">
      <dgm:prSet presAssocID="{E2F90BD3-1878-4E72-BCE8-0CD6F04DEF45}" presName="Name23" presStyleLbl="parChTrans1D4" presStyleIdx="4" presStyleCnt="5"/>
      <dgm:spPr/>
    </dgm:pt>
    <dgm:pt modelId="{08E434A7-66C5-4B39-A51C-8593C53F30FD}" type="pres">
      <dgm:prSet presAssocID="{60CDBEF3-C5EB-46AE-9823-BCF7EDF152E6}" presName="hierRoot4" presStyleCnt="0"/>
      <dgm:spPr/>
    </dgm:pt>
    <dgm:pt modelId="{61A8D36A-F64A-4EAF-9204-DD4ACC3AF009}" type="pres">
      <dgm:prSet presAssocID="{60CDBEF3-C5EB-46AE-9823-BCF7EDF152E6}" presName="composite4" presStyleCnt="0"/>
      <dgm:spPr/>
    </dgm:pt>
    <dgm:pt modelId="{F92DF6EF-AC41-4357-81BB-07473C3FDA21}" type="pres">
      <dgm:prSet presAssocID="{60CDBEF3-C5EB-46AE-9823-BCF7EDF152E6}" presName="background4" presStyleLbl="node4" presStyleIdx="4" presStyleCnt="5"/>
      <dgm:spPr/>
    </dgm:pt>
    <dgm:pt modelId="{94A779FD-624D-4B80-A71B-0D88BFD5987B}" type="pres">
      <dgm:prSet presAssocID="{60CDBEF3-C5EB-46AE-9823-BCF7EDF152E6}" presName="text4" presStyleLbl="fgAcc4" presStyleIdx="4" presStyleCnt="5">
        <dgm:presLayoutVars>
          <dgm:chPref val="3"/>
        </dgm:presLayoutVars>
      </dgm:prSet>
      <dgm:spPr/>
    </dgm:pt>
    <dgm:pt modelId="{55B234AF-739B-4FDA-B225-2B9F9421EBF8}" type="pres">
      <dgm:prSet presAssocID="{60CDBEF3-C5EB-46AE-9823-BCF7EDF152E6}" presName="hierChild5" presStyleCnt="0"/>
      <dgm:spPr/>
    </dgm:pt>
  </dgm:ptLst>
  <dgm:cxnLst>
    <dgm:cxn modelId="{37A3D004-21A3-496B-AD84-F6E333E1D258}" type="presOf" srcId="{8CB9ED76-59F6-435F-ACE7-0B0EB84ABBC0}" destId="{8438ED96-C732-438F-B367-E966DCA8B8C5}" srcOrd="0" destOrd="0" presId="urn:microsoft.com/office/officeart/2005/8/layout/hierarchy1"/>
    <dgm:cxn modelId="{84F4F60C-7F2D-4B53-98DA-A238044B9DDA}" type="presOf" srcId="{7CA21940-BB3B-4E26-A562-0695DBBC3893}" destId="{24EDE950-B98C-4699-A716-C0867FF84189}" srcOrd="0" destOrd="0" presId="urn:microsoft.com/office/officeart/2005/8/layout/hierarchy1"/>
    <dgm:cxn modelId="{FE313A28-FC64-4616-BA28-177077E4BB3C}" srcId="{BDCCB340-31B0-4E9E-A12F-F36D28551E18}" destId="{60CDBEF3-C5EB-46AE-9823-BCF7EDF152E6}" srcOrd="0" destOrd="0" parTransId="{E2F90BD3-1878-4E72-BCE8-0CD6F04DEF45}" sibTransId="{D55797C8-85DD-4F55-ABC0-0C6B626F5A7D}"/>
    <dgm:cxn modelId="{113D982D-683D-4928-8261-AF0F8B8E9345}" type="presOf" srcId="{11727C66-FD42-4A95-A091-E2F376A1D263}" destId="{0E4F8A05-2714-4A71-81F4-EFE3BB537C64}" srcOrd="0" destOrd="0" presId="urn:microsoft.com/office/officeart/2005/8/layout/hierarchy1"/>
    <dgm:cxn modelId="{0FCCC534-CB25-4B88-B33F-51B281030D6F}" srcId="{A0B9E846-6AF7-427D-A134-355D65E7DE60}" destId="{EA41E277-73F7-4B2C-AA1E-EB45058A1E20}" srcOrd="0" destOrd="0" parTransId="{F9697189-4CDA-42EA-8E2B-23A6B601BB35}" sibTransId="{40451C3D-899F-4EFA-934B-0C6CE9CB384B}"/>
    <dgm:cxn modelId="{AE51CA3A-702B-413A-BC62-2B5A06A349F6}" type="presOf" srcId="{852199C7-C58F-4C84-9E2D-26835B3223B9}" destId="{0B57CE94-366F-469F-B3F9-CD3D0B83C90D}" srcOrd="0" destOrd="0" presId="urn:microsoft.com/office/officeart/2005/8/layout/hierarchy1"/>
    <dgm:cxn modelId="{A87D425F-3A80-4962-9ECB-4E66B2B1B48D}" type="presOf" srcId="{96D9C905-FA3A-456A-B464-73CE5AD60D99}" destId="{C78F15CF-19AC-4491-9A14-E1CE0CC8ED7B}" srcOrd="0" destOrd="0" presId="urn:microsoft.com/office/officeart/2005/8/layout/hierarchy1"/>
    <dgm:cxn modelId="{9EC92746-8EBA-432C-AA00-D4B8FFD846DD}" type="presOf" srcId="{C361FB74-B09B-4EE7-AA7D-178637BB79D6}" destId="{F71707B0-FE87-4203-92DA-5AC2CD7E8ECA}" srcOrd="0" destOrd="0" presId="urn:microsoft.com/office/officeart/2005/8/layout/hierarchy1"/>
    <dgm:cxn modelId="{549C1E6A-D8A1-40DA-B6BA-027BAC66950E}" type="presOf" srcId="{EA41E277-73F7-4B2C-AA1E-EB45058A1E20}" destId="{8B0E97B8-CF9A-4F42-ABC1-51B79BAAF969}" srcOrd="0" destOrd="0" presId="urn:microsoft.com/office/officeart/2005/8/layout/hierarchy1"/>
    <dgm:cxn modelId="{48721577-7BF0-4E75-95D8-4227C9BA4D59}" srcId="{050CCF8B-19E3-4F8F-8FB2-4873442A7E20}" destId="{25820BD7-564B-4C8F-BE3D-07505E5DF002}" srcOrd="0" destOrd="0" parTransId="{D2B3108D-CAE6-479E-A474-DA8122B0EF40}" sibTransId="{344D3CF5-8217-40D3-8429-4AB975BB7563}"/>
    <dgm:cxn modelId="{EBCD3457-B162-4538-BC55-D536C43200D2}" type="presOf" srcId="{2F6D5D1E-06EA-4E3A-84B5-682E9C651B4C}" destId="{33CA04F3-F51C-49A2-9422-66C7428E884E}" srcOrd="0" destOrd="0" presId="urn:microsoft.com/office/officeart/2005/8/layout/hierarchy1"/>
    <dgm:cxn modelId="{00E2E977-8573-4814-A602-66C6E4DC9BF1}" type="presOf" srcId="{779BBD18-F01B-4C58-81E0-19B98C902333}" destId="{1F841480-4607-4684-9788-A38F05A45D75}" srcOrd="0" destOrd="0" presId="urn:microsoft.com/office/officeart/2005/8/layout/hierarchy1"/>
    <dgm:cxn modelId="{9463A559-5AA9-47F7-9CBC-4A8C155362E0}" type="presOf" srcId="{5C234A83-3E51-4644-9567-A7AB1F72E130}" destId="{89D8F857-64CC-4E01-8C22-968AA988092D}" srcOrd="0" destOrd="0" presId="urn:microsoft.com/office/officeart/2005/8/layout/hierarchy1"/>
    <dgm:cxn modelId="{30037D5A-D4B7-495D-9EE6-22D41ED922C4}" type="presOf" srcId="{050CCF8B-19E3-4F8F-8FB2-4873442A7E20}" destId="{3E23BC5C-3636-4DA7-9630-9E417BB31270}" srcOrd="0" destOrd="0" presId="urn:microsoft.com/office/officeart/2005/8/layout/hierarchy1"/>
    <dgm:cxn modelId="{7B4AB181-B137-4A81-BA86-66D047E0D13A}" type="presOf" srcId="{681028E5-FF20-4C18-822A-3040C557FB64}" destId="{17A8E815-624A-4E87-9280-D45E32B79771}" srcOrd="0" destOrd="0" presId="urn:microsoft.com/office/officeart/2005/8/layout/hierarchy1"/>
    <dgm:cxn modelId="{76F1608A-089A-4DA3-9B61-8B60913A64F4}" type="presOf" srcId="{25820BD7-564B-4C8F-BE3D-07505E5DF002}" destId="{77A1988C-2F43-4F24-8B92-C3DD20A5E5B3}" srcOrd="0" destOrd="0" presId="urn:microsoft.com/office/officeart/2005/8/layout/hierarchy1"/>
    <dgm:cxn modelId="{6A7B218E-FC52-458E-A96A-F7F879724152}" type="presOf" srcId="{A41DCC97-8D14-4BC1-8825-4FEDD67E81A5}" destId="{A82CCB44-A3B5-4CC5-8EE7-95204C8BDDCD}" srcOrd="0" destOrd="0" presId="urn:microsoft.com/office/officeart/2005/8/layout/hierarchy1"/>
    <dgm:cxn modelId="{A015B491-F6D5-444B-9F9D-93FD3C396DBD}" type="presOf" srcId="{128D9A3E-18D8-414C-8105-A6453B6ADF8B}" destId="{F620A347-CEA5-462D-BB56-BD9CDC98D696}" srcOrd="0" destOrd="0" presId="urn:microsoft.com/office/officeart/2005/8/layout/hierarchy1"/>
    <dgm:cxn modelId="{EF14AC93-3C4C-420B-A63A-792A72CE059F}" type="presOf" srcId="{F9697189-4CDA-42EA-8E2B-23A6B601BB35}" destId="{70121B31-4433-4F50-A003-842F26818AE7}" srcOrd="0" destOrd="0" presId="urn:microsoft.com/office/officeart/2005/8/layout/hierarchy1"/>
    <dgm:cxn modelId="{4E20E0A4-315B-4223-BAFC-DD4C14C46AF4}" srcId="{11727C66-FD42-4A95-A091-E2F376A1D263}" destId="{BDCCB340-31B0-4E9E-A12F-F36D28551E18}" srcOrd="1" destOrd="0" parTransId="{F2D9B864-267B-4C9B-A230-C4502B903E5C}" sibTransId="{CBD49E6D-0414-4805-97F7-BFAA4987CC7A}"/>
    <dgm:cxn modelId="{FBB2D3A5-E4BA-4106-91E0-533B03F9C649}" srcId="{25820BD7-564B-4C8F-BE3D-07505E5DF002}" destId="{11727C66-FD42-4A95-A091-E2F376A1D263}" srcOrd="1" destOrd="0" parTransId="{128D9A3E-18D8-414C-8105-A6453B6ADF8B}" sibTransId="{22B5B7AC-0AEA-4B91-943C-43BE837CFC58}"/>
    <dgm:cxn modelId="{A2CD1CAA-3B4C-408B-A18A-6BBD9C2B4148}" srcId="{A41DCC97-8D14-4BC1-8825-4FEDD67E81A5}" destId="{08356BED-3A17-4B58-B274-FFC88F865B7B}" srcOrd="0" destOrd="0" parTransId="{5C234A83-3E51-4644-9567-A7AB1F72E130}" sibTransId="{2D01D451-CF04-4850-8C68-6F9C6D3DCE4C}"/>
    <dgm:cxn modelId="{649339B4-7F15-423B-BE07-41AC569317F6}" type="presOf" srcId="{BDCCB340-31B0-4E9E-A12F-F36D28551E18}" destId="{B9C0AC78-3281-40C8-8052-B1BD7F04CF91}" srcOrd="0" destOrd="0" presId="urn:microsoft.com/office/officeart/2005/8/layout/hierarchy1"/>
    <dgm:cxn modelId="{A38810BB-ECC0-4A1B-994B-D951DAF7F3DD}" type="presOf" srcId="{7043EAD7-C51B-435E-9FD8-BD3625C606EA}" destId="{D1D35AF4-26C0-4E0D-9236-7242A504D568}" srcOrd="0" destOrd="0" presId="urn:microsoft.com/office/officeart/2005/8/layout/hierarchy1"/>
    <dgm:cxn modelId="{84B36FBE-9420-4AAB-9873-512DDD70427A}" srcId="{96D9C905-FA3A-456A-B464-73CE5AD60D99}" destId="{A0B9E846-6AF7-427D-A134-355D65E7DE60}" srcOrd="0" destOrd="0" parTransId="{779BBD18-F01B-4C58-81E0-19B98C902333}" sibTransId="{176B9A32-0EEA-4E5A-9A64-1FDD04903411}"/>
    <dgm:cxn modelId="{2CA9D1C1-B39E-493C-A8A6-86E607A4187C}" srcId="{7043EAD7-C51B-435E-9FD8-BD3625C606EA}" destId="{852199C7-C58F-4C84-9E2D-26835B3223B9}" srcOrd="0" destOrd="0" parTransId="{BACDF966-976D-4A78-9FDF-D947D80767E0}" sibTransId="{292D8FD4-2DA0-4E51-BD37-F94BE9B2E48C}"/>
    <dgm:cxn modelId="{C8F73AC5-CE03-424C-9CED-A1756156F57E}" type="presOf" srcId="{60CDBEF3-C5EB-46AE-9823-BCF7EDF152E6}" destId="{94A779FD-624D-4B80-A71B-0D88BFD5987B}" srcOrd="0" destOrd="0" presId="urn:microsoft.com/office/officeart/2005/8/layout/hierarchy1"/>
    <dgm:cxn modelId="{ACF273C5-723B-4353-B7D9-8CEEAACFABCA}" srcId="{11727C66-FD42-4A95-A091-E2F376A1D263}" destId="{A41DCC97-8D14-4BC1-8825-4FEDD67E81A5}" srcOrd="0" destOrd="0" parTransId="{64E01DC3-810F-4AC7-A422-1C3115CD15C4}" sibTransId="{FCDC106A-E9FC-448F-AF5D-A1D912F1B555}"/>
    <dgm:cxn modelId="{BE78FAE1-4606-4287-87F8-539C7BDB542D}" type="presOf" srcId="{EE5AEBAC-CBBC-4ACD-B969-8C04BC4DABAC}" destId="{DC9FD61D-FBAB-4C23-A1C3-79398B379E7B}" srcOrd="0" destOrd="0" presId="urn:microsoft.com/office/officeart/2005/8/layout/hierarchy1"/>
    <dgm:cxn modelId="{4FFA32E2-B5DF-49E0-90BA-1F0C2B2EFB67}" type="presOf" srcId="{64E01DC3-810F-4AC7-A422-1C3115CD15C4}" destId="{90D81468-79D1-4768-AFB2-AA1D0BEAB571}" srcOrd="0" destOrd="0" presId="urn:microsoft.com/office/officeart/2005/8/layout/hierarchy1"/>
    <dgm:cxn modelId="{2641F0E2-68E4-40C8-AF80-740078AC6A43}" type="presOf" srcId="{E2F90BD3-1878-4E72-BCE8-0CD6F04DEF45}" destId="{3A12D0E9-59C5-4842-9E09-7149752EBBA2}" srcOrd="0" destOrd="0" presId="urn:microsoft.com/office/officeart/2005/8/layout/hierarchy1"/>
    <dgm:cxn modelId="{FB1A3AE4-480C-4135-80CE-A7FFE19F31D9}" type="presOf" srcId="{A0B9E846-6AF7-427D-A134-355D65E7DE60}" destId="{AD6DFEC2-E1E1-4EB5-ADFB-F28F10766728}" srcOrd="0" destOrd="0" presId="urn:microsoft.com/office/officeart/2005/8/layout/hierarchy1"/>
    <dgm:cxn modelId="{714BB5E7-11C8-41ED-850C-5B4B99D280B8}" srcId="{25820BD7-564B-4C8F-BE3D-07505E5DF002}" destId="{96D9C905-FA3A-456A-B464-73CE5AD60D99}" srcOrd="0" destOrd="0" parTransId="{EE5AEBAC-CBBC-4ACD-B969-8C04BC4DABAC}" sibTransId="{D666807E-0DD1-4215-A3B9-3B2529679F51}"/>
    <dgm:cxn modelId="{080483ED-B5E3-4D88-A2C0-E98DB51DF010}" type="presOf" srcId="{F2D9B864-267B-4C9B-A230-C4502B903E5C}" destId="{D96DA2A5-2B5D-480A-9A9D-EE26A1D378A0}" srcOrd="0" destOrd="0" presId="urn:microsoft.com/office/officeart/2005/8/layout/hierarchy1"/>
    <dgm:cxn modelId="{004AB0EF-B1B6-4B40-BCFD-6B121EF98A49}" type="presOf" srcId="{08356BED-3A17-4B58-B274-FFC88F865B7B}" destId="{B2B0CAA2-C9F3-49CF-AB8C-D30E8D10844A}" srcOrd="0" destOrd="0" presId="urn:microsoft.com/office/officeart/2005/8/layout/hierarchy1"/>
    <dgm:cxn modelId="{F4A558F7-7532-4624-BDF9-5462B39914E7}" srcId="{96D9C905-FA3A-456A-B464-73CE5AD60D99}" destId="{7043EAD7-C51B-435E-9FD8-BD3625C606EA}" srcOrd="1" destOrd="0" parTransId="{2F6D5D1E-06EA-4E3A-84B5-682E9C651B4C}" sibTransId="{07571CC5-0FE0-4E50-8FBA-392E682A32BE}"/>
    <dgm:cxn modelId="{AD0B5FF9-5E53-4799-A930-0E8EB1374970}" srcId="{96D9C905-FA3A-456A-B464-73CE5AD60D99}" destId="{C361FB74-B09B-4EE7-AA7D-178637BB79D6}" srcOrd="2" destOrd="0" parTransId="{681028E5-FF20-4C18-822A-3040C557FB64}" sibTransId="{55C66275-3236-4F68-97DB-41008EFCF222}"/>
    <dgm:cxn modelId="{B1E017FA-7590-4777-A3DC-9B0D552C5137}" srcId="{C361FB74-B09B-4EE7-AA7D-178637BB79D6}" destId="{7CA21940-BB3B-4E26-A562-0695DBBC3893}" srcOrd="0" destOrd="0" parTransId="{8CB9ED76-59F6-435F-ACE7-0B0EB84ABBC0}" sibTransId="{F492586F-F0D8-48DD-BCF8-234296BBA11E}"/>
    <dgm:cxn modelId="{A026D4FC-001C-4205-8A4D-DA1E3308F97A}" type="presOf" srcId="{BACDF966-976D-4A78-9FDF-D947D80767E0}" destId="{1A40D4BD-BEC2-4A5A-8C2C-61AF60CFA298}" srcOrd="0" destOrd="0" presId="urn:microsoft.com/office/officeart/2005/8/layout/hierarchy1"/>
    <dgm:cxn modelId="{149AF28E-6292-408A-AE86-66DBE45FAF94}" type="presParOf" srcId="{3E23BC5C-3636-4DA7-9630-9E417BB31270}" destId="{00788B60-8B28-4AF0-B374-3EE9398F6257}" srcOrd="0" destOrd="0" presId="urn:microsoft.com/office/officeart/2005/8/layout/hierarchy1"/>
    <dgm:cxn modelId="{9878DDBF-F517-43E7-A2FA-529D774EEBAC}" type="presParOf" srcId="{00788B60-8B28-4AF0-B374-3EE9398F6257}" destId="{3DD3FF62-6C30-4983-9D28-205F92B99108}" srcOrd="0" destOrd="0" presId="urn:microsoft.com/office/officeart/2005/8/layout/hierarchy1"/>
    <dgm:cxn modelId="{EE91FB2B-5CFD-4E56-B292-6E67447CD6C6}" type="presParOf" srcId="{3DD3FF62-6C30-4983-9D28-205F92B99108}" destId="{3D1AB010-953D-4FC5-810B-2D8176889682}" srcOrd="0" destOrd="0" presId="urn:microsoft.com/office/officeart/2005/8/layout/hierarchy1"/>
    <dgm:cxn modelId="{5BC41F80-F27E-4C1D-83DC-44CDEAAFB457}" type="presParOf" srcId="{3DD3FF62-6C30-4983-9D28-205F92B99108}" destId="{77A1988C-2F43-4F24-8B92-C3DD20A5E5B3}" srcOrd="1" destOrd="0" presId="urn:microsoft.com/office/officeart/2005/8/layout/hierarchy1"/>
    <dgm:cxn modelId="{845A5344-7750-4F4E-BB4D-E30A3363EC41}" type="presParOf" srcId="{00788B60-8B28-4AF0-B374-3EE9398F6257}" destId="{0D5648A3-1F36-4526-8D0E-D149D735FB5E}" srcOrd="1" destOrd="0" presId="urn:microsoft.com/office/officeart/2005/8/layout/hierarchy1"/>
    <dgm:cxn modelId="{4D358CCC-7BFD-44AB-AE30-2AC17A3C2DBB}" type="presParOf" srcId="{0D5648A3-1F36-4526-8D0E-D149D735FB5E}" destId="{DC9FD61D-FBAB-4C23-A1C3-79398B379E7B}" srcOrd="0" destOrd="0" presId="urn:microsoft.com/office/officeart/2005/8/layout/hierarchy1"/>
    <dgm:cxn modelId="{526FBF27-1744-4EA1-90E3-BF1159C32B6A}" type="presParOf" srcId="{0D5648A3-1F36-4526-8D0E-D149D735FB5E}" destId="{6D99E1F6-D766-4713-B2E0-8D473F49425B}" srcOrd="1" destOrd="0" presId="urn:microsoft.com/office/officeart/2005/8/layout/hierarchy1"/>
    <dgm:cxn modelId="{E1888031-748F-4F56-9245-8D9945DC3B42}" type="presParOf" srcId="{6D99E1F6-D766-4713-B2E0-8D473F49425B}" destId="{2C1BDDBA-5E1C-49C9-B073-77446F5F6675}" srcOrd="0" destOrd="0" presId="urn:microsoft.com/office/officeart/2005/8/layout/hierarchy1"/>
    <dgm:cxn modelId="{29D6A64E-117D-49CE-806B-DD81C7185B84}" type="presParOf" srcId="{2C1BDDBA-5E1C-49C9-B073-77446F5F6675}" destId="{98234980-A269-40C4-86D9-0005E069CD46}" srcOrd="0" destOrd="0" presId="urn:microsoft.com/office/officeart/2005/8/layout/hierarchy1"/>
    <dgm:cxn modelId="{0C2A8083-D311-44C2-A86A-2E521BBDB95D}" type="presParOf" srcId="{2C1BDDBA-5E1C-49C9-B073-77446F5F6675}" destId="{C78F15CF-19AC-4491-9A14-E1CE0CC8ED7B}" srcOrd="1" destOrd="0" presId="urn:microsoft.com/office/officeart/2005/8/layout/hierarchy1"/>
    <dgm:cxn modelId="{0479310C-ECC3-4E81-B1C5-62C8F3F6EF73}" type="presParOf" srcId="{6D99E1F6-D766-4713-B2E0-8D473F49425B}" destId="{3BC2A472-8649-4011-83D1-85DFF81F4F73}" srcOrd="1" destOrd="0" presId="urn:microsoft.com/office/officeart/2005/8/layout/hierarchy1"/>
    <dgm:cxn modelId="{4C970391-23DD-4094-AB97-2780BF1CA969}" type="presParOf" srcId="{3BC2A472-8649-4011-83D1-85DFF81F4F73}" destId="{1F841480-4607-4684-9788-A38F05A45D75}" srcOrd="0" destOrd="0" presId="urn:microsoft.com/office/officeart/2005/8/layout/hierarchy1"/>
    <dgm:cxn modelId="{C16F875F-3799-4A1F-9FD0-27AD160874DB}" type="presParOf" srcId="{3BC2A472-8649-4011-83D1-85DFF81F4F73}" destId="{7185479E-8A40-406E-A317-BBA911CC39AF}" srcOrd="1" destOrd="0" presId="urn:microsoft.com/office/officeart/2005/8/layout/hierarchy1"/>
    <dgm:cxn modelId="{D263CDFD-8C0D-4DEE-80BA-116426FAF4EF}" type="presParOf" srcId="{7185479E-8A40-406E-A317-BBA911CC39AF}" destId="{C12661D0-F8BF-4125-81A1-E81D9E60BA0E}" srcOrd="0" destOrd="0" presId="urn:microsoft.com/office/officeart/2005/8/layout/hierarchy1"/>
    <dgm:cxn modelId="{0E438184-217E-488A-B5D2-A8B7A977197B}" type="presParOf" srcId="{C12661D0-F8BF-4125-81A1-E81D9E60BA0E}" destId="{7171042F-E41A-4D05-B1E5-8AA396418F6D}" srcOrd="0" destOrd="0" presId="urn:microsoft.com/office/officeart/2005/8/layout/hierarchy1"/>
    <dgm:cxn modelId="{24FB27B8-88B3-43F7-AC22-5167D9C56359}" type="presParOf" srcId="{C12661D0-F8BF-4125-81A1-E81D9E60BA0E}" destId="{AD6DFEC2-E1E1-4EB5-ADFB-F28F10766728}" srcOrd="1" destOrd="0" presId="urn:microsoft.com/office/officeart/2005/8/layout/hierarchy1"/>
    <dgm:cxn modelId="{81B88BB7-B3C3-414A-86A9-1632C71809C1}" type="presParOf" srcId="{7185479E-8A40-406E-A317-BBA911CC39AF}" destId="{A30B9F37-1CCD-484A-95DE-A2A379725B57}" srcOrd="1" destOrd="0" presId="urn:microsoft.com/office/officeart/2005/8/layout/hierarchy1"/>
    <dgm:cxn modelId="{458565C7-B985-4EFD-9A70-385FC95B4D16}" type="presParOf" srcId="{A30B9F37-1CCD-484A-95DE-A2A379725B57}" destId="{70121B31-4433-4F50-A003-842F26818AE7}" srcOrd="0" destOrd="0" presId="urn:microsoft.com/office/officeart/2005/8/layout/hierarchy1"/>
    <dgm:cxn modelId="{D3BDF473-C029-457C-8133-8F09639BCD0B}" type="presParOf" srcId="{A30B9F37-1CCD-484A-95DE-A2A379725B57}" destId="{2C8D4053-4559-4AFB-9DE0-36B152A2A3FD}" srcOrd="1" destOrd="0" presId="urn:microsoft.com/office/officeart/2005/8/layout/hierarchy1"/>
    <dgm:cxn modelId="{10D86712-81C3-4BB0-B076-AD76639A6AC1}" type="presParOf" srcId="{2C8D4053-4559-4AFB-9DE0-36B152A2A3FD}" destId="{20BBCB06-B5CC-44ED-97E9-6315A902F1E7}" srcOrd="0" destOrd="0" presId="urn:microsoft.com/office/officeart/2005/8/layout/hierarchy1"/>
    <dgm:cxn modelId="{8EC849F6-C6B0-4E55-BEA3-3C3A87641F38}" type="presParOf" srcId="{20BBCB06-B5CC-44ED-97E9-6315A902F1E7}" destId="{DC906AD4-3890-4A61-9639-088CC9C11074}" srcOrd="0" destOrd="0" presId="urn:microsoft.com/office/officeart/2005/8/layout/hierarchy1"/>
    <dgm:cxn modelId="{390BDB2A-7556-4926-BFA1-9371FBBD6DC7}" type="presParOf" srcId="{20BBCB06-B5CC-44ED-97E9-6315A902F1E7}" destId="{8B0E97B8-CF9A-4F42-ABC1-51B79BAAF969}" srcOrd="1" destOrd="0" presId="urn:microsoft.com/office/officeart/2005/8/layout/hierarchy1"/>
    <dgm:cxn modelId="{875BDCCA-DE3A-4194-A07A-14B2365F549E}" type="presParOf" srcId="{2C8D4053-4559-4AFB-9DE0-36B152A2A3FD}" destId="{2920C8F8-E8B5-4C4A-BB79-9135D1D0B04A}" srcOrd="1" destOrd="0" presId="urn:microsoft.com/office/officeart/2005/8/layout/hierarchy1"/>
    <dgm:cxn modelId="{5FAA2485-C5F4-4C33-AA2F-9C35319E1C67}" type="presParOf" srcId="{3BC2A472-8649-4011-83D1-85DFF81F4F73}" destId="{33CA04F3-F51C-49A2-9422-66C7428E884E}" srcOrd="2" destOrd="0" presId="urn:microsoft.com/office/officeart/2005/8/layout/hierarchy1"/>
    <dgm:cxn modelId="{F8E2E6D0-9329-4411-BAC4-C6C5ECB4335B}" type="presParOf" srcId="{3BC2A472-8649-4011-83D1-85DFF81F4F73}" destId="{E5120CEB-C4E1-44B9-B16B-4C78A830D2B6}" srcOrd="3" destOrd="0" presId="urn:microsoft.com/office/officeart/2005/8/layout/hierarchy1"/>
    <dgm:cxn modelId="{48A9F916-C79B-4AA7-B18F-2EAC57A4843C}" type="presParOf" srcId="{E5120CEB-C4E1-44B9-B16B-4C78A830D2B6}" destId="{C92E5428-2346-42D3-8257-68120851FECF}" srcOrd="0" destOrd="0" presId="urn:microsoft.com/office/officeart/2005/8/layout/hierarchy1"/>
    <dgm:cxn modelId="{C6443D5B-0810-4F8A-A714-E7998D29181E}" type="presParOf" srcId="{C92E5428-2346-42D3-8257-68120851FECF}" destId="{13AB8AD5-675F-4D48-B366-438C8C0FA9A2}" srcOrd="0" destOrd="0" presId="urn:microsoft.com/office/officeart/2005/8/layout/hierarchy1"/>
    <dgm:cxn modelId="{DDCE1FBF-A793-4A82-A059-2A65E15E9F66}" type="presParOf" srcId="{C92E5428-2346-42D3-8257-68120851FECF}" destId="{D1D35AF4-26C0-4E0D-9236-7242A504D568}" srcOrd="1" destOrd="0" presId="urn:microsoft.com/office/officeart/2005/8/layout/hierarchy1"/>
    <dgm:cxn modelId="{B44FE491-E65C-44B7-BF67-DCD3A4EAFF9E}" type="presParOf" srcId="{E5120CEB-C4E1-44B9-B16B-4C78A830D2B6}" destId="{1A4B3A73-409E-4E12-BCAF-2FFE67C93592}" srcOrd="1" destOrd="0" presId="urn:microsoft.com/office/officeart/2005/8/layout/hierarchy1"/>
    <dgm:cxn modelId="{D23A9255-8BA4-4450-B180-51F5EBBD3D1D}" type="presParOf" srcId="{1A4B3A73-409E-4E12-BCAF-2FFE67C93592}" destId="{1A40D4BD-BEC2-4A5A-8C2C-61AF60CFA298}" srcOrd="0" destOrd="0" presId="urn:microsoft.com/office/officeart/2005/8/layout/hierarchy1"/>
    <dgm:cxn modelId="{B9CE2D6B-9429-40E9-A61F-6822CEFDD900}" type="presParOf" srcId="{1A4B3A73-409E-4E12-BCAF-2FFE67C93592}" destId="{2432D246-35C2-4250-8F62-3AFB15F3F459}" srcOrd="1" destOrd="0" presId="urn:microsoft.com/office/officeart/2005/8/layout/hierarchy1"/>
    <dgm:cxn modelId="{CEBB9F14-DA30-40D6-8EE3-39516EB6A150}" type="presParOf" srcId="{2432D246-35C2-4250-8F62-3AFB15F3F459}" destId="{8AA92F00-99DA-44EE-998C-1CD8AB08FD16}" srcOrd="0" destOrd="0" presId="urn:microsoft.com/office/officeart/2005/8/layout/hierarchy1"/>
    <dgm:cxn modelId="{A464AB9C-C912-4136-9448-C171CFEAE18C}" type="presParOf" srcId="{8AA92F00-99DA-44EE-998C-1CD8AB08FD16}" destId="{11E47454-6ABD-493A-B25F-874E0697F7F4}" srcOrd="0" destOrd="0" presId="urn:microsoft.com/office/officeart/2005/8/layout/hierarchy1"/>
    <dgm:cxn modelId="{6EBE102A-AD13-4AA0-8184-39EF087A1F7B}" type="presParOf" srcId="{8AA92F00-99DA-44EE-998C-1CD8AB08FD16}" destId="{0B57CE94-366F-469F-B3F9-CD3D0B83C90D}" srcOrd="1" destOrd="0" presId="urn:microsoft.com/office/officeart/2005/8/layout/hierarchy1"/>
    <dgm:cxn modelId="{11267BFA-0905-476B-80CF-005B39884819}" type="presParOf" srcId="{2432D246-35C2-4250-8F62-3AFB15F3F459}" destId="{C7C2C38B-C6B9-41B5-872B-02D72B14FC6B}" srcOrd="1" destOrd="0" presId="urn:microsoft.com/office/officeart/2005/8/layout/hierarchy1"/>
    <dgm:cxn modelId="{370A6853-54C3-468D-B547-FF2D792DE50B}" type="presParOf" srcId="{3BC2A472-8649-4011-83D1-85DFF81F4F73}" destId="{17A8E815-624A-4E87-9280-D45E32B79771}" srcOrd="4" destOrd="0" presId="urn:microsoft.com/office/officeart/2005/8/layout/hierarchy1"/>
    <dgm:cxn modelId="{855265E2-A696-4590-925B-5FCB3AACDA3A}" type="presParOf" srcId="{3BC2A472-8649-4011-83D1-85DFF81F4F73}" destId="{6F4F7723-6CA7-4314-8D7F-4D2CCEBAA611}" srcOrd="5" destOrd="0" presId="urn:microsoft.com/office/officeart/2005/8/layout/hierarchy1"/>
    <dgm:cxn modelId="{CF7E4090-EB07-4D7D-8E3E-E61D275C3E4A}" type="presParOf" srcId="{6F4F7723-6CA7-4314-8D7F-4D2CCEBAA611}" destId="{A2A9AD2F-6F42-454B-9EC1-F4EAC2E61F2A}" srcOrd="0" destOrd="0" presId="urn:microsoft.com/office/officeart/2005/8/layout/hierarchy1"/>
    <dgm:cxn modelId="{044AB692-2A32-440B-B87C-A10ED5BCEF01}" type="presParOf" srcId="{A2A9AD2F-6F42-454B-9EC1-F4EAC2E61F2A}" destId="{8A2E9A98-0232-4E9C-89BD-57AF2D27DF3B}" srcOrd="0" destOrd="0" presId="urn:microsoft.com/office/officeart/2005/8/layout/hierarchy1"/>
    <dgm:cxn modelId="{820BFF24-C236-499B-821D-558B0CAD92F4}" type="presParOf" srcId="{A2A9AD2F-6F42-454B-9EC1-F4EAC2E61F2A}" destId="{F71707B0-FE87-4203-92DA-5AC2CD7E8ECA}" srcOrd="1" destOrd="0" presId="urn:microsoft.com/office/officeart/2005/8/layout/hierarchy1"/>
    <dgm:cxn modelId="{72FBD581-B735-42A9-974D-7D47A147CF9A}" type="presParOf" srcId="{6F4F7723-6CA7-4314-8D7F-4D2CCEBAA611}" destId="{0D6C7A14-8431-4455-8CBA-82912626FA43}" srcOrd="1" destOrd="0" presId="urn:microsoft.com/office/officeart/2005/8/layout/hierarchy1"/>
    <dgm:cxn modelId="{488DDC27-C054-487B-B77F-436D2DFB46CF}" type="presParOf" srcId="{0D6C7A14-8431-4455-8CBA-82912626FA43}" destId="{8438ED96-C732-438F-B367-E966DCA8B8C5}" srcOrd="0" destOrd="0" presId="urn:microsoft.com/office/officeart/2005/8/layout/hierarchy1"/>
    <dgm:cxn modelId="{003D0769-843E-4F36-8F01-4D961E86FE7F}" type="presParOf" srcId="{0D6C7A14-8431-4455-8CBA-82912626FA43}" destId="{D24010E2-4E25-42F9-8ADA-F400AC5A78C3}" srcOrd="1" destOrd="0" presId="urn:microsoft.com/office/officeart/2005/8/layout/hierarchy1"/>
    <dgm:cxn modelId="{EE04B7A8-381D-4AEB-9B59-5F6DE3D699D5}" type="presParOf" srcId="{D24010E2-4E25-42F9-8ADA-F400AC5A78C3}" destId="{DAE49F7F-86C6-4D4C-AE7D-8A2AD650654E}" srcOrd="0" destOrd="0" presId="urn:microsoft.com/office/officeart/2005/8/layout/hierarchy1"/>
    <dgm:cxn modelId="{70DC657B-A782-462D-9D84-E6D13FE27739}" type="presParOf" srcId="{DAE49F7F-86C6-4D4C-AE7D-8A2AD650654E}" destId="{414F3C4E-DB5B-42A5-9698-88D5E9868284}" srcOrd="0" destOrd="0" presId="urn:microsoft.com/office/officeart/2005/8/layout/hierarchy1"/>
    <dgm:cxn modelId="{B06BF8F0-FB0A-49A1-A5EB-9662F75A00F1}" type="presParOf" srcId="{DAE49F7F-86C6-4D4C-AE7D-8A2AD650654E}" destId="{24EDE950-B98C-4699-A716-C0867FF84189}" srcOrd="1" destOrd="0" presId="urn:microsoft.com/office/officeart/2005/8/layout/hierarchy1"/>
    <dgm:cxn modelId="{DE04F40B-F30E-442E-A285-420F84BA450B}" type="presParOf" srcId="{D24010E2-4E25-42F9-8ADA-F400AC5A78C3}" destId="{E7F69BC3-6DDF-416D-BD48-452D7EE11A6A}" srcOrd="1" destOrd="0" presId="urn:microsoft.com/office/officeart/2005/8/layout/hierarchy1"/>
    <dgm:cxn modelId="{A3BF065B-347E-48EE-9A0A-902E85C201AE}" type="presParOf" srcId="{0D5648A3-1F36-4526-8D0E-D149D735FB5E}" destId="{F620A347-CEA5-462D-BB56-BD9CDC98D696}" srcOrd="2" destOrd="0" presId="urn:microsoft.com/office/officeart/2005/8/layout/hierarchy1"/>
    <dgm:cxn modelId="{B8981492-C80C-45D8-8A10-DE9D99F2A522}" type="presParOf" srcId="{0D5648A3-1F36-4526-8D0E-D149D735FB5E}" destId="{256DDD1F-2BF1-4D97-BBCF-29766F1E2416}" srcOrd="3" destOrd="0" presId="urn:microsoft.com/office/officeart/2005/8/layout/hierarchy1"/>
    <dgm:cxn modelId="{97005954-9CDE-41C3-A5D6-D76EC2CD8C61}" type="presParOf" srcId="{256DDD1F-2BF1-4D97-BBCF-29766F1E2416}" destId="{A433EF81-33C8-48AD-8193-D7FFE34E245D}" srcOrd="0" destOrd="0" presId="urn:microsoft.com/office/officeart/2005/8/layout/hierarchy1"/>
    <dgm:cxn modelId="{CBA92E10-F3B5-413E-A4AD-BA75034E03A3}" type="presParOf" srcId="{A433EF81-33C8-48AD-8193-D7FFE34E245D}" destId="{F433A024-201B-46B7-AF2A-6CAC79E4E5A6}" srcOrd="0" destOrd="0" presId="urn:microsoft.com/office/officeart/2005/8/layout/hierarchy1"/>
    <dgm:cxn modelId="{BFF15B72-6382-4BE4-9D91-57A5C1FE91BC}" type="presParOf" srcId="{A433EF81-33C8-48AD-8193-D7FFE34E245D}" destId="{0E4F8A05-2714-4A71-81F4-EFE3BB537C64}" srcOrd="1" destOrd="0" presId="urn:microsoft.com/office/officeart/2005/8/layout/hierarchy1"/>
    <dgm:cxn modelId="{55A15E38-1909-456E-B05D-066235AF0ED8}" type="presParOf" srcId="{256DDD1F-2BF1-4D97-BBCF-29766F1E2416}" destId="{4A751103-0AE0-4B16-83B6-149705B49014}" srcOrd="1" destOrd="0" presId="urn:microsoft.com/office/officeart/2005/8/layout/hierarchy1"/>
    <dgm:cxn modelId="{BE4E2562-A2FC-4375-BAD4-7B6AD9D657D4}" type="presParOf" srcId="{4A751103-0AE0-4B16-83B6-149705B49014}" destId="{90D81468-79D1-4768-AFB2-AA1D0BEAB571}" srcOrd="0" destOrd="0" presId="urn:microsoft.com/office/officeart/2005/8/layout/hierarchy1"/>
    <dgm:cxn modelId="{C205B79F-543A-4FC0-A47F-54F18F1975D9}" type="presParOf" srcId="{4A751103-0AE0-4B16-83B6-149705B49014}" destId="{39105484-5F3E-4068-A026-E58A0B627C89}" srcOrd="1" destOrd="0" presId="urn:microsoft.com/office/officeart/2005/8/layout/hierarchy1"/>
    <dgm:cxn modelId="{E66C69A3-49DD-4905-A50A-FC25A7AC1874}" type="presParOf" srcId="{39105484-5F3E-4068-A026-E58A0B627C89}" destId="{3883F530-179E-47B2-BEC3-32108FC891A3}" srcOrd="0" destOrd="0" presId="urn:microsoft.com/office/officeart/2005/8/layout/hierarchy1"/>
    <dgm:cxn modelId="{CC6CD5FC-6274-4780-B1C3-86B93910D457}" type="presParOf" srcId="{3883F530-179E-47B2-BEC3-32108FC891A3}" destId="{33A39683-7484-41D2-B932-104FC9B119B3}" srcOrd="0" destOrd="0" presId="urn:microsoft.com/office/officeart/2005/8/layout/hierarchy1"/>
    <dgm:cxn modelId="{5A14B901-3B72-4DEA-9D89-8725A0D5BF30}" type="presParOf" srcId="{3883F530-179E-47B2-BEC3-32108FC891A3}" destId="{A82CCB44-A3B5-4CC5-8EE7-95204C8BDDCD}" srcOrd="1" destOrd="0" presId="urn:microsoft.com/office/officeart/2005/8/layout/hierarchy1"/>
    <dgm:cxn modelId="{4C16AD3F-A404-490C-B17A-823CA8877488}" type="presParOf" srcId="{39105484-5F3E-4068-A026-E58A0B627C89}" destId="{CB25EABA-C636-4285-A2A2-2FC96B87363D}" srcOrd="1" destOrd="0" presId="urn:microsoft.com/office/officeart/2005/8/layout/hierarchy1"/>
    <dgm:cxn modelId="{B794161D-3BCC-4B47-A405-E4D6E99E0CEE}" type="presParOf" srcId="{CB25EABA-C636-4285-A2A2-2FC96B87363D}" destId="{89D8F857-64CC-4E01-8C22-968AA988092D}" srcOrd="0" destOrd="0" presId="urn:microsoft.com/office/officeart/2005/8/layout/hierarchy1"/>
    <dgm:cxn modelId="{7817366D-9D5C-4A9A-8521-3C218D21D253}" type="presParOf" srcId="{CB25EABA-C636-4285-A2A2-2FC96B87363D}" destId="{9477947C-ADED-4DA7-B00D-E6285B4B76A0}" srcOrd="1" destOrd="0" presId="urn:microsoft.com/office/officeart/2005/8/layout/hierarchy1"/>
    <dgm:cxn modelId="{BA9B18FC-338F-4E14-9D05-999EF7474534}" type="presParOf" srcId="{9477947C-ADED-4DA7-B00D-E6285B4B76A0}" destId="{080068EF-BC16-48BF-BEC4-4BA8593789A1}" srcOrd="0" destOrd="0" presId="urn:microsoft.com/office/officeart/2005/8/layout/hierarchy1"/>
    <dgm:cxn modelId="{1E0F1D94-07EC-42A5-8A1A-EC2FBE18BB99}" type="presParOf" srcId="{080068EF-BC16-48BF-BEC4-4BA8593789A1}" destId="{99922EA6-CAA3-43C6-806F-4B28FA91813B}" srcOrd="0" destOrd="0" presId="urn:microsoft.com/office/officeart/2005/8/layout/hierarchy1"/>
    <dgm:cxn modelId="{8E4D7041-F344-47DA-967A-EA0F553479E7}" type="presParOf" srcId="{080068EF-BC16-48BF-BEC4-4BA8593789A1}" destId="{B2B0CAA2-C9F3-49CF-AB8C-D30E8D10844A}" srcOrd="1" destOrd="0" presId="urn:microsoft.com/office/officeart/2005/8/layout/hierarchy1"/>
    <dgm:cxn modelId="{C061B97E-E6E7-4068-8574-13153F8CA878}" type="presParOf" srcId="{9477947C-ADED-4DA7-B00D-E6285B4B76A0}" destId="{4C6D84B2-67C8-4A2B-9999-36625AB6AFF6}" srcOrd="1" destOrd="0" presId="urn:microsoft.com/office/officeart/2005/8/layout/hierarchy1"/>
    <dgm:cxn modelId="{2E237AE1-081F-413A-850D-7D13E9D2913B}" type="presParOf" srcId="{4A751103-0AE0-4B16-83B6-149705B49014}" destId="{D96DA2A5-2B5D-480A-9A9D-EE26A1D378A0}" srcOrd="2" destOrd="0" presId="urn:microsoft.com/office/officeart/2005/8/layout/hierarchy1"/>
    <dgm:cxn modelId="{DDDDD05E-1F10-4C8A-B5F6-17D667DEADB8}" type="presParOf" srcId="{4A751103-0AE0-4B16-83B6-149705B49014}" destId="{F271BEC8-A8A1-4F69-99F6-99FBA8ED2D20}" srcOrd="3" destOrd="0" presId="urn:microsoft.com/office/officeart/2005/8/layout/hierarchy1"/>
    <dgm:cxn modelId="{DB9CDAD7-577D-427E-A0FB-385716DC742F}" type="presParOf" srcId="{F271BEC8-A8A1-4F69-99F6-99FBA8ED2D20}" destId="{6E95814E-0F45-4B85-A670-A67B01FB0195}" srcOrd="0" destOrd="0" presId="urn:microsoft.com/office/officeart/2005/8/layout/hierarchy1"/>
    <dgm:cxn modelId="{E70F39E9-7523-450E-AC8D-9B396CF1FE6B}" type="presParOf" srcId="{6E95814E-0F45-4B85-A670-A67B01FB0195}" destId="{54C947DC-0A1E-496B-A68B-EBBC5427C34B}" srcOrd="0" destOrd="0" presId="urn:microsoft.com/office/officeart/2005/8/layout/hierarchy1"/>
    <dgm:cxn modelId="{348B7E37-21ED-4DFE-8F78-F7E027BF5CB0}" type="presParOf" srcId="{6E95814E-0F45-4B85-A670-A67B01FB0195}" destId="{B9C0AC78-3281-40C8-8052-B1BD7F04CF91}" srcOrd="1" destOrd="0" presId="urn:microsoft.com/office/officeart/2005/8/layout/hierarchy1"/>
    <dgm:cxn modelId="{33E1973F-D104-473B-9EF6-7B35B6678A80}" type="presParOf" srcId="{F271BEC8-A8A1-4F69-99F6-99FBA8ED2D20}" destId="{74C649A5-FF69-4CA4-AD53-55E57C448FE2}" srcOrd="1" destOrd="0" presId="urn:microsoft.com/office/officeart/2005/8/layout/hierarchy1"/>
    <dgm:cxn modelId="{7A7F19A6-7912-4D41-9876-733C2D71AE49}" type="presParOf" srcId="{74C649A5-FF69-4CA4-AD53-55E57C448FE2}" destId="{3A12D0E9-59C5-4842-9E09-7149752EBBA2}" srcOrd="0" destOrd="0" presId="urn:microsoft.com/office/officeart/2005/8/layout/hierarchy1"/>
    <dgm:cxn modelId="{67FD0F37-B069-4740-BC75-93C0865D0611}" type="presParOf" srcId="{74C649A5-FF69-4CA4-AD53-55E57C448FE2}" destId="{08E434A7-66C5-4B39-A51C-8593C53F30FD}" srcOrd="1" destOrd="0" presId="urn:microsoft.com/office/officeart/2005/8/layout/hierarchy1"/>
    <dgm:cxn modelId="{EBE1D641-69CE-4624-930C-FA22ACE1A136}" type="presParOf" srcId="{08E434A7-66C5-4B39-A51C-8593C53F30FD}" destId="{61A8D36A-F64A-4EAF-9204-DD4ACC3AF009}" srcOrd="0" destOrd="0" presId="urn:microsoft.com/office/officeart/2005/8/layout/hierarchy1"/>
    <dgm:cxn modelId="{05410F17-4019-4A1E-9A41-4644C2B3F31E}" type="presParOf" srcId="{61A8D36A-F64A-4EAF-9204-DD4ACC3AF009}" destId="{F92DF6EF-AC41-4357-81BB-07473C3FDA21}" srcOrd="0" destOrd="0" presId="urn:microsoft.com/office/officeart/2005/8/layout/hierarchy1"/>
    <dgm:cxn modelId="{28CD25A4-F9A4-4A5A-9E23-57E44D9060A1}" type="presParOf" srcId="{61A8D36A-F64A-4EAF-9204-DD4ACC3AF009}" destId="{94A779FD-624D-4B80-A71B-0D88BFD5987B}" srcOrd="1" destOrd="0" presId="urn:microsoft.com/office/officeart/2005/8/layout/hierarchy1"/>
    <dgm:cxn modelId="{3EB61EDF-8DC4-4839-A388-92E7A5C1DDF0}" type="presParOf" srcId="{08E434A7-66C5-4B39-A51C-8593C53F30FD}" destId="{55B234AF-739B-4FDA-B225-2B9F9421EBF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2D0E9-59C5-4842-9E09-7149752EBBA2}">
      <dsp:nvSpPr>
        <dsp:cNvPr id="0" name=""/>
        <dsp:cNvSpPr/>
      </dsp:nvSpPr>
      <dsp:spPr>
        <a:xfrm>
          <a:off x="7299154" y="3198487"/>
          <a:ext cx="91440" cy="373916"/>
        </a:xfrm>
        <a:custGeom>
          <a:avLst/>
          <a:gdLst/>
          <a:ahLst/>
          <a:cxnLst/>
          <a:rect l="0" t="0" r="0" b="0"/>
          <a:pathLst>
            <a:path>
              <a:moveTo>
                <a:pt x="45720" y="0"/>
              </a:moveTo>
              <a:lnTo>
                <a:pt x="45720" y="3739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6DA2A5-2B5D-480A-9A9D-EE26A1D378A0}">
      <dsp:nvSpPr>
        <dsp:cNvPr id="0" name=""/>
        <dsp:cNvSpPr/>
      </dsp:nvSpPr>
      <dsp:spPr>
        <a:xfrm>
          <a:off x="6559184" y="2008167"/>
          <a:ext cx="785689" cy="373916"/>
        </a:xfrm>
        <a:custGeom>
          <a:avLst/>
          <a:gdLst/>
          <a:ahLst/>
          <a:cxnLst/>
          <a:rect l="0" t="0" r="0" b="0"/>
          <a:pathLst>
            <a:path>
              <a:moveTo>
                <a:pt x="0" y="0"/>
              </a:moveTo>
              <a:lnTo>
                <a:pt x="0" y="254813"/>
              </a:lnTo>
              <a:lnTo>
                <a:pt x="785689" y="254813"/>
              </a:lnTo>
              <a:lnTo>
                <a:pt x="785689" y="3739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8F857-64CC-4E01-8C22-968AA988092D}">
      <dsp:nvSpPr>
        <dsp:cNvPr id="0" name=""/>
        <dsp:cNvSpPr/>
      </dsp:nvSpPr>
      <dsp:spPr>
        <a:xfrm>
          <a:off x="5727775" y="3198487"/>
          <a:ext cx="91440" cy="373916"/>
        </a:xfrm>
        <a:custGeom>
          <a:avLst/>
          <a:gdLst/>
          <a:ahLst/>
          <a:cxnLst/>
          <a:rect l="0" t="0" r="0" b="0"/>
          <a:pathLst>
            <a:path>
              <a:moveTo>
                <a:pt x="45720" y="0"/>
              </a:moveTo>
              <a:lnTo>
                <a:pt x="45720" y="3739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D81468-79D1-4768-AFB2-AA1D0BEAB571}">
      <dsp:nvSpPr>
        <dsp:cNvPr id="0" name=""/>
        <dsp:cNvSpPr/>
      </dsp:nvSpPr>
      <dsp:spPr>
        <a:xfrm>
          <a:off x="5773495" y="2008167"/>
          <a:ext cx="785689" cy="373916"/>
        </a:xfrm>
        <a:custGeom>
          <a:avLst/>
          <a:gdLst/>
          <a:ahLst/>
          <a:cxnLst/>
          <a:rect l="0" t="0" r="0" b="0"/>
          <a:pathLst>
            <a:path>
              <a:moveTo>
                <a:pt x="785689" y="0"/>
              </a:moveTo>
              <a:lnTo>
                <a:pt x="785689" y="254813"/>
              </a:lnTo>
              <a:lnTo>
                <a:pt x="0" y="254813"/>
              </a:lnTo>
              <a:lnTo>
                <a:pt x="0" y="3739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20A347-CEA5-462D-BB56-BD9CDC98D696}">
      <dsp:nvSpPr>
        <dsp:cNvPr id="0" name=""/>
        <dsp:cNvSpPr/>
      </dsp:nvSpPr>
      <dsp:spPr>
        <a:xfrm>
          <a:off x="4515589" y="817847"/>
          <a:ext cx="2043595" cy="373916"/>
        </a:xfrm>
        <a:custGeom>
          <a:avLst/>
          <a:gdLst/>
          <a:ahLst/>
          <a:cxnLst/>
          <a:rect l="0" t="0" r="0" b="0"/>
          <a:pathLst>
            <a:path>
              <a:moveTo>
                <a:pt x="0" y="0"/>
              </a:moveTo>
              <a:lnTo>
                <a:pt x="0" y="254813"/>
              </a:lnTo>
              <a:lnTo>
                <a:pt x="2043595" y="254813"/>
              </a:lnTo>
              <a:lnTo>
                <a:pt x="2043595" y="3739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8ED96-C732-438F-B367-E966DCA8B8C5}">
      <dsp:nvSpPr>
        <dsp:cNvPr id="0" name=""/>
        <dsp:cNvSpPr/>
      </dsp:nvSpPr>
      <dsp:spPr>
        <a:xfrm>
          <a:off x="968560" y="3225453"/>
          <a:ext cx="91440" cy="309910"/>
        </a:xfrm>
        <a:custGeom>
          <a:avLst/>
          <a:gdLst/>
          <a:ahLst/>
          <a:cxnLst/>
          <a:rect l="0" t="0" r="0" b="0"/>
          <a:pathLst>
            <a:path>
              <a:moveTo>
                <a:pt x="45720" y="0"/>
              </a:moveTo>
              <a:lnTo>
                <a:pt x="45720" y="30991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A8E815-624A-4E87-9280-D45E32B79771}">
      <dsp:nvSpPr>
        <dsp:cNvPr id="0" name=""/>
        <dsp:cNvSpPr/>
      </dsp:nvSpPr>
      <dsp:spPr>
        <a:xfrm>
          <a:off x="1014280" y="2008167"/>
          <a:ext cx="1457713" cy="400882"/>
        </a:xfrm>
        <a:custGeom>
          <a:avLst/>
          <a:gdLst/>
          <a:ahLst/>
          <a:cxnLst/>
          <a:rect l="0" t="0" r="0" b="0"/>
          <a:pathLst>
            <a:path>
              <a:moveTo>
                <a:pt x="1457713" y="0"/>
              </a:moveTo>
              <a:lnTo>
                <a:pt x="1457713" y="281779"/>
              </a:lnTo>
              <a:lnTo>
                <a:pt x="0" y="281779"/>
              </a:lnTo>
              <a:lnTo>
                <a:pt x="0" y="40088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0D4BD-BEC2-4A5A-8C2C-61AF60CFA298}">
      <dsp:nvSpPr>
        <dsp:cNvPr id="0" name=""/>
        <dsp:cNvSpPr/>
      </dsp:nvSpPr>
      <dsp:spPr>
        <a:xfrm>
          <a:off x="3934009" y="3208765"/>
          <a:ext cx="91440" cy="326598"/>
        </a:xfrm>
        <a:custGeom>
          <a:avLst/>
          <a:gdLst/>
          <a:ahLst/>
          <a:cxnLst/>
          <a:rect l="0" t="0" r="0" b="0"/>
          <a:pathLst>
            <a:path>
              <a:moveTo>
                <a:pt x="45720" y="0"/>
              </a:moveTo>
              <a:lnTo>
                <a:pt x="45720" y="207494"/>
              </a:lnTo>
              <a:lnTo>
                <a:pt x="121921" y="207494"/>
              </a:lnTo>
              <a:lnTo>
                <a:pt x="121921" y="326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CA04F3-F51C-49A2-9422-66C7428E884E}">
      <dsp:nvSpPr>
        <dsp:cNvPr id="0" name=""/>
        <dsp:cNvSpPr/>
      </dsp:nvSpPr>
      <dsp:spPr>
        <a:xfrm>
          <a:off x="2471994" y="2008167"/>
          <a:ext cx="1507735" cy="384195"/>
        </a:xfrm>
        <a:custGeom>
          <a:avLst/>
          <a:gdLst/>
          <a:ahLst/>
          <a:cxnLst/>
          <a:rect l="0" t="0" r="0" b="0"/>
          <a:pathLst>
            <a:path>
              <a:moveTo>
                <a:pt x="0" y="0"/>
              </a:moveTo>
              <a:lnTo>
                <a:pt x="0" y="265091"/>
              </a:lnTo>
              <a:lnTo>
                <a:pt x="1507735" y="265091"/>
              </a:lnTo>
              <a:lnTo>
                <a:pt x="1507735" y="38419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121B31-4433-4F50-A003-842F26818AE7}">
      <dsp:nvSpPr>
        <dsp:cNvPr id="0" name=""/>
        <dsp:cNvSpPr/>
      </dsp:nvSpPr>
      <dsp:spPr>
        <a:xfrm>
          <a:off x="2343364" y="3208765"/>
          <a:ext cx="91440" cy="326598"/>
        </a:xfrm>
        <a:custGeom>
          <a:avLst/>
          <a:gdLst/>
          <a:ahLst/>
          <a:cxnLst/>
          <a:rect l="0" t="0" r="0" b="0"/>
          <a:pathLst>
            <a:path>
              <a:moveTo>
                <a:pt x="45720" y="0"/>
              </a:moveTo>
              <a:lnTo>
                <a:pt x="45720" y="3265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841480-4607-4684-9788-A38F05A45D75}">
      <dsp:nvSpPr>
        <dsp:cNvPr id="0" name=""/>
        <dsp:cNvSpPr/>
      </dsp:nvSpPr>
      <dsp:spPr>
        <a:xfrm>
          <a:off x="2343364" y="2008167"/>
          <a:ext cx="91440" cy="384195"/>
        </a:xfrm>
        <a:custGeom>
          <a:avLst/>
          <a:gdLst/>
          <a:ahLst/>
          <a:cxnLst/>
          <a:rect l="0" t="0" r="0" b="0"/>
          <a:pathLst>
            <a:path>
              <a:moveTo>
                <a:pt x="128629" y="0"/>
              </a:moveTo>
              <a:lnTo>
                <a:pt x="128629" y="265091"/>
              </a:lnTo>
              <a:lnTo>
                <a:pt x="45720" y="265091"/>
              </a:lnTo>
              <a:lnTo>
                <a:pt x="45720" y="38419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9FD61D-FBAB-4C23-A1C3-79398B379E7B}">
      <dsp:nvSpPr>
        <dsp:cNvPr id="0" name=""/>
        <dsp:cNvSpPr/>
      </dsp:nvSpPr>
      <dsp:spPr>
        <a:xfrm>
          <a:off x="2471994" y="817847"/>
          <a:ext cx="2043595" cy="373916"/>
        </a:xfrm>
        <a:custGeom>
          <a:avLst/>
          <a:gdLst/>
          <a:ahLst/>
          <a:cxnLst/>
          <a:rect l="0" t="0" r="0" b="0"/>
          <a:pathLst>
            <a:path>
              <a:moveTo>
                <a:pt x="2043595" y="0"/>
              </a:moveTo>
              <a:lnTo>
                <a:pt x="2043595" y="254813"/>
              </a:lnTo>
              <a:lnTo>
                <a:pt x="0" y="254813"/>
              </a:lnTo>
              <a:lnTo>
                <a:pt x="0" y="3739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1AB010-953D-4FC5-810B-2D8176889682}">
      <dsp:nvSpPr>
        <dsp:cNvPr id="0" name=""/>
        <dsp:cNvSpPr/>
      </dsp:nvSpPr>
      <dsp:spPr>
        <a:xfrm>
          <a:off x="3872752" y="144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A1988C-2F43-4F24-8B92-C3DD20A5E5B3}">
      <dsp:nvSpPr>
        <dsp:cNvPr id="0" name=""/>
        <dsp:cNvSpPr/>
      </dsp:nvSpPr>
      <dsp:spPr>
        <a:xfrm>
          <a:off x="4015605" y="13715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FEV1/FVC </a:t>
          </a:r>
          <a:r>
            <a:rPr lang="en-US" sz="1100" kern="1200" dirty="0" err="1"/>
            <a:t>trước</a:t>
          </a:r>
          <a:r>
            <a:rPr lang="en-US" sz="1100" kern="1200" dirty="0"/>
            <a:t> </a:t>
          </a:r>
          <a:r>
            <a:rPr lang="en-US" sz="1100" kern="1200" dirty="0" err="1"/>
            <a:t>dãn</a:t>
          </a:r>
          <a:r>
            <a:rPr lang="en-US" sz="1100" kern="1200" dirty="0"/>
            <a:t> </a:t>
          </a:r>
          <a:r>
            <a:rPr lang="en-US" sz="1100" kern="1200" dirty="0" err="1"/>
            <a:t>phế</a:t>
          </a:r>
          <a:r>
            <a:rPr lang="en-US" sz="1100" kern="1200" dirty="0"/>
            <a:t> </a:t>
          </a:r>
          <a:r>
            <a:rPr lang="en-US" sz="1100" kern="1200" dirty="0" err="1"/>
            <a:t>quản</a:t>
          </a:r>
          <a:endParaRPr lang="en-US" sz="1100" kern="1200" dirty="0"/>
        </a:p>
      </dsp:txBody>
      <dsp:txXfrm>
        <a:off x="4039517" y="161066"/>
        <a:ext cx="1237850" cy="768579"/>
      </dsp:txXfrm>
    </dsp:sp>
    <dsp:sp modelId="{98234980-A269-40C4-86D9-0005E069CD46}">
      <dsp:nvSpPr>
        <dsp:cNvPr id="0" name=""/>
        <dsp:cNvSpPr/>
      </dsp:nvSpPr>
      <dsp:spPr>
        <a:xfrm>
          <a:off x="1829157" y="119176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8F15CF-19AC-4491-9A14-E1CE0CC8ED7B}">
      <dsp:nvSpPr>
        <dsp:cNvPr id="0" name=""/>
        <dsp:cNvSpPr/>
      </dsp:nvSpPr>
      <dsp:spPr>
        <a:xfrm>
          <a:off x="1972009" y="132747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&lt;0.7 </a:t>
          </a:r>
          <a:r>
            <a:rPr lang="en-US" sz="1100" kern="1200" dirty="0" err="1"/>
            <a:t>hoặc</a:t>
          </a:r>
          <a:r>
            <a:rPr lang="en-US" sz="1100" kern="1200" dirty="0"/>
            <a:t> &lt; LLN</a:t>
          </a:r>
        </a:p>
      </dsp:txBody>
      <dsp:txXfrm>
        <a:off x="1995921" y="1351386"/>
        <a:ext cx="1237850" cy="768579"/>
      </dsp:txXfrm>
    </dsp:sp>
    <dsp:sp modelId="{7171042F-E41A-4D05-B1E5-8AA396418F6D}">
      <dsp:nvSpPr>
        <dsp:cNvPr id="0" name=""/>
        <dsp:cNvSpPr/>
      </dsp:nvSpPr>
      <dsp:spPr>
        <a:xfrm>
          <a:off x="1670052" y="2392362"/>
          <a:ext cx="1438065"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6DFEC2-E1E1-4EB5-ADFB-F28F10766728}">
      <dsp:nvSpPr>
        <dsp:cNvPr id="0" name=""/>
        <dsp:cNvSpPr/>
      </dsp:nvSpPr>
      <dsp:spPr>
        <a:xfrm>
          <a:off x="1812904" y="2528072"/>
          <a:ext cx="1438065"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FEV1/FVC </a:t>
          </a:r>
          <a:r>
            <a:rPr lang="en-US" sz="1100" kern="1200" dirty="0" err="1"/>
            <a:t>sau</a:t>
          </a:r>
          <a:r>
            <a:rPr lang="en-US" sz="1100" kern="1200" dirty="0"/>
            <a:t> </a:t>
          </a:r>
          <a:r>
            <a:rPr lang="en-US" sz="1100" kern="1200" dirty="0" err="1"/>
            <a:t>dản</a:t>
          </a:r>
          <a:r>
            <a:rPr lang="en-US" sz="1100" kern="1200" dirty="0"/>
            <a:t> </a:t>
          </a:r>
          <a:r>
            <a:rPr lang="en-US" sz="1100" kern="1200" dirty="0" err="1"/>
            <a:t>phế</a:t>
          </a:r>
          <a:r>
            <a:rPr lang="en-US" sz="1100" kern="1200" dirty="0"/>
            <a:t> </a:t>
          </a:r>
          <a:r>
            <a:rPr lang="en-US" sz="1100" kern="1200" dirty="0" err="1"/>
            <a:t>quản</a:t>
          </a:r>
          <a:r>
            <a:rPr lang="en-US" sz="1100" kern="1200" dirty="0"/>
            <a:t> &lt; 0,7 </a:t>
          </a:r>
          <a:r>
            <a:rPr lang="en-US" sz="1100" kern="1200" dirty="0" err="1"/>
            <a:t>hoặc</a:t>
          </a:r>
          <a:r>
            <a:rPr lang="en-US" sz="1100" kern="1200" dirty="0"/>
            <a:t> LLN; FEV1 </a:t>
          </a:r>
          <a:r>
            <a:rPr lang="en-US" sz="1100" kern="1200" dirty="0" err="1"/>
            <a:t>tăng</a:t>
          </a:r>
          <a:r>
            <a:rPr lang="en-US" sz="1100" kern="1200" dirty="0"/>
            <a:t> 200ml </a:t>
          </a:r>
          <a:r>
            <a:rPr lang="en-US" sz="1100" kern="1200" dirty="0" err="1"/>
            <a:t>và</a:t>
          </a:r>
          <a:r>
            <a:rPr lang="en-US" sz="1100" kern="1200" dirty="0"/>
            <a:t> &gt; 12%</a:t>
          </a:r>
        </a:p>
      </dsp:txBody>
      <dsp:txXfrm>
        <a:off x="1836816" y="2551984"/>
        <a:ext cx="1390241" cy="768579"/>
      </dsp:txXfrm>
    </dsp:sp>
    <dsp:sp modelId="{DC906AD4-3890-4A61-9639-088CC9C11074}">
      <dsp:nvSpPr>
        <dsp:cNvPr id="0" name=""/>
        <dsp:cNvSpPr/>
      </dsp:nvSpPr>
      <dsp:spPr>
        <a:xfrm>
          <a:off x="1746247" y="353536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0E97B8-CF9A-4F42-ABC1-51B79BAAF969}">
      <dsp:nvSpPr>
        <dsp:cNvPr id="0" name=""/>
        <dsp:cNvSpPr/>
      </dsp:nvSpPr>
      <dsp:spPr>
        <a:xfrm>
          <a:off x="1889100" y="367107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Dựa</a:t>
          </a:r>
          <a:r>
            <a:rPr lang="en-US" sz="1100" kern="1200" dirty="0"/>
            <a:t> </a:t>
          </a:r>
          <a:r>
            <a:rPr lang="en-US" sz="1100" kern="1200" dirty="0" err="1"/>
            <a:t>vào</a:t>
          </a:r>
          <a:r>
            <a:rPr lang="en-US" sz="1100" kern="1200" dirty="0"/>
            <a:t> </a:t>
          </a:r>
          <a:r>
            <a:rPr lang="en-US" sz="1100" kern="1200" dirty="0" err="1"/>
            <a:t>bệnh</a:t>
          </a:r>
          <a:r>
            <a:rPr lang="en-US" sz="1100" kern="1200" dirty="0"/>
            <a:t> </a:t>
          </a:r>
          <a:r>
            <a:rPr lang="en-US" sz="1100" kern="1200" dirty="0" err="1"/>
            <a:t>sử</a:t>
          </a:r>
          <a:r>
            <a:rPr lang="en-US" sz="1100" kern="1200" dirty="0"/>
            <a:t> </a:t>
          </a:r>
          <a:r>
            <a:rPr lang="en-US" sz="1100" kern="1200" dirty="0" err="1"/>
            <a:t>giúp</a:t>
          </a:r>
          <a:r>
            <a:rPr lang="en-US" sz="1100" kern="1200" dirty="0"/>
            <a:t> </a:t>
          </a:r>
          <a:r>
            <a:rPr lang="en-US" sz="1100" kern="1200" dirty="0" err="1"/>
            <a:t>phân</a:t>
          </a:r>
          <a:r>
            <a:rPr lang="en-US" sz="1100" kern="1200" dirty="0"/>
            <a:t> </a:t>
          </a:r>
          <a:r>
            <a:rPr lang="en-US" sz="1100" kern="1200" dirty="0" err="1"/>
            <a:t>biệt</a:t>
          </a:r>
          <a:r>
            <a:rPr lang="en-US" sz="1100" kern="1200" dirty="0"/>
            <a:t> hen/COPD</a:t>
          </a:r>
        </a:p>
      </dsp:txBody>
      <dsp:txXfrm>
        <a:off x="1913012" y="3694986"/>
        <a:ext cx="1237850" cy="768579"/>
      </dsp:txXfrm>
    </dsp:sp>
    <dsp:sp modelId="{13AB8AD5-675F-4D48-B366-438C8C0FA9A2}">
      <dsp:nvSpPr>
        <dsp:cNvPr id="0" name=""/>
        <dsp:cNvSpPr/>
      </dsp:nvSpPr>
      <dsp:spPr>
        <a:xfrm>
          <a:off x="3270243" y="2392362"/>
          <a:ext cx="1418972"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D35AF4-26C0-4E0D-9236-7242A504D568}">
      <dsp:nvSpPr>
        <dsp:cNvPr id="0" name=""/>
        <dsp:cNvSpPr/>
      </dsp:nvSpPr>
      <dsp:spPr>
        <a:xfrm>
          <a:off x="3413096" y="2528072"/>
          <a:ext cx="1418972"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FEV1/FVC </a:t>
          </a:r>
          <a:r>
            <a:rPr lang="en-US" sz="1100" kern="1200" dirty="0" err="1"/>
            <a:t>sau</a:t>
          </a:r>
          <a:r>
            <a:rPr lang="en-US" sz="1100" kern="1200" dirty="0"/>
            <a:t> </a:t>
          </a:r>
          <a:r>
            <a:rPr lang="en-US" sz="1100" kern="1200" dirty="0" err="1"/>
            <a:t>dản</a:t>
          </a:r>
          <a:r>
            <a:rPr lang="en-US" sz="1100" kern="1200" dirty="0"/>
            <a:t> </a:t>
          </a:r>
          <a:r>
            <a:rPr lang="en-US" sz="1100" kern="1200" dirty="0" err="1"/>
            <a:t>phế</a:t>
          </a:r>
          <a:r>
            <a:rPr lang="en-US" sz="1100" kern="1200" dirty="0"/>
            <a:t> </a:t>
          </a:r>
          <a:r>
            <a:rPr lang="en-US" sz="1100" kern="1200" dirty="0" err="1"/>
            <a:t>quản</a:t>
          </a:r>
          <a:r>
            <a:rPr lang="en-US" sz="1100" kern="1200" dirty="0"/>
            <a:t> &gt; 0,7 </a:t>
          </a:r>
          <a:r>
            <a:rPr lang="en-US" sz="1100" kern="1200" dirty="0" err="1"/>
            <a:t>và</a:t>
          </a:r>
          <a:r>
            <a:rPr lang="en-US" sz="1100" kern="1200" dirty="0"/>
            <a:t> LLN; FEV1 </a:t>
          </a:r>
          <a:r>
            <a:rPr lang="en-US" sz="1100" kern="1200" dirty="0" err="1"/>
            <a:t>tăng</a:t>
          </a:r>
          <a:r>
            <a:rPr lang="en-US" sz="1100" kern="1200" dirty="0"/>
            <a:t> 200ml </a:t>
          </a:r>
          <a:r>
            <a:rPr lang="en-US" sz="1100" kern="1200" dirty="0" err="1"/>
            <a:t>và</a:t>
          </a:r>
          <a:r>
            <a:rPr lang="en-US" sz="1100" kern="1200" dirty="0"/>
            <a:t> &gt; 12%</a:t>
          </a:r>
        </a:p>
      </dsp:txBody>
      <dsp:txXfrm>
        <a:off x="3437008" y="2551984"/>
        <a:ext cx="1371148" cy="768579"/>
      </dsp:txXfrm>
    </dsp:sp>
    <dsp:sp modelId="{11E47454-6ABD-493A-B25F-874E0697F7F4}">
      <dsp:nvSpPr>
        <dsp:cNvPr id="0" name=""/>
        <dsp:cNvSpPr/>
      </dsp:nvSpPr>
      <dsp:spPr>
        <a:xfrm>
          <a:off x="3413094" y="353536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57CE94-366F-469F-B3F9-CD3D0B83C90D}">
      <dsp:nvSpPr>
        <dsp:cNvPr id="0" name=""/>
        <dsp:cNvSpPr/>
      </dsp:nvSpPr>
      <dsp:spPr>
        <a:xfrm>
          <a:off x="3555947" y="367107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Hen</a:t>
          </a:r>
        </a:p>
      </dsp:txBody>
      <dsp:txXfrm>
        <a:off x="3579859" y="3694986"/>
        <a:ext cx="1237850" cy="768579"/>
      </dsp:txXfrm>
    </dsp:sp>
    <dsp:sp modelId="{8A2E9A98-0232-4E9C-89BD-57AF2D27DF3B}">
      <dsp:nvSpPr>
        <dsp:cNvPr id="0" name=""/>
        <dsp:cNvSpPr/>
      </dsp:nvSpPr>
      <dsp:spPr>
        <a:xfrm>
          <a:off x="355546" y="2409050"/>
          <a:ext cx="1317468"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1707B0-FE87-4203-92DA-5AC2CD7E8ECA}">
      <dsp:nvSpPr>
        <dsp:cNvPr id="0" name=""/>
        <dsp:cNvSpPr/>
      </dsp:nvSpPr>
      <dsp:spPr>
        <a:xfrm>
          <a:off x="498398" y="2544760"/>
          <a:ext cx="1317468"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FEV1/FVC </a:t>
          </a:r>
          <a:r>
            <a:rPr lang="en-US" sz="1100" kern="1200" dirty="0" err="1"/>
            <a:t>sau</a:t>
          </a:r>
          <a:r>
            <a:rPr lang="en-US" sz="1100" kern="1200" dirty="0"/>
            <a:t> </a:t>
          </a:r>
          <a:r>
            <a:rPr lang="en-US" sz="1100" kern="1200" dirty="0" err="1"/>
            <a:t>dản</a:t>
          </a:r>
          <a:r>
            <a:rPr lang="en-US" sz="1100" kern="1200" dirty="0"/>
            <a:t> </a:t>
          </a:r>
          <a:r>
            <a:rPr lang="en-US" sz="1100" kern="1200" dirty="0" err="1"/>
            <a:t>phế</a:t>
          </a:r>
          <a:r>
            <a:rPr lang="en-US" sz="1100" kern="1200" dirty="0"/>
            <a:t> </a:t>
          </a:r>
          <a:r>
            <a:rPr lang="en-US" sz="1100" kern="1200" dirty="0" err="1"/>
            <a:t>quản</a:t>
          </a:r>
          <a:r>
            <a:rPr lang="en-US" sz="1100" kern="1200" dirty="0"/>
            <a:t> &lt; 0,7 </a:t>
          </a:r>
          <a:r>
            <a:rPr lang="en-US" sz="1100" kern="1200" dirty="0" err="1"/>
            <a:t>hoặc</a:t>
          </a:r>
          <a:r>
            <a:rPr lang="en-US" sz="1100" kern="1200" dirty="0"/>
            <a:t> LLN; FEV1 </a:t>
          </a:r>
          <a:r>
            <a:rPr lang="en-US" sz="1100" kern="1200" dirty="0" err="1"/>
            <a:t>không</a:t>
          </a:r>
          <a:r>
            <a:rPr lang="en-US" sz="1100" kern="1200" dirty="0"/>
            <a:t> </a:t>
          </a:r>
          <a:r>
            <a:rPr lang="en-US" sz="1100" kern="1200" dirty="0" err="1"/>
            <a:t>tăng</a:t>
          </a:r>
          <a:endParaRPr lang="en-US" sz="1100" kern="1200" dirty="0"/>
        </a:p>
      </dsp:txBody>
      <dsp:txXfrm>
        <a:off x="522310" y="2568672"/>
        <a:ext cx="1269644" cy="768579"/>
      </dsp:txXfrm>
    </dsp:sp>
    <dsp:sp modelId="{414F3C4E-DB5B-42A5-9698-88D5E9868284}">
      <dsp:nvSpPr>
        <dsp:cNvPr id="0" name=""/>
        <dsp:cNvSpPr/>
      </dsp:nvSpPr>
      <dsp:spPr>
        <a:xfrm>
          <a:off x="371443" y="353536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EDE950-B98C-4699-A716-C0867FF84189}">
      <dsp:nvSpPr>
        <dsp:cNvPr id="0" name=""/>
        <dsp:cNvSpPr/>
      </dsp:nvSpPr>
      <dsp:spPr>
        <a:xfrm>
          <a:off x="514296" y="367107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COPD</a:t>
          </a:r>
        </a:p>
      </dsp:txBody>
      <dsp:txXfrm>
        <a:off x="538208" y="3694986"/>
        <a:ext cx="1237850" cy="768579"/>
      </dsp:txXfrm>
    </dsp:sp>
    <dsp:sp modelId="{F433A024-201B-46B7-AF2A-6CAC79E4E5A6}">
      <dsp:nvSpPr>
        <dsp:cNvPr id="0" name=""/>
        <dsp:cNvSpPr/>
      </dsp:nvSpPr>
      <dsp:spPr>
        <a:xfrm>
          <a:off x="5916347" y="119176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4F8A05-2714-4A71-81F4-EFE3BB537C64}">
      <dsp:nvSpPr>
        <dsp:cNvPr id="0" name=""/>
        <dsp:cNvSpPr/>
      </dsp:nvSpPr>
      <dsp:spPr>
        <a:xfrm>
          <a:off x="6059200" y="132747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Bình</a:t>
          </a:r>
          <a:r>
            <a:rPr lang="en-US" sz="1100" kern="1200" dirty="0"/>
            <a:t> </a:t>
          </a:r>
          <a:r>
            <a:rPr lang="en-US" sz="1100" kern="1200" dirty="0" err="1"/>
            <a:t>thường</a:t>
          </a:r>
          <a:r>
            <a:rPr lang="en-US" sz="1100" kern="1200" dirty="0"/>
            <a:t> &gt; 0.7 </a:t>
          </a:r>
          <a:r>
            <a:rPr lang="en-US" sz="1100" kern="1200" dirty="0" err="1"/>
            <a:t>và</a:t>
          </a:r>
          <a:r>
            <a:rPr lang="en-US" sz="1100" kern="1200" dirty="0"/>
            <a:t> &gt; LLN</a:t>
          </a:r>
        </a:p>
      </dsp:txBody>
      <dsp:txXfrm>
        <a:off x="6083112" y="1351386"/>
        <a:ext cx="1237850" cy="768579"/>
      </dsp:txXfrm>
    </dsp:sp>
    <dsp:sp modelId="{33A39683-7484-41D2-B932-104FC9B119B3}">
      <dsp:nvSpPr>
        <dsp:cNvPr id="0" name=""/>
        <dsp:cNvSpPr/>
      </dsp:nvSpPr>
      <dsp:spPr>
        <a:xfrm>
          <a:off x="5130658" y="238208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2CCB44-A3B5-4CC5-8EE7-95204C8BDDCD}">
      <dsp:nvSpPr>
        <dsp:cNvPr id="0" name=""/>
        <dsp:cNvSpPr/>
      </dsp:nvSpPr>
      <dsp:spPr>
        <a:xfrm>
          <a:off x="5273510" y="251779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FVC &gt; 80%; FEV1 </a:t>
          </a:r>
          <a:r>
            <a:rPr lang="en-US" sz="1100" kern="1200" dirty="0" err="1"/>
            <a:t>tăng</a:t>
          </a:r>
          <a:r>
            <a:rPr lang="en-US" sz="1100" kern="1200" dirty="0"/>
            <a:t> 200ml </a:t>
          </a:r>
          <a:r>
            <a:rPr lang="en-US" sz="1100" kern="1200" dirty="0" err="1"/>
            <a:t>và</a:t>
          </a:r>
          <a:r>
            <a:rPr lang="en-US" sz="1100" kern="1200" dirty="0"/>
            <a:t> &gt; 12% </a:t>
          </a:r>
          <a:r>
            <a:rPr lang="en-US" sz="1100" kern="1200" dirty="0" err="1"/>
            <a:t>sau</a:t>
          </a:r>
          <a:r>
            <a:rPr lang="en-US" sz="1100" kern="1200" dirty="0"/>
            <a:t> </a:t>
          </a:r>
          <a:r>
            <a:rPr lang="en-US" sz="1100" kern="1200" dirty="0" err="1"/>
            <a:t>dản</a:t>
          </a:r>
          <a:r>
            <a:rPr lang="en-US" sz="1100" kern="1200" dirty="0"/>
            <a:t> </a:t>
          </a:r>
          <a:r>
            <a:rPr lang="en-US" sz="1100" kern="1200" dirty="0" err="1"/>
            <a:t>phế</a:t>
          </a:r>
          <a:r>
            <a:rPr lang="en-US" sz="1100" kern="1200" dirty="0"/>
            <a:t> </a:t>
          </a:r>
          <a:r>
            <a:rPr lang="en-US" sz="1100" kern="1200" dirty="0" err="1"/>
            <a:t>quản</a:t>
          </a:r>
          <a:endParaRPr lang="en-US" sz="1100" kern="1200" dirty="0"/>
        </a:p>
      </dsp:txBody>
      <dsp:txXfrm>
        <a:off x="5297422" y="2541706"/>
        <a:ext cx="1237850" cy="768579"/>
      </dsp:txXfrm>
    </dsp:sp>
    <dsp:sp modelId="{99922EA6-CAA3-43C6-806F-4B28FA91813B}">
      <dsp:nvSpPr>
        <dsp:cNvPr id="0" name=""/>
        <dsp:cNvSpPr/>
      </dsp:nvSpPr>
      <dsp:spPr>
        <a:xfrm>
          <a:off x="5130658" y="357240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B0CAA2-C9F3-49CF-AB8C-D30E8D10844A}">
      <dsp:nvSpPr>
        <dsp:cNvPr id="0" name=""/>
        <dsp:cNvSpPr/>
      </dsp:nvSpPr>
      <dsp:spPr>
        <a:xfrm>
          <a:off x="5273510" y="370811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Hen</a:t>
          </a:r>
        </a:p>
      </dsp:txBody>
      <dsp:txXfrm>
        <a:off x="5297422" y="3732026"/>
        <a:ext cx="1237850" cy="768579"/>
      </dsp:txXfrm>
    </dsp:sp>
    <dsp:sp modelId="{54C947DC-0A1E-496B-A68B-EBBC5427C34B}">
      <dsp:nvSpPr>
        <dsp:cNvPr id="0" name=""/>
        <dsp:cNvSpPr/>
      </dsp:nvSpPr>
      <dsp:spPr>
        <a:xfrm>
          <a:off x="6702037" y="238208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C0AC78-3281-40C8-8052-B1BD7F04CF91}">
      <dsp:nvSpPr>
        <dsp:cNvPr id="0" name=""/>
        <dsp:cNvSpPr/>
      </dsp:nvSpPr>
      <dsp:spPr>
        <a:xfrm>
          <a:off x="6844890" y="251779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FVC </a:t>
          </a:r>
          <a:r>
            <a:rPr lang="en-US" sz="1100" kern="1200" dirty="0" err="1"/>
            <a:t>giảm</a:t>
          </a:r>
          <a:r>
            <a:rPr lang="en-US" sz="1100" kern="1200" dirty="0"/>
            <a:t> &lt; 80%; FEV1 </a:t>
          </a:r>
          <a:r>
            <a:rPr lang="en-US" sz="1100" kern="1200" dirty="0" err="1"/>
            <a:t>giảm</a:t>
          </a:r>
          <a:endParaRPr lang="en-US" sz="1100" kern="1200" dirty="0"/>
        </a:p>
      </dsp:txBody>
      <dsp:txXfrm>
        <a:off x="6868802" y="2541706"/>
        <a:ext cx="1237850" cy="768579"/>
      </dsp:txXfrm>
    </dsp:sp>
    <dsp:sp modelId="{F92DF6EF-AC41-4357-81BB-07473C3FDA21}">
      <dsp:nvSpPr>
        <dsp:cNvPr id="0" name=""/>
        <dsp:cNvSpPr/>
      </dsp:nvSpPr>
      <dsp:spPr>
        <a:xfrm>
          <a:off x="6702037" y="3572404"/>
          <a:ext cx="1285674" cy="816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A779FD-624D-4B80-A71B-0D88BFD5987B}">
      <dsp:nvSpPr>
        <dsp:cNvPr id="0" name=""/>
        <dsp:cNvSpPr/>
      </dsp:nvSpPr>
      <dsp:spPr>
        <a:xfrm>
          <a:off x="6844890" y="3708114"/>
          <a:ext cx="1285674" cy="816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Hội</a:t>
          </a:r>
          <a:r>
            <a:rPr lang="en-US" sz="1100" kern="1200" dirty="0"/>
            <a:t> </a:t>
          </a:r>
          <a:r>
            <a:rPr lang="en-US" sz="1100" kern="1200" dirty="0" err="1"/>
            <a:t>chứng</a:t>
          </a:r>
          <a:r>
            <a:rPr lang="en-US" sz="1100" kern="1200" dirty="0"/>
            <a:t> </a:t>
          </a:r>
          <a:r>
            <a:rPr lang="en-US" sz="1100" kern="1200" dirty="0" err="1"/>
            <a:t>hạn</a:t>
          </a:r>
          <a:r>
            <a:rPr lang="en-US" sz="1100" kern="1200" dirty="0"/>
            <a:t> </a:t>
          </a:r>
          <a:r>
            <a:rPr lang="en-US" sz="1100" kern="1200" dirty="0" err="1"/>
            <a:t>chế</a:t>
          </a:r>
          <a:endParaRPr lang="en-US" sz="1100" kern="1200" dirty="0"/>
        </a:p>
      </dsp:txBody>
      <dsp:txXfrm>
        <a:off x="6868802" y="3732026"/>
        <a:ext cx="1237850" cy="7685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US"/>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p>
        </p:txBody>
      </p:sp>
      <p:sp>
        <p:nvSpPr>
          <p:cNvPr id="1587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3064A93D-B07A-4F05-BFCC-698C266F03A9}" type="slidenum">
              <a:rPr lang="en-US"/>
              <a:pPr>
                <a:defRPr/>
              </a:pPr>
              <a:t>‹#›</a:t>
            </a:fld>
            <a:endParaRPr lang="en-US"/>
          </a:p>
        </p:txBody>
      </p:sp>
    </p:spTree>
    <p:extLst>
      <p:ext uri="{BB962C8B-B14F-4D97-AF65-F5344CB8AC3E}">
        <p14:creationId xmlns:p14="http://schemas.microsoft.com/office/powerpoint/2010/main" val="29004277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064A93D-B07A-4F05-BFCC-698C266F03A9}" type="slidenum">
              <a:rPr lang="en-US" smtClean="0"/>
              <a:pPr>
                <a:defRPr/>
              </a:pPr>
              <a:t>3</a:t>
            </a:fld>
            <a:endParaRPr lang="en-US"/>
          </a:p>
        </p:txBody>
      </p:sp>
    </p:spTree>
    <p:extLst>
      <p:ext uri="{BB962C8B-B14F-4D97-AF65-F5344CB8AC3E}">
        <p14:creationId xmlns:p14="http://schemas.microsoft.com/office/powerpoint/2010/main" val="438139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381000" y="685800"/>
            <a:ext cx="6096000" cy="3429000"/>
          </a:xfrm>
          <a:ln/>
        </p:spPr>
      </p:sp>
      <p:sp>
        <p:nvSpPr>
          <p:cNvPr id="162819" name="Rectangle 3"/>
          <p:cNvSpPr>
            <a:spLocks noGrp="1" noChangeArrowheads="1"/>
          </p:cNvSpPr>
          <p:nvPr>
            <p:ph type="body" idx="1"/>
          </p:nvPr>
        </p:nvSpPr>
        <p:spPr>
          <a:noFill/>
          <a:ln/>
        </p:spPr>
        <p:txBody>
          <a:bodyPr/>
          <a:lstStyle/>
          <a:p>
            <a:r>
              <a:rPr lang="en-US" b="1" i="1"/>
              <a:t>Speaker Notes</a:t>
            </a:r>
          </a:p>
          <a:p>
            <a:pPr>
              <a:buFontTx/>
              <a:buChar char="•"/>
            </a:pPr>
            <a:r>
              <a:rPr lang="en-US"/>
              <a:t>This study evaluated the effect of a continuum of self-management, specific to COPD, on the use of hospital services and health status among patients with moderate-to-severe disease. Patients were assigned to a self-management program or to usual care. The intervention consisted of a comprehensive patient education program administered through weekly visits by trained health professionals over a 2-month period with monthly telephone follow-up. </a:t>
            </a:r>
          </a:p>
          <a:p>
            <a:pPr>
              <a:buFontTx/>
              <a:buChar char="•"/>
            </a:pPr>
            <a:r>
              <a:rPr lang="en-US"/>
              <a:t>Teaching material consisted of a flip-chart designed for health educators; seven skill-oriented, self-help, patient workbook modules detailing COPD management in all facets of the disease; inhalation technique sheets; and a plan of action.</a:t>
            </a:r>
          </a:p>
          <a:p>
            <a:pPr>
              <a:buFontTx/>
              <a:buChar char="•"/>
            </a:pPr>
            <a:r>
              <a:rPr lang="en-US"/>
              <a:t>Over 12 months, data were collected regarding the primary outcome and number of hospitalisations; secondary outcomes included emergency visits and patient health status. </a:t>
            </a:r>
          </a:p>
          <a:p>
            <a:pPr>
              <a:buFontTx/>
              <a:buChar char="•"/>
            </a:pPr>
            <a:r>
              <a:rPr lang="en-US"/>
              <a:t>Hospital admissions for exacerbation of COPD were reduced by 39.8% in the intervention group compared with the usual care group (</a:t>
            </a:r>
            <a:r>
              <a:rPr lang="en-US" i="1"/>
              <a:t>P</a:t>
            </a:r>
            <a:r>
              <a:rPr lang="en-US"/>
              <a:t>=0.01), and admissions for other health problems were reduced by 57.1% (</a:t>
            </a:r>
            <a:r>
              <a:rPr lang="en-US" i="1"/>
              <a:t>P</a:t>
            </a:r>
            <a:r>
              <a:rPr lang="en-US"/>
              <a:t>=0.01). Emergency department visits were reduced by 41.0% (</a:t>
            </a:r>
            <a:r>
              <a:rPr lang="en-US" i="1"/>
              <a:t>P</a:t>
            </a:r>
            <a:r>
              <a:rPr lang="en-US"/>
              <a:t>=0.02) and unscheduled physician visits by 58.9% (</a:t>
            </a:r>
            <a:r>
              <a:rPr lang="en-US" i="1"/>
              <a:t>P</a:t>
            </a:r>
            <a:r>
              <a:rPr lang="en-US"/>
              <a:t>=0.003). </a:t>
            </a:r>
          </a:p>
          <a:p>
            <a:endParaRPr lang="en-US"/>
          </a:p>
          <a:p>
            <a:r>
              <a:rPr lang="en-US" b="1" i="1"/>
              <a:t>Reference</a:t>
            </a:r>
          </a:p>
          <a:p>
            <a:r>
              <a:rPr lang="en-US"/>
              <a:t>	Bourbeau J, Julien M, Maltais F, et al. Reduction of hospital utilization in patients with chronic obstructive pulmonary disease: a disease-specific self-management intervention. </a:t>
            </a:r>
            <a:r>
              <a:rPr lang="en-US" i="1"/>
              <a:t>Arch Intern Med</a:t>
            </a:r>
            <a:r>
              <a:rPr lang="en-US"/>
              <a:t>. 2003;163:585-591. </a:t>
            </a:r>
          </a:p>
        </p:txBody>
      </p:sp>
    </p:spTree>
    <p:extLst>
      <p:ext uri="{BB962C8B-B14F-4D97-AF65-F5344CB8AC3E}">
        <p14:creationId xmlns:p14="http://schemas.microsoft.com/office/powerpoint/2010/main" val="1996998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19C3AB9E-AF5E-4AA0-BDC4-DF9A3BBABB33}" type="slidenum">
              <a:rPr lang="en-US" smtClean="0">
                <a:solidFill>
                  <a:srgbClr val="000000"/>
                </a:solidFill>
              </a:rPr>
              <a:pPr/>
              <a:t>31</a:t>
            </a:fld>
            <a:endParaRPr lang="en-US">
              <a:solidFill>
                <a:srgbClr val="000000"/>
              </a:solidFill>
            </a:endParaRPr>
          </a:p>
        </p:txBody>
      </p:sp>
      <p:sp>
        <p:nvSpPr>
          <p:cNvPr id="168963" name="Rectangle 2"/>
          <p:cNvSpPr>
            <a:spLocks noGrp="1" noRot="1" noChangeAspect="1" noChangeArrowheads="1" noTextEdit="1"/>
          </p:cNvSpPr>
          <p:nvPr>
            <p:ph type="sldImg"/>
          </p:nvPr>
        </p:nvSpPr>
        <p:spPr>
          <a:xfrm>
            <a:off x="387350" y="703263"/>
            <a:ext cx="6119813" cy="3443287"/>
          </a:xfrm>
          <a:ln/>
        </p:spPr>
      </p:sp>
      <p:sp>
        <p:nvSpPr>
          <p:cNvPr id="168964" name="Rectangle 3"/>
          <p:cNvSpPr>
            <a:spLocks noGrp="1" noChangeArrowheads="1"/>
          </p:cNvSpPr>
          <p:nvPr>
            <p:ph type="body" idx="1"/>
          </p:nvPr>
        </p:nvSpPr>
        <p:spPr>
          <a:xfrm>
            <a:off x="927100" y="4359275"/>
            <a:ext cx="5038725" cy="4071938"/>
          </a:xfrm>
          <a:noFill/>
          <a:ln/>
        </p:spPr>
        <p:txBody>
          <a:bodyPr/>
          <a:lstStyle/>
          <a:p>
            <a:endParaRPr lang="en-US"/>
          </a:p>
        </p:txBody>
      </p:sp>
    </p:spTree>
    <p:extLst>
      <p:ext uri="{BB962C8B-B14F-4D97-AF65-F5344CB8AC3E}">
        <p14:creationId xmlns:p14="http://schemas.microsoft.com/office/powerpoint/2010/main" val="1382376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BC5342CD-48DC-439A-82EA-01C4E78F9DB7}" type="slidenum">
              <a:rPr lang="en-US" smtClean="0">
                <a:solidFill>
                  <a:srgbClr val="000000"/>
                </a:solidFill>
              </a:rPr>
              <a:pPr/>
              <a:t>32</a:t>
            </a:fld>
            <a:endParaRPr lang="en-US">
              <a:solidFill>
                <a:srgbClr val="000000"/>
              </a:solidFill>
            </a:endParaRPr>
          </a:p>
        </p:txBody>
      </p:sp>
      <p:sp>
        <p:nvSpPr>
          <p:cNvPr id="169987" name="Rectangle 2"/>
          <p:cNvSpPr>
            <a:spLocks noGrp="1" noRot="1" noChangeAspect="1" noChangeArrowheads="1" noTextEdit="1"/>
          </p:cNvSpPr>
          <p:nvPr>
            <p:ph type="sldImg"/>
          </p:nvPr>
        </p:nvSpPr>
        <p:spPr>
          <a:xfrm>
            <a:off x="387350" y="703263"/>
            <a:ext cx="6119813" cy="3443287"/>
          </a:xfrm>
          <a:ln/>
        </p:spPr>
      </p:sp>
      <p:sp>
        <p:nvSpPr>
          <p:cNvPr id="169988" name="Rectangle 3"/>
          <p:cNvSpPr>
            <a:spLocks noGrp="1" noChangeArrowheads="1"/>
          </p:cNvSpPr>
          <p:nvPr>
            <p:ph type="body" idx="1"/>
          </p:nvPr>
        </p:nvSpPr>
        <p:spPr>
          <a:xfrm>
            <a:off x="927100" y="4359275"/>
            <a:ext cx="5038725" cy="4071938"/>
          </a:xfrm>
          <a:noFill/>
          <a:ln/>
        </p:spPr>
        <p:txBody>
          <a:bodyPr/>
          <a:lstStyle/>
          <a:p>
            <a:endParaRPr lang="en-US"/>
          </a:p>
        </p:txBody>
      </p:sp>
    </p:spTree>
    <p:extLst>
      <p:ext uri="{BB962C8B-B14F-4D97-AF65-F5344CB8AC3E}">
        <p14:creationId xmlns:p14="http://schemas.microsoft.com/office/powerpoint/2010/main" val="3649489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DDD68259-FBBB-4E75-B82C-02180285AB8D}" type="slidenum">
              <a:rPr lang="en-US" smtClean="0"/>
              <a:pPr/>
              <a:t>36</a:t>
            </a:fld>
            <a:endParaRPr lang="en-US"/>
          </a:p>
        </p:txBody>
      </p:sp>
      <p:sp>
        <p:nvSpPr>
          <p:cNvPr id="16793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67940" name="Rectangle 3"/>
          <p:cNvSpPr>
            <a:spLocks noGrp="1" noChangeArrowheads="1"/>
          </p:cNvSpPr>
          <p:nvPr>
            <p:ph type="body" idx="1"/>
          </p:nvPr>
        </p:nvSpPr>
        <p:spPr>
          <a:solidFill>
            <a:srgbClr val="FFFFFF"/>
          </a:solidFill>
          <a:ln>
            <a:solidFill>
              <a:srgbClr val="000000"/>
            </a:solidFill>
          </a:ln>
        </p:spPr>
        <p:txBody>
          <a:bodyPr/>
          <a:lstStyle/>
          <a:p>
            <a:r>
              <a:rPr lang="en-US" b="1" i="1">
                <a:cs typeface="Arial" pitchFamily="34" charset="0"/>
              </a:rPr>
              <a:t>Speaker Notes</a:t>
            </a:r>
          </a:p>
          <a:p>
            <a:pPr>
              <a:buFontTx/>
              <a:buChar char="•"/>
            </a:pPr>
            <a:r>
              <a:rPr lang="en-US">
                <a:cs typeface="Arial" pitchFamily="34" charset="0"/>
              </a:rPr>
              <a:t>Respiratory rehabilitation may improve prognosis in these patients by addressing relevant risk factors for exacerbations such as low exercise capacity and this study evaluated this possibility via meta-analysis of published results. </a:t>
            </a:r>
          </a:p>
          <a:p>
            <a:pPr>
              <a:buFontTx/>
              <a:buChar char="•"/>
            </a:pPr>
            <a:r>
              <a:rPr lang="en-US">
                <a:cs typeface="Arial" pitchFamily="34" charset="0"/>
              </a:rPr>
              <a:t>Combined analysis of results from six trials including 230 patients indicated that respiratory rehabilitation reduced the risk for hospital admissions (pooled relative risk = 0.26), and mortality (pooled relative risk = 0.45). </a:t>
            </a:r>
          </a:p>
          <a:p>
            <a:endParaRPr lang="en-US">
              <a:cs typeface="Arial" pitchFamily="34" charset="0"/>
            </a:endParaRPr>
          </a:p>
          <a:p>
            <a:r>
              <a:rPr lang="en-US" b="1" i="1">
                <a:cs typeface="Arial" pitchFamily="34" charset="0"/>
              </a:rPr>
              <a:t>Reference</a:t>
            </a:r>
          </a:p>
          <a:p>
            <a:r>
              <a:rPr lang="en-US">
                <a:cs typeface="Arial" pitchFamily="34" charset="0"/>
              </a:rPr>
              <a:t>	Puhan MA, Scharplatz M, Troosters T, Steurer J. Respiratory rehabilitation after acute exacerbation of COPD may reduce risk for readmission and mortality - a systematic review. </a:t>
            </a:r>
            <a:r>
              <a:rPr lang="en-US" i="1">
                <a:cs typeface="Arial" pitchFamily="34" charset="0"/>
              </a:rPr>
              <a:t>Respir Res.</a:t>
            </a:r>
            <a:r>
              <a:rPr lang="en-US">
                <a:cs typeface="Arial" pitchFamily="34" charset="0"/>
              </a:rPr>
              <a:t> 2005;6:54.</a:t>
            </a:r>
          </a:p>
        </p:txBody>
      </p:sp>
    </p:spTree>
    <p:extLst>
      <p:ext uri="{BB962C8B-B14F-4D97-AF65-F5344CB8AC3E}">
        <p14:creationId xmlns:p14="http://schemas.microsoft.com/office/powerpoint/2010/main" val="3422471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xfrm>
            <a:off x="381000" y="685800"/>
            <a:ext cx="6096000" cy="3429000"/>
          </a:xfrm>
          <a:ln/>
        </p:spPr>
      </p:sp>
      <p:sp>
        <p:nvSpPr>
          <p:cNvPr id="183299" name="Rectangle 3"/>
          <p:cNvSpPr>
            <a:spLocks noGrp="1" noChangeArrowheads="1"/>
          </p:cNvSpPr>
          <p:nvPr>
            <p:ph type="body" idx="1"/>
          </p:nvPr>
        </p:nvSpPr>
        <p:spPr>
          <a:noFill/>
          <a:ln/>
        </p:spPr>
        <p:txBody>
          <a:bodyPr/>
          <a:lstStyle/>
          <a:p>
            <a:r>
              <a:rPr lang="en-US" b="1" i="1"/>
              <a:t>Speaker Notes</a:t>
            </a:r>
          </a:p>
          <a:p>
            <a:pPr>
              <a:buFontTx/>
              <a:buChar char="•"/>
            </a:pPr>
            <a:r>
              <a:rPr lang="en-US"/>
              <a:t>The graph in this slide shows a composite plot of data indicating that survival can be prolonged by oxygen for 15 hours per day and 12 hours per night at a higher flow rate. Best survival was obtained for patients in the US who were treated continuously. </a:t>
            </a:r>
          </a:p>
          <a:p>
            <a:endParaRPr lang="en-US" b="1" i="1"/>
          </a:p>
          <a:p>
            <a:r>
              <a:rPr lang="en-US" b="1" i="1"/>
              <a:t>Additional Information</a:t>
            </a:r>
          </a:p>
          <a:p>
            <a:pPr>
              <a:buFontTx/>
              <a:buChar char="•"/>
            </a:pPr>
            <a:r>
              <a:rPr lang="en-US"/>
              <a:t>Oxygen therapy is confined to patients with more severe disease.  </a:t>
            </a:r>
          </a:p>
          <a:p>
            <a:pPr>
              <a:buFontTx/>
              <a:buChar char="•"/>
            </a:pPr>
            <a:r>
              <a:rPr lang="en-US"/>
              <a:t>Domiciliary oxygen therapy for =15 hours per day will prolong life in patients in whom PaO</a:t>
            </a:r>
            <a:r>
              <a:rPr lang="en-US" baseline="-25000"/>
              <a:t>2</a:t>
            </a:r>
            <a:r>
              <a:rPr lang="en-US"/>
              <a:t> &lt;7.3 kPa, but will have no survival benefit in lower degrees of hypoxaemia. </a:t>
            </a:r>
          </a:p>
          <a:p>
            <a:endParaRPr lang="en-US" b="1" i="1"/>
          </a:p>
          <a:p>
            <a:r>
              <a:rPr lang="en-US" b="1" i="1"/>
              <a:t>Reference</a:t>
            </a:r>
          </a:p>
          <a:p>
            <a:r>
              <a:rPr lang="en-US"/>
              <a:t>	Calverley PM, Walker P. Chronic obstructive pulmonary disease. </a:t>
            </a:r>
            <a:r>
              <a:rPr lang="en-US" i="1"/>
              <a:t>Lancet</a:t>
            </a:r>
            <a:r>
              <a:rPr lang="en-US"/>
              <a:t>. 2003;362:1053-1061.</a:t>
            </a:r>
          </a:p>
          <a:p>
            <a:endParaRPr lang="en-US"/>
          </a:p>
          <a:p>
            <a:endParaRPr lang="en-US"/>
          </a:p>
        </p:txBody>
      </p:sp>
    </p:spTree>
    <p:extLst>
      <p:ext uri="{BB962C8B-B14F-4D97-AF65-F5344CB8AC3E}">
        <p14:creationId xmlns:p14="http://schemas.microsoft.com/office/powerpoint/2010/main" val="3230353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534BD2-C68A-4D82-8DCE-4C565C83DE5F}" type="slidenum">
              <a:rPr kumimoji="0" lang="vi-VN"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vi-VN"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623239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685800" y="1143000"/>
            <a:ext cx="5486400" cy="3086100"/>
          </a:xfrm>
          <a:ln/>
        </p:spPr>
      </p:sp>
      <p:sp>
        <p:nvSpPr>
          <p:cNvPr id="39939" name="Notes Placeholder 2"/>
          <p:cNvSpPr>
            <a:spLocks noGrp="1"/>
          </p:cNvSpPr>
          <p:nvPr>
            <p:ph type="body" idx="1"/>
          </p:nvPr>
        </p:nvSpPr>
        <p:spPr>
          <a:xfrm>
            <a:off x="685800" y="4400550"/>
            <a:ext cx="5486400" cy="3600450"/>
          </a:xfrm>
          <a:noFill/>
        </p:spPr>
        <p:txBody>
          <a:bodyPr/>
          <a:lstStyle/>
          <a:p>
            <a:pPr eaLnBrk="1" hangingPunct="1">
              <a:spcBef>
                <a:spcPct val="0"/>
              </a:spcBef>
            </a:pPr>
            <a:endParaRPr lang="de-DE" altLang="en-US"/>
          </a:p>
        </p:txBody>
      </p:sp>
      <p:sp>
        <p:nvSpPr>
          <p:cNvPr id="39940" name="Slide Number Placeholder 3"/>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8BD421-9E9A-4984-B3CE-5355BED58256}" type="slidenum">
              <a:rPr kumimoji="0" lang="fr-FR"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fr-FR"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837353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xfrm>
            <a:off x="381000" y="685800"/>
            <a:ext cx="6096000" cy="3429000"/>
          </a:xfrm>
          <a:ln/>
        </p:spPr>
      </p:sp>
      <p:sp>
        <p:nvSpPr>
          <p:cNvPr id="175107" name="Rectangle 3"/>
          <p:cNvSpPr>
            <a:spLocks noGrp="1" noChangeArrowheads="1"/>
          </p:cNvSpPr>
          <p:nvPr>
            <p:ph type="body" idx="1"/>
          </p:nvPr>
        </p:nvSpPr>
        <p:spPr>
          <a:noFill/>
          <a:ln/>
        </p:spPr>
        <p:txBody>
          <a:bodyPr/>
          <a:lstStyle/>
          <a:p>
            <a:r>
              <a:rPr lang="en-US" b="1" i="1"/>
              <a:t>Speaker Notes</a:t>
            </a:r>
          </a:p>
          <a:p>
            <a:pPr>
              <a:buFontTx/>
              <a:buChar char="•"/>
            </a:pPr>
            <a:r>
              <a:rPr lang="en-US">
                <a:solidFill>
                  <a:srgbClr val="231F20"/>
                </a:solidFill>
              </a:rPr>
              <a:t>In patients with COPD, tiotropium achieved a greater improvement in daytime and comparable improvement in night-time lung function, compared with formoterol.  A combination of both drugs qd was most effective and provided an additive effect throughout the 24-hour dosing interval. </a:t>
            </a:r>
          </a:p>
          <a:p>
            <a:endParaRPr lang="en-US">
              <a:solidFill>
                <a:srgbClr val="231F20"/>
              </a:solidFill>
            </a:endParaRPr>
          </a:p>
          <a:p>
            <a:r>
              <a:rPr lang="en-US" b="1" i="1"/>
              <a:t>Additional Information</a:t>
            </a:r>
          </a:p>
          <a:p>
            <a:pPr>
              <a:buFontTx/>
              <a:buChar char="•"/>
            </a:pPr>
            <a:r>
              <a:rPr lang="en-US">
                <a:solidFill>
                  <a:srgbClr val="231F20"/>
                </a:solidFill>
              </a:rPr>
              <a:t>Bronchodilator effects of tiotropium, formoterol, and both combined were compared in 71 patients with COPD who participated in a randomized, double-blind, three-way, crossover study.  Treatment groups received either tiotropium 18 μg once daily, formoterol 12 μg bid, or both combined once daily for three 6-week periods. </a:t>
            </a:r>
          </a:p>
          <a:p>
            <a:pPr>
              <a:buFontTx/>
              <a:buChar char="•"/>
            </a:pPr>
            <a:r>
              <a:rPr lang="en-US">
                <a:solidFill>
                  <a:srgbClr val="231F20"/>
                </a:solidFill>
              </a:rPr>
              <a:t>Compared with baseline, tiotropium produced a significantly greater improvement in average daytime FEV</a:t>
            </a:r>
            <a:r>
              <a:rPr lang="en-US" baseline="-30000">
                <a:solidFill>
                  <a:srgbClr val="231F20"/>
                </a:solidFill>
              </a:rPr>
              <a:t>1</a:t>
            </a:r>
            <a:r>
              <a:rPr lang="en-US">
                <a:solidFill>
                  <a:srgbClr val="231F20"/>
                </a:solidFill>
              </a:rPr>
              <a:t> (0-12 h) than formoterol (127 versus 86 mL), while average night-time FEV</a:t>
            </a:r>
            <a:r>
              <a:rPr lang="en-US" baseline="-30000">
                <a:solidFill>
                  <a:srgbClr val="231F20"/>
                </a:solidFill>
              </a:rPr>
              <a:t>1</a:t>
            </a:r>
            <a:r>
              <a:rPr lang="en-US">
                <a:solidFill>
                  <a:srgbClr val="231F20"/>
                </a:solidFill>
              </a:rPr>
              <a:t> (12-24 h) was not different (tiotropium 43 mL, formoterol 38 mL). </a:t>
            </a:r>
          </a:p>
          <a:p>
            <a:pPr>
              <a:buFontTx/>
              <a:buChar char="•"/>
            </a:pPr>
            <a:r>
              <a:rPr lang="en-US">
                <a:solidFill>
                  <a:srgbClr val="231F20"/>
                </a:solidFill>
              </a:rPr>
              <a:t>The most pronounced effects in FEV</a:t>
            </a:r>
            <a:r>
              <a:rPr lang="en-US" baseline="-30000">
                <a:solidFill>
                  <a:srgbClr val="231F20"/>
                </a:solidFill>
              </a:rPr>
              <a:t>1</a:t>
            </a:r>
            <a:r>
              <a:rPr lang="en-US">
                <a:solidFill>
                  <a:srgbClr val="231F20"/>
                </a:solidFill>
              </a:rPr>
              <a:t> were provided by combination therapy (daytime 234 mL, night-time 86 mL); both differed significantly from single-agent therapies. </a:t>
            </a:r>
          </a:p>
          <a:p>
            <a:endParaRPr lang="en-US">
              <a:solidFill>
                <a:srgbClr val="231F20"/>
              </a:solidFill>
            </a:endParaRPr>
          </a:p>
          <a:p>
            <a:r>
              <a:rPr lang="en-US" b="1" i="1"/>
              <a:t>Reference</a:t>
            </a:r>
          </a:p>
          <a:p>
            <a:r>
              <a:rPr lang="en-US"/>
              <a:t>	van Noord JA, Aumann JL, Janssens E, et al. Comparison of tiotropium once daily, formoterol twice daily and both combined once daily in patients with COPD. </a:t>
            </a:r>
            <a:r>
              <a:rPr lang="en-US" i="1"/>
              <a:t>Eur Respir J</a:t>
            </a:r>
            <a:r>
              <a:rPr lang="en-US"/>
              <a:t>. 2005;26:214-222.</a:t>
            </a:r>
            <a:r>
              <a:rPr lang="en-US">
                <a:cs typeface="Arial" pitchFamily="34" charset="0"/>
              </a:rPr>
              <a:t> </a:t>
            </a:r>
          </a:p>
          <a:p>
            <a:endParaRPr lang="en-US"/>
          </a:p>
          <a:p>
            <a:endParaRPr lang="en-US"/>
          </a:p>
        </p:txBody>
      </p:sp>
    </p:spTree>
    <p:extLst>
      <p:ext uri="{BB962C8B-B14F-4D97-AF65-F5344CB8AC3E}">
        <p14:creationId xmlns:p14="http://schemas.microsoft.com/office/powerpoint/2010/main" val="3131460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GB" dirty="0">
                <a:ea typeface="ＭＳ Ｐゴシック" charset="-128"/>
                <a:cs typeface="Arial" pitchFamily="34" charset="0"/>
              </a:rPr>
              <a:t>Results from a randomized 1-year trial of 3991 patients with </a:t>
            </a:r>
            <a:r>
              <a:rPr lang="en-GB" dirty="0"/>
              <a:t>chronic obstructive pulmonary disease </a:t>
            </a:r>
            <a:r>
              <a:rPr lang="en-GB" dirty="0">
                <a:ea typeface="ＭＳ Ｐゴシック" charset="-128"/>
                <a:cs typeface="Arial" pitchFamily="34" charset="0"/>
              </a:rPr>
              <a:t>(205.372) demonstrated that tiotropium Respimat</a:t>
            </a:r>
            <a:r>
              <a:rPr lang="en-GB" baseline="30000" dirty="0">
                <a:ea typeface="ＭＳ Ｐゴシック" charset="-128"/>
                <a:cs typeface="Arial" pitchFamily="34" charset="0"/>
              </a:rPr>
              <a:t>®</a:t>
            </a:r>
            <a:r>
              <a:rPr lang="en-GB" dirty="0">
                <a:ea typeface="ＭＳ Ｐゴシック" charset="-128"/>
                <a:cs typeface="Arial" pitchFamily="34" charset="0"/>
              </a:rPr>
              <a:t> (5 µg) delayed time to first exacerbation by 31% relative to placebo (on top of usual therapy; </a:t>
            </a:r>
            <a:r>
              <a:rPr lang="en-GB" i="1" dirty="0">
                <a:ea typeface="ＭＳ Ｐゴシック" charset="-128"/>
                <a:cs typeface="Arial" pitchFamily="34" charset="0"/>
              </a:rPr>
              <a:t>P</a:t>
            </a:r>
            <a:r>
              <a:rPr lang="en-GB" dirty="0">
                <a:ea typeface="ＭＳ Ｐゴシック" charset="-128"/>
                <a:cs typeface="Arial" pitchFamily="34" charset="0"/>
              </a:rPr>
              <a:t>&lt;0.0001). </a:t>
            </a:r>
          </a:p>
          <a:p>
            <a:pPr marL="171450" indent="-171450">
              <a:buFontTx/>
              <a:buChar char="•"/>
            </a:pPr>
            <a:r>
              <a:rPr lang="en-GB" dirty="0">
                <a:ea typeface="ＭＳ Ｐゴシック" charset="-128"/>
                <a:cs typeface="Arial" pitchFamily="34" charset="0"/>
              </a:rPr>
              <a:t>Time to first hospital-treated exacerbation was delayed by 27% with tiotropium compared to the placebo group </a:t>
            </a:r>
            <a:r>
              <a:rPr lang="en-GB" i="1" dirty="0">
                <a:ea typeface="ＭＳ Ｐゴシック" charset="-128"/>
                <a:cs typeface="Arial" pitchFamily="34" charset="0"/>
              </a:rPr>
              <a:t>(P</a:t>
            </a:r>
            <a:r>
              <a:rPr lang="en-GB" dirty="0">
                <a:ea typeface="ＭＳ Ｐゴシック" charset="-128"/>
                <a:cs typeface="Arial" pitchFamily="34" charset="0"/>
              </a:rPr>
              <a:t>&lt;0.005). </a:t>
            </a:r>
          </a:p>
          <a:p>
            <a:pPr marL="171450" indent="-171450">
              <a:buFontTx/>
              <a:buChar char="•"/>
            </a:pPr>
            <a:endParaRPr lang="en-GB" dirty="0">
              <a:ea typeface="ＭＳ Ｐゴシック" charset="-128"/>
              <a:cs typeface="Arial" pitchFamily="34" charset="0"/>
            </a:endParaRPr>
          </a:p>
          <a:p>
            <a:pPr marL="228600" indent="-228600" defTabSz="457200" fontAlgn="base">
              <a:spcBef>
                <a:spcPts val="200"/>
              </a:spcBef>
              <a:spcAft>
                <a:spcPct val="0"/>
              </a:spcAft>
              <a:buClr>
                <a:srgbClr val="000000"/>
              </a:buClr>
              <a:buSzPct val="100000"/>
              <a:buFont typeface="Arial" pitchFamily="34" charset="0"/>
              <a:buNone/>
            </a:pPr>
            <a:r>
              <a:rPr lang="en-US" b="1" dirty="0">
                <a:solidFill>
                  <a:srgbClr val="000000"/>
                </a:solidFill>
                <a:ea typeface="ＭＳ Ｐゴシック" charset="-128"/>
                <a:cs typeface="Arial" pitchFamily="34" charset="0"/>
              </a:rPr>
              <a:t>205.372 – Tiotropium Respimat</a:t>
            </a:r>
            <a:r>
              <a:rPr lang="en-US" b="1" baseline="30000" dirty="0">
                <a:solidFill>
                  <a:srgbClr val="000000"/>
                </a:solidFill>
                <a:ea typeface="ＭＳ Ｐゴシック" charset="-128"/>
                <a:cs typeface="Arial" pitchFamily="34" charset="0"/>
              </a:rPr>
              <a:t>®</a:t>
            </a:r>
          </a:p>
          <a:p>
            <a:pPr marL="117475" lvl="1" indent="-117475" defTabSz="457200" fontAlgn="base">
              <a:spcBef>
                <a:spcPts val="200"/>
              </a:spcBef>
              <a:spcAft>
                <a:spcPct val="0"/>
              </a:spcAft>
              <a:buClr>
                <a:srgbClr val="000000"/>
              </a:buClr>
              <a:buSzPct val="100000"/>
              <a:buFont typeface="Arial" pitchFamily="34" charset="0"/>
              <a:buChar char="•"/>
            </a:pPr>
            <a:r>
              <a:rPr lang="en-US" dirty="0">
                <a:solidFill>
                  <a:srgbClr val="000000"/>
                </a:solidFill>
                <a:ea typeface="ＭＳ Ｐゴシック" charset="-128"/>
                <a:cs typeface="Arial" pitchFamily="34" charset="0"/>
              </a:rPr>
              <a:t>1-year trial including 3991 patients in 31 countries worldwide.</a:t>
            </a:r>
          </a:p>
          <a:p>
            <a:pPr marL="117475" lvl="1" indent="-117475" defTabSz="457200" fontAlgn="base">
              <a:spcBef>
                <a:spcPts val="200"/>
              </a:spcBef>
              <a:spcAft>
                <a:spcPct val="0"/>
              </a:spcAft>
              <a:buClr>
                <a:srgbClr val="000000"/>
              </a:buClr>
              <a:buSzPct val="100000"/>
              <a:buFont typeface="Arial" pitchFamily="34" charset="0"/>
              <a:buChar char="•"/>
            </a:pPr>
            <a:r>
              <a:rPr lang="en-US" dirty="0">
                <a:solidFill>
                  <a:srgbClr val="000000"/>
                </a:solidFill>
                <a:ea typeface="ＭＳ Ｐゴシック" charset="-128"/>
                <a:cs typeface="Arial" pitchFamily="34" charset="0"/>
              </a:rPr>
              <a:t>Tiotropium Respimat</a:t>
            </a:r>
            <a:r>
              <a:rPr lang="en-US" baseline="30000" dirty="0">
                <a:solidFill>
                  <a:srgbClr val="000000"/>
                </a:solidFill>
                <a:ea typeface="ＭＳ Ｐゴシック" charset="-128"/>
                <a:cs typeface="Arial" pitchFamily="34" charset="0"/>
              </a:rPr>
              <a:t>®</a:t>
            </a:r>
            <a:r>
              <a:rPr lang="en-US" dirty="0">
                <a:solidFill>
                  <a:srgbClr val="000000"/>
                </a:solidFill>
                <a:ea typeface="ＭＳ Ｐゴシック" charset="-128"/>
                <a:cs typeface="Arial" pitchFamily="34" charset="0"/>
              </a:rPr>
              <a:t> 5 µg versus placebo on top of usual therapy (other than inhaled anticholinergics).</a:t>
            </a:r>
          </a:p>
          <a:p>
            <a:pPr marL="117475" lvl="1" indent="-117475" defTabSz="457200" fontAlgn="base">
              <a:spcBef>
                <a:spcPts val="200"/>
              </a:spcBef>
              <a:spcAft>
                <a:spcPct val="0"/>
              </a:spcAft>
              <a:buClr>
                <a:srgbClr val="000000"/>
              </a:buClr>
              <a:buSzPct val="100000"/>
              <a:buFont typeface="Arial" pitchFamily="34" charset="0"/>
              <a:buChar char="•"/>
            </a:pPr>
            <a:r>
              <a:rPr lang="en-US" dirty="0">
                <a:solidFill>
                  <a:srgbClr val="000000"/>
                </a:solidFill>
                <a:ea typeface="ＭＳ Ｐゴシック" charset="-128"/>
                <a:cs typeface="Arial" pitchFamily="34" charset="0"/>
              </a:rPr>
              <a:t>Moderate to severe patient population covered.</a:t>
            </a:r>
          </a:p>
          <a:p>
            <a:pPr marL="117475" lvl="1" indent="-117475" defTabSz="457200" fontAlgn="base">
              <a:spcBef>
                <a:spcPts val="200"/>
              </a:spcBef>
              <a:spcAft>
                <a:spcPct val="0"/>
              </a:spcAft>
              <a:buClr>
                <a:srgbClr val="000000"/>
              </a:buClr>
              <a:buSzPct val="100000"/>
              <a:buFont typeface="Arial" pitchFamily="34" charset="0"/>
              <a:buChar char="•"/>
            </a:pPr>
            <a:r>
              <a:rPr lang="en-US" dirty="0">
                <a:solidFill>
                  <a:srgbClr val="000000"/>
                </a:solidFill>
                <a:ea typeface="ＭＳ Ｐゴシック" charset="-128"/>
                <a:cs typeface="Arial" pitchFamily="34" charset="0"/>
              </a:rPr>
              <a:t>Tiotropium Respimat</a:t>
            </a:r>
            <a:r>
              <a:rPr lang="en-US" baseline="30000" dirty="0">
                <a:solidFill>
                  <a:srgbClr val="000000"/>
                </a:solidFill>
                <a:ea typeface="ＭＳ Ｐゴシック" charset="-128"/>
                <a:cs typeface="Arial" pitchFamily="34" charset="0"/>
              </a:rPr>
              <a:t>®</a:t>
            </a:r>
            <a:r>
              <a:rPr lang="en-US" dirty="0">
                <a:solidFill>
                  <a:srgbClr val="000000"/>
                </a:solidFill>
                <a:ea typeface="ＭＳ Ｐゴシック" charset="-128"/>
                <a:cs typeface="Arial" pitchFamily="34" charset="0"/>
              </a:rPr>
              <a:t> 5 µg significantly improved the coprimary study endpoint of time to first exacerbation.</a:t>
            </a:r>
          </a:p>
          <a:p>
            <a:pPr marL="171450" indent="-171450"/>
            <a:endParaRPr lang="en-GB" dirty="0">
              <a:ea typeface="ＭＳ Ｐゴシック" charset="-128"/>
              <a:cs typeface="Arial" pitchFamily="34" charset="0"/>
            </a:endParaRPr>
          </a:p>
          <a:p>
            <a:pPr marL="171450" indent="-171450"/>
            <a:r>
              <a:rPr lang="en-GB" b="1" dirty="0">
                <a:ea typeface="ＭＳ Ｐゴシック" charset="-128"/>
                <a:cs typeface="Arial" pitchFamily="34" charset="0"/>
              </a:rPr>
              <a:t>Reference:</a:t>
            </a:r>
          </a:p>
          <a:p>
            <a:pPr marL="171450" indent="-171450">
              <a:buFont typeface="Arial" panose="020B0604020202020204" pitchFamily="34" charset="0"/>
              <a:buChar char="•"/>
            </a:pPr>
            <a:r>
              <a:rPr lang="en-US" dirty="0">
                <a:solidFill>
                  <a:srgbClr val="000000"/>
                </a:solidFill>
                <a:ea typeface="ＭＳ Ｐゴシック" charset="-128"/>
                <a:cs typeface="Arial" pitchFamily="34" charset="0"/>
              </a:rPr>
              <a:t>Bateman ED, et al. </a:t>
            </a:r>
            <a:r>
              <a:rPr lang="en-GB" dirty="0">
                <a:ea typeface="ＭＳ Ｐゴシック" charset="-128"/>
                <a:cs typeface="Arial" pitchFamily="34" charset="0"/>
              </a:rPr>
              <a:t>A one-year trial of tiotropium Respimat</a:t>
            </a:r>
            <a:r>
              <a:rPr lang="en-GB" baseline="30000" dirty="0">
                <a:ea typeface="ＭＳ Ｐゴシック" charset="-128"/>
                <a:cs typeface="Arial" pitchFamily="34" charset="0"/>
              </a:rPr>
              <a:t>®</a:t>
            </a:r>
            <a:r>
              <a:rPr lang="en-GB" dirty="0">
                <a:ea typeface="ＭＳ Ｐゴシック" charset="-128"/>
                <a:cs typeface="Arial" pitchFamily="34" charset="0"/>
              </a:rPr>
              <a:t> plus usual therapy in COPD patients. </a:t>
            </a:r>
            <a:r>
              <a:rPr lang="en-US" i="1" dirty="0">
                <a:solidFill>
                  <a:srgbClr val="000000"/>
                </a:solidFill>
                <a:ea typeface="ＭＳ Ｐゴシック" charset="-128"/>
                <a:cs typeface="Arial" pitchFamily="34" charset="0"/>
              </a:rPr>
              <a:t>Respir Med. </a:t>
            </a:r>
            <a:r>
              <a:rPr lang="en-US" dirty="0">
                <a:solidFill>
                  <a:srgbClr val="000000"/>
                </a:solidFill>
                <a:ea typeface="ＭＳ Ｐゴシック" charset="-128"/>
                <a:cs typeface="Arial" pitchFamily="34" charset="0"/>
              </a:rPr>
              <a:t>2010;104(10):1460-1472.</a:t>
            </a:r>
            <a:endParaRPr lang="en-GB" dirty="0">
              <a:ea typeface="ＭＳ Ｐゴシック" charset="-128"/>
              <a:cs typeface="Arial" pitchFamily="34" charset="0"/>
            </a:endParaRPr>
          </a:p>
          <a:p>
            <a:pPr marL="171450" indent="-171450"/>
            <a:endParaRPr lang="en-GB" dirty="0">
              <a:ea typeface="ＭＳ Ｐゴシック" charset="-128"/>
              <a:cs typeface="Arial" pitchFamily="34" charset="0"/>
            </a:endParaRPr>
          </a:p>
          <a:p>
            <a:pPr marL="171450" indent="-171450"/>
            <a:endParaRPr lang="en-GB" dirty="0">
              <a:ea typeface="ＭＳ Ｐゴシック" charset="-128"/>
              <a:cs typeface="Arial"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1A602-EBE6-4B7E-8040-80720E711BDC}"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7518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Đọc</a:t>
            </a:r>
            <a:r>
              <a:rPr lang="en-GB" baseline="0" dirty="0"/>
              <a:t> key message </a:t>
            </a:r>
            <a:r>
              <a:rPr lang="en-GB" baseline="0" dirty="0" err="1"/>
              <a:t>trên</a:t>
            </a:r>
            <a:r>
              <a:rPr lang="en-GB" baseline="0" dirty="0"/>
              <a:t> slide.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99054C-CCBA-4DDB-AFEC-FA73C6DC263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207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200" b="1" i="0" u="none" strike="noStrike" kern="1200" baseline="0" dirty="0">
                <a:solidFill>
                  <a:schemeClr val="tx1"/>
                </a:solidFill>
                <a:latin typeface="+mn-lt"/>
                <a:ea typeface="+mn-ea"/>
                <a:cs typeface="+mn-cs"/>
              </a:rPr>
              <a:t>Lung </a:t>
            </a:r>
            <a:r>
              <a:rPr lang="fr-FR" sz="1200" b="1" i="0" u="none" strike="noStrike" kern="1200" baseline="0" dirty="0" err="1">
                <a:solidFill>
                  <a:schemeClr val="tx1"/>
                </a:solidFill>
                <a:latin typeface="+mn-lt"/>
                <a:ea typeface="+mn-ea"/>
                <a:cs typeface="+mn-cs"/>
              </a:rPr>
              <a:t>growth</a:t>
            </a:r>
            <a:r>
              <a:rPr lang="fr-FR" sz="1200" b="1" i="0" u="none" strike="noStrike" kern="1200" baseline="0" dirty="0">
                <a:solidFill>
                  <a:schemeClr val="tx1"/>
                </a:solidFill>
                <a:latin typeface="+mn-lt"/>
                <a:ea typeface="+mn-ea"/>
                <a:cs typeface="+mn-cs"/>
              </a:rPr>
              <a:t> and </a:t>
            </a:r>
            <a:r>
              <a:rPr lang="fr-FR" sz="1200" b="1" i="0" u="none" strike="noStrike" kern="1200" baseline="0" dirty="0" err="1">
                <a:solidFill>
                  <a:schemeClr val="tx1"/>
                </a:solidFill>
                <a:latin typeface="+mn-lt"/>
                <a:ea typeface="+mn-ea"/>
                <a:cs typeface="+mn-cs"/>
              </a:rPr>
              <a:t>development</a:t>
            </a:r>
            <a:r>
              <a:rPr lang="fr-FR" sz="1200" b="1" i="0" u="none" strike="noStrike" kern="1200" baseline="0" dirty="0">
                <a:solidFill>
                  <a:schemeClr val="tx1"/>
                </a:solidFill>
                <a:latin typeface="+mn-lt"/>
                <a:ea typeface="+mn-ea"/>
                <a:cs typeface="+mn-cs"/>
              </a:rPr>
              <a:t> </a:t>
            </a:r>
            <a:endParaRPr lang="fr-FR"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Processes occurring during gestation, birth, and exposures during childhood and adolescence affect lung growth.62,63 Reduced maximal attained lung function (as measured by spirometry) may identify individuals who are at increased risk for the development of COPD.4,8 Any factor that affects lung growth during gestation and childhood has the potential for increasing an individual’s risk of developing COPD. For example, a large study and meta-analysis confirmed a positive association between </a:t>
            </a:r>
            <a:r>
              <a:rPr lang="en-US" sz="1200" b="0" i="0" u="none" strike="noStrike" kern="1200" baseline="0" dirty="0" err="1">
                <a:solidFill>
                  <a:schemeClr val="tx1"/>
                </a:solidFill>
                <a:latin typeface="+mn-lt"/>
                <a:ea typeface="+mn-ea"/>
                <a:cs typeface="+mn-cs"/>
              </a:rPr>
              <a:t>birthweight</a:t>
            </a:r>
            <a:r>
              <a:rPr lang="en-US" sz="1200" b="0" i="0" u="none" strike="noStrike" kern="1200" baseline="0" dirty="0">
                <a:solidFill>
                  <a:schemeClr val="tx1"/>
                </a:solidFill>
                <a:latin typeface="+mn-lt"/>
                <a:ea typeface="+mn-ea"/>
                <a:cs typeface="+mn-cs"/>
              </a:rPr>
              <a:t> and FEV1 in adulthood,64 and several studies have found an effect of early childhood lung infections. Factors in early life termed “childhood disadvantage factors” seem to be as important as heavy smoking in predicting lung function in adult life.64 Another recent study evaluated three different longitudinal cohorts and found that approximately 50% of patients developed COPD due to accelerated decline in FEV1 over time, while the other 50% developed COPD due to abnormal lung growth and development (with normal decline in lung function over time; </a:t>
            </a:r>
            <a:r>
              <a:rPr lang="en-US" sz="1200" b="1" i="0" u="none" strike="noStrike" kern="1200" baseline="0" dirty="0">
                <a:solidFill>
                  <a:schemeClr val="tx1"/>
                </a:solidFill>
                <a:latin typeface="+mn-lt"/>
                <a:ea typeface="+mn-ea"/>
                <a:cs typeface="+mn-cs"/>
              </a:rPr>
              <a:t>Figure 1.2</a:t>
            </a:r>
            <a:r>
              <a:rPr lang="en-US" sz="1200" b="0" i="0" u="none" strike="noStrike" kern="1200" baseline="0" dirty="0">
                <a:solidFill>
                  <a:schemeClr val="tx1"/>
                </a:solidFill>
                <a:latin typeface="+mn-lt"/>
                <a:ea typeface="+mn-ea"/>
                <a:cs typeface="+mn-cs"/>
              </a:rPr>
              <a:t>).7 </a:t>
            </a:r>
            <a:endParaRPr lang="fr-FR" dirty="0"/>
          </a:p>
        </p:txBody>
      </p:sp>
      <p:sp>
        <p:nvSpPr>
          <p:cNvPr id="4" name="Slide Number Placeholder 3"/>
          <p:cNvSpPr>
            <a:spLocks noGrp="1"/>
          </p:cNvSpPr>
          <p:nvPr>
            <p:ph type="sldNum" sz="quarter" idx="10"/>
          </p:nvPr>
        </p:nvSpPr>
        <p:spPr/>
        <p:txBody>
          <a:bodyPr/>
          <a:lstStyle/>
          <a:p>
            <a:fld id="{0E45D92D-5A72-4E5E-8579-22F9A28D656E}" type="slidenum">
              <a:rPr lang="fr-FR" smtClean="0"/>
              <a:t>4</a:t>
            </a:fld>
            <a:endParaRPr lang="fr-FR"/>
          </a:p>
        </p:txBody>
      </p:sp>
    </p:spTree>
    <p:extLst>
      <p:ext uri="{BB962C8B-B14F-4D97-AF65-F5344CB8AC3E}">
        <p14:creationId xmlns:p14="http://schemas.microsoft.com/office/powerpoint/2010/main" val="1275695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body" idx="1"/>
          </p:nvPr>
        </p:nvSpPr>
        <p:spPr>
          <a:noFill/>
          <a:ln/>
        </p:spPr>
        <p:txBody>
          <a:bodyPr/>
          <a:lstStyle/>
          <a:p>
            <a:pPr eaLnBrk="1" hangingPunct="1">
              <a:spcBef>
                <a:spcPts val="48"/>
              </a:spcBef>
              <a:buFontTx/>
              <a:buNone/>
            </a:pPr>
            <a:r>
              <a:rPr lang="en-US" b="1" i="1" dirty="0">
                <a:cs typeface="Arial" pitchFamily="34" charset="0"/>
              </a:rPr>
              <a:t>Speaker Notes</a:t>
            </a:r>
          </a:p>
          <a:p>
            <a:pPr marL="114300" indent="-114300" eaLnBrk="1" hangingPunct="1">
              <a:spcBef>
                <a:spcPts val="48"/>
              </a:spcBef>
              <a:buFont typeface="Arial" panose="020B0604020202020204" pitchFamily="34" charset="0"/>
              <a:buChar char="•"/>
            </a:pPr>
            <a:r>
              <a:rPr lang="en-US" dirty="0">
                <a:cs typeface="Arial" pitchFamily="34" charset="0"/>
              </a:rPr>
              <a:t>Results from the TORCH showed that all active treatments were significantly superior to placebo in decreasing the risk for moderate-to-severe exacerbations and exacerbations requiring systemic steroids (all </a:t>
            </a:r>
            <a:r>
              <a:rPr lang="en-US" i="1" dirty="0">
                <a:cs typeface="Arial" pitchFamily="34" charset="0"/>
              </a:rPr>
              <a:t>P</a:t>
            </a:r>
            <a:r>
              <a:rPr lang="en-US" dirty="0">
                <a:cs typeface="Arial" pitchFamily="34" charset="0"/>
              </a:rPr>
              <a:t>&lt;0.05).</a:t>
            </a:r>
          </a:p>
          <a:p>
            <a:pPr marL="114300" indent="-114300" eaLnBrk="1" hangingPunct="1">
              <a:spcBef>
                <a:spcPts val="48"/>
              </a:spcBef>
              <a:buFont typeface="Arial" panose="020B0604020202020204" pitchFamily="34" charset="0"/>
              <a:buChar char="•"/>
            </a:pPr>
            <a:r>
              <a:rPr lang="en-US" dirty="0">
                <a:cs typeface="Arial" pitchFamily="34" charset="0"/>
              </a:rPr>
              <a:t>Combination treatment and salmeterol were also significantly superior to placebo in decreasing the risk for exacerbations requiring hospitalisation (both </a:t>
            </a:r>
            <a:r>
              <a:rPr lang="en-US" i="1" dirty="0">
                <a:cs typeface="Arial" pitchFamily="34" charset="0"/>
              </a:rPr>
              <a:t>P</a:t>
            </a:r>
            <a:r>
              <a:rPr lang="en-US" dirty="0">
                <a:cs typeface="Arial" pitchFamily="34" charset="0"/>
              </a:rPr>
              <a:t>&lt;0.05).</a:t>
            </a:r>
          </a:p>
          <a:p>
            <a:pPr marL="114300" indent="-114300" eaLnBrk="1" hangingPunct="1">
              <a:spcBef>
                <a:spcPts val="48"/>
              </a:spcBef>
              <a:buFont typeface="Arial" panose="020B0604020202020204" pitchFamily="34" charset="0"/>
              <a:buChar char="•"/>
            </a:pPr>
            <a:r>
              <a:rPr lang="en-US" dirty="0">
                <a:cs typeface="Arial" pitchFamily="34" charset="0"/>
              </a:rPr>
              <a:t>There is no difference in the rates of those requiring hospitalisation between the salmeterol and combination therapy groups.</a:t>
            </a:r>
          </a:p>
          <a:p>
            <a:pPr eaLnBrk="1" hangingPunct="1">
              <a:spcBef>
                <a:spcPts val="48"/>
              </a:spcBef>
              <a:buFontTx/>
              <a:buNone/>
            </a:pPr>
            <a:endParaRPr lang="en-US" dirty="0">
              <a:cs typeface="Arial" pitchFamily="34" charset="0"/>
            </a:endParaRPr>
          </a:p>
          <a:p>
            <a:pPr eaLnBrk="1" hangingPunct="1">
              <a:spcBef>
                <a:spcPts val="48"/>
              </a:spcBef>
              <a:buFontTx/>
              <a:buNone/>
            </a:pPr>
            <a:r>
              <a:rPr lang="en-US" b="1" i="1" dirty="0">
                <a:cs typeface="Arial" pitchFamily="34" charset="0"/>
              </a:rPr>
              <a:t>Reference</a:t>
            </a:r>
          </a:p>
          <a:p>
            <a:pPr lvl="1" eaLnBrk="1" hangingPunct="1">
              <a:spcBef>
                <a:spcPts val="48"/>
              </a:spcBef>
              <a:buNone/>
            </a:pPr>
            <a:r>
              <a:rPr lang="en-US" dirty="0">
                <a:cs typeface="Arial" pitchFamily="34" charset="0"/>
              </a:rPr>
              <a:t>Calverley PM, Anderson JA, Celli B, et al. Salmeterol and fluticasone propionate and survival in chronic obstructive pulmonary disease. </a:t>
            </a:r>
            <a:r>
              <a:rPr lang="en-US" i="1" dirty="0">
                <a:cs typeface="Arial" pitchFamily="34" charset="0"/>
              </a:rPr>
              <a:t>N Engl J Med</a:t>
            </a:r>
            <a:r>
              <a:rPr lang="en-US" dirty="0">
                <a:cs typeface="Arial" pitchFamily="34" charset="0"/>
              </a:rPr>
              <a:t>. 2007;356:775-789. </a:t>
            </a:r>
          </a:p>
          <a:p>
            <a:pPr>
              <a:spcBef>
                <a:spcPts val="48"/>
              </a:spcBef>
              <a:buFontTx/>
              <a:buNone/>
            </a:pPr>
            <a:endParaRPr lang="en-GB" dirty="0"/>
          </a:p>
        </p:txBody>
      </p:sp>
      <p:sp>
        <p:nvSpPr>
          <p:cNvPr id="3" name="Rectangle 7"/>
          <p:cNvSpPr txBox="1">
            <a:spLocks noGrp="1" noChangeArrowheads="1"/>
          </p:cNvSpPr>
          <p:nvPr/>
        </p:nvSpPr>
        <p:spPr bwMode="auto">
          <a:xfrm>
            <a:off x="3970160" y="8829573"/>
            <a:ext cx="3038604" cy="465340"/>
          </a:xfrm>
          <a:prstGeom prst="rect">
            <a:avLst/>
          </a:prstGeom>
          <a:noFill/>
          <a:ln w="9525">
            <a:noFill/>
            <a:miter lim="800000"/>
            <a:headEnd/>
            <a:tailEnd/>
          </a:ln>
        </p:spPr>
        <p:txBody>
          <a:bodyPr lIns="94947" tIns="47474" rIns="94947" bIns="47474" anchor="b"/>
          <a:lstStyle/>
          <a:p>
            <a:pPr marL="0" marR="0" lvl="0" indent="0" algn="r" defTabSz="914400" rtl="0" eaLnBrk="1" fontAlgn="auto" latinLnBrk="0" hangingPunct="1">
              <a:lnSpc>
                <a:spcPct val="100000"/>
              </a:lnSpc>
              <a:spcBef>
                <a:spcPts val="0"/>
              </a:spcBef>
              <a:spcAft>
                <a:spcPts val="0"/>
              </a:spcAft>
              <a:buClrTx/>
              <a:buSzTx/>
              <a:buFontTx/>
              <a:buNone/>
              <a:tabLst/>
              <a:defRPr/>
            </a:pPr>
            <a:fld id="{3D4F6242-12B2-4B52-8FB0-4E4D51851CF7}" type="slidenum">
              <a:rPr kumimoji="0" lang="en-US" sz="1200" b="0" i="0" u="none" strike="noStrike" kern="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Slide Image Placeholder 3"/>
          <p:cNvSpPr>
            <a:spLocks noGrp="1" noRot="1" noChangeAspect="1"/>
          </p:cNvSpPr>
          <p:nvPr>
            <p:ph type="sldImg"/>
          </p:nvPr>
        </p:nvSpPr>
        <p:spPr>
          <a:xfrm>
            <a:off x="381000" y="685800"/>
            <a:ext cx="6096000" cy="3429000"/>
          </a:xfrm>
        </p:spPr>
      </p:sp>
    </p:spTree>
    <p:extLst>
      <p:ext uri="{BB962C8B-B14F-4D97-AF65-F5344CB8AC3E}">
        <p14:creationId xmlns:p14="http://schemas.microsoft.com/office/powerpoint/2010/main" val="2856043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323850" y="582613"/>
            <a:ext cx="6376988" cy="3587750"/>
          </a:xfrm>
          <a:ln w="12700" cap="flat"/>
        </p:spPr>
      </p:sp>
      <p:sp>
        <p:nvSpPr>
          <p:cNvPr id="162819" name="Rectangle 3"/>
          <p:cNvSpPr>
            <a:spLocks noGrp="1" noChangeArrowheads="1"/>
          </p:cNvSpPr>
          <p:nvPr>
            <p:ph type="body" idx="1"/>
          </p:nvPr>
        </p:nvSpPr>
        <p:spPr>
          <a:noFill/>
          <a:ln/>
        </p:spPr>
        <p:txBody>
          <a:bodyPr lIns="93074" tIns="47354" rIns="93074" bIns="47354"/>
          <a:lstStyle/>
          <a:p>
            <a:pPr eaLnBrk="1" hangingPunct="1">
              <a:lnSpc>
                <a:spcPct val="90000"/>
              </a:lnSpc>
              <a:spcBef>
                <a:spcPts val="48"/>
              </a:spcBef>
              <a:buFontTx/>
              <a:buNone/>
            </a:pPr>
            <a:r>
              <a:rPr lang="en-US" b="1" i="1" dirty="0"/>
              <a:t>Speaker Notes</a:t>
            </a:r>
          </a:p>
          <a:p>
            <a:pPr marL="114300" indent="-114300">
              <a:lnSpc>
                <a:spcPct val="90000"/>
              </a:lnSpc>
              <a:spcBef>
                <a:spcPts val="48"/>
              </a:spcBef>
              <a:buFont typeface="Arial" panose="020B0604020202020204" pitchFamily="34" charset="0"/>
              <a:buChar char="•"/>
            </a:pPr>
            <a:r>
              <a:rPr lang="en-US" dirty="0"/>
              <a:t>Results from the Towards a Revolution in COPD Health (TORCH) study showed that combination treatment with fluticasone (500</a:t>
            </a:r>
            <a:r>
              <a:rPr lang="el-GR" dirty="0"/>
              <a:t>μ</a:t>
            </a:r>
            <a:r>
              <a:rPr lang="en-US" dirty="0"/>
              <a:t>g) and salmeterol (50</a:t>
            </a:r>
            <a:r>
              <a:rPr lang="el-GR" dirty="0"/>
              <a:t>μ</a:t>
            </a:r>
            <a:r>
              <a:rPr lang="en-US" dirty="0"/>
              <a:t>g) bid decreased the risk for all-cause mortality over 3 years of follow-up in 6,112 patients with COPD, although in patients with COPD in the combination therapy group, the reduction in death from all causes did not reach the predetermined level of statistical significance.</a:t>
            </a:r>
            <a:r>
              <a:rPr lang="en-US" baseline="30000" dirty="0"/>
              <a:t> </a:t>
            </a:r>
            <a:endParaRPr lang="en-US" dirty="0"/>
          </a:p>
          <a:p>
            <a:pPr marL="114300" indent="-114300">
              <a:lnSpc>
                <a:spcPct val="90000"/>
              </a:lnSpc>
              <a:spcBef>
                <a:spcPts val="48"/>
              </a:spcBef>
              <a:buFont typeface="Arial" panose="020B0604020202020204" pitchFamily="34" charset="0"/>
              <a:buChar char="•"/>
            </a:pPr>
            <a:r>
              <a:rPr lang="en-US" dirty="0"/>
              <a:t>All-cause mortality rates were 12.6% in the combination-therapy group, 15.2% in the placebo group </a:t>
            </a:r>
            <a:r>
              <a:rPr lang="en-US" i="1" dirty="0"/>
              <a:t>(P</a:t>
            </a:r>
            <a:r>
              <a:rPr lang="en-US" dirty="0"/>
              <a:t>=0.052).</a:t>
            </a:r>
          </a:p>
          <a:p>
            <a:pPr marL="114300" indent="-114300" eaLnBrk="1" hangingPunct="1">
              <a:lnSpc>
                <a:spcPct val="90000"/>
              </a:lnSpc>
              <a:spcBef>
                <a:spcPts val="48"/>
              </a:spcBef>
              <a:buFont typeface="Arial" panose="020B0604020202020204" pitchFamily="34" charset="0"/>
              <a:buChar char="•"/>
            </a:pPr>
            <a:r>
              <a:rPr lang="en-US" dirty="0"/>
              <a:t>Mortality was 13.5% for patients who received salmeterol alone and 16.0% for those treated only with fluticasone.</a:t>
            </a:r>
          </a:p>
          <a:p>
            <a:pPr>
              <a:lnSpc>
                <a:spcPct val="90000"/>
              </a:lnSpc>
              <a:spcBef>
                <a:spcPts val="48"/>
              </a:spcBef>
            </a:pPr>
            <a:endParaRPr lang="en-US" dirty="0"/>
          </a:p>
          <a:p>
            <a:pPr eaLnBrk="1" hangingPunct="1">
              <a:lnSpc>
                <a:spcPct val="90000"/>
              </a:lnSpc>
              <a:spcBef>
                <a:spcPts val="48"/>
              </a:spcBef>
              <a:buFontTx/>
              <a:buNone/>
            </a:pPr>
            <a:r>
              <a:rPr lang="en-US" b="1" i="1" dirty="0"/>
              <a:t>Reference</a:t>
            </a:r>
          </a:p>
          <a:p>
            <a:pPr lvl="1" eaLnBrk="1" hangingPunct="1">
              <a:lnSpc>
                <a:spcPct val="90000"/>
              </a:lnSpc>
              <a:spcBef>
                <a:spcPts val="48"/>
              </a:spcBef>
              <a:buNone/>
            </a:pPr>
            <a:r>
              <a:rPr lang="en-US" dirty="0"/>
              <a:t>Calverley PM, Anderson JA, Celli B, et al. Salmeterol and fluticasone propionate and survival in chronic obstructive pulmonary disease. </a:t>
            </a:r>
            <a:r>
              <a:rPr lang="en-US" i="1" dirty="0"/>
              <a:t>N Engl J Med</a:t>
            </a:r>
            <a:r>
              <a:rPr lang="en-US" dirty="0"/>
              <a:t>. 2007;356:775-789. </a:t>
            </a:r>
          </a:p>
          <a:p>
            <a:pPr eaLnBrk="1" hangingPunct="1">
              <a:lnSpc>
                <a:spcPct val="100000"/>
              </a:lnSpc>
              <a:spcBef>
                <a:spcPct val="30000"/>
              </a:spcBef>
              <a:buFontTx/>
              <a:buNone/>
            </a:pPr>
            <a:r>
              <a:rPr lang="en-US" i="1" dirty="0"/>
              <a:t>  </a:t>
            </a:r>
            <a:endParaRPr lang="en-US" dirty="0"/>
          </a:p>
          <a:p>
            <a:pPr eaLnBrk="1" hangingPunct="1">
              <a:lnSpc>
                <a:spcPct val="100000"/>
              </a:lnSpc>
              <a:spcBef>
                <a:spcPct val="30000"/>
              </a:spcBef>
              <a:buFontTx/>
              <a:buNone/>
            </a:pPr>
            <a:endParaRPr lang="en-US" dirty="0"/>
          </a:p>
        </p:txBody>
      </p:sp>
      <p:sp>
        <p:nvSpPr>
          <p:cNvPr id="4" name="Rectangle 7"/>
          <p:cNvSpPr txBox="1">
            <a:spLocks noGrp="1" noChangeArrowheads="1"/>
          </p:cNvSpPr>
          <p:nvPr/>
        </p:nvSpPr>
        <p:spPr bwMode="auto">
          <a:xfrm>
            <a:off x="3970160" y="8829573"/>
            <a:ext cx="3038604" cy="465340"/>
          </a:xfrm>
          <a:prstGeom prst="rect">
            <a:avLst/>
          </a:prstGeom>
          <a:noFill/>
          <a:ln w="9525">
            <a:noFill/>
            <a:miter lim="800000"/>
            <a:headEnd/>
            <a:tailEnd/>
          </a:ln>
        </p:spPr>
        <p:txBody>
          <a:bodyPr lIns="94947" tIns="47474" rIns="94947" bIns="47474" anchor="b"/>
          <a:lstStyle/>
          <a:p>
            <a:pPr marL="0" marR="0" lvl="0" indent="0" algn="r" defTabSz="914400" rtl="0" eaLnBrk="1" fontAlgn="auto" latinLnBrk="0" hangingPunct="1">
              <a:lnSpc>
                <a:spcPct val="100000"/>
              </a:lnSpc>
              <a:spcBef>
                <a:spcPts val="0"/>
              </a:spcBef>
              <a:spcAft>
                <a:spcPts val="0"/>
              </a:spcAft>
              <a:buClrTx/>
              <a:buSzTx/>
              <a:buFontTx/>
              <a:buNone/>
              <a:tabLst/>
              <a:defRPr/>
            </a:pPr>
            <a:fld id="{3D4F6242-12B2-4B52-8FB0-4E4D51851CF7}" type="slidenum">
              <a:rPr kumimoji="0" lang="en-US" sz="1200" b="0" i="0" u="none" strike="noStrike" kern="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355998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D700760-1773-48C7-BCE4-014FD101DEDB}"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097" name="Rectangle 1"/>
          <p:cNvSpPr txBox="1">
            <a:spLocks noGrp="1" noRot="1" noChangeAspect="1" noChangeArrowheads="1"/>
          </p:cNvSpPr>
          <p:nvPr>
            <p:ph type="sldImg"/>
          </p:nvPr>
        </p:nvSpPr>
        <p:spPr bwMode="auto">
          <a:xfrm>
            <a:off x="423863" y="704850"/>
            <a:ext cx="6186487" cy="34813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p:cNvSpPr txBox="1">
            <a:spLocks noGrp="1" noChangeArrowheads="1"/>
          </p:cNvSpPr>
          <p:nvPr>
            <p:ph type="body" idx="1"/>
          </p:nvPr>
        </p:nvSpPr>
        <p:spPr bwMode="auto">
          <a:xfrm>
            <a:off x="703263" y="4410075"/>
            <a:ext cx="5627687" cy="4178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17640" anchor="ctr"/>
          <a:lstStyle/>
          <a:p>
            <a:pPr marL="215900" indent="-214313" eaLnBrk="1">
              <a:lnSpc>
                <a:spcPct val="93000"/>
              </a:lnSpc>
              <a:spcBef>
                <a:spcPct val="0"/>
              </a:spcBef>
              <a:tabLst>
                <a:tab pos="723900" algn="l"/>
                <a:tab pos="1447800" algn="l"/>
                <a:tab pos="2171700" algn="l"/>
                <a:tab pos="2895600" algn="l"/>
                <a:tab pos="3619500" algn="l"/>
                <a:tab pos="4343400" algn="l"/>
                <a:tab pos="5067300" algn="l"/>
              </a:tabLst>
            </a:pPr>
            <a:endParaRPr lang="en-US" altLang="en-US" sz="2000">
              <a:latin typeface="Arial" panose="020B0604020202020204" pitchFamily="34" charset="0"/>
              <a:cs typeface="IPAMincho" charset="0"/>
            </a:endParaRPr>
          </a:p>
        </p:txBody>
      </p:sp>
    </p:spTree>
    <p:extLst>
      <p:ext uri="{BB962C8B-B14F-4D97-AF65-F5344CB8AC3E}">
        <p14:creationId xmlns:p14="http://schemas.microsoft.com/office/powerpoint/2010/main" val="1011814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312738" y="569913"/>
            <a:ext cx="6386512" cy="3592512"/>
          </a:xfrm>
          <a:ln/>
        </p:spPr>
      </p:sp>
      <p:sp>
        <p:nvSpPr>
          <p:cNvPr id="190467" name="Rectangle 3"/>
          <p:cNvSpPr>
            <a:spLocks noGrp="1" noChangeArrowheads="1"/>
          </p:cNvSpPr>
          <p:nvPr>
            <p:ph type="body" idx="1"/>
          </p:nvPr>
        </p:nvSpPr>
        <p:spPr>
          <a:xfrm>
            <a:off x="771526" y="4432917"/>
            <a:ext cx="5079758" cy="4302539"/>
          </a:xfrm>
          <a:ln/>
        </p:spPr>
        <p:txBody>
          <a:bodyPr lIns="92236" tIns="46118" rIns="92236" bIns="46118"/>
          <a:lstStyle/>
          <a:p>
            <a:pPr marL="118872" indent="-118872" eaLnBrk="1" hangingPunct="1">
              <a:spcBef>
                <a:spcPts val="48"/>
              </a:spcBef>
              <a:buNone/>
              <a:tabLst>
                <a:tab pos="349415" algn="l"/>
              </a:tabLst>
              <a:defRPr/>
            </a:pPr>
            <a:r>
              <a:rPr lang="en-US" b="1" i="1"/>
              <a:t>Speaker Notes</a:t>
            </a:r>
            <a:endParaRPr lang="en-US" b="1" i="1" dirty="0"/>
          </a:p>
          <a:p>
            <a:pPr marL="114300" indent="-114300" eaLnBrk="1" hangingPunct="1">
              <a:spcBef>
                <a:spcPts val="48"/>
              </a:spcBef>
              <a:buFont typeface="Arial" panose="020B0604020202020204" pitchFamily="34" charset="0"/>
              <a:buChar char="•"/>
              <a:tabLst>
                <a:tab pos="349415" algn="l"/>
              </a:tabLst>
              <a:defRPr/>
            </a:pPr>
            <a:r>
              <a:rPr lang="en-US"/>
              <a:t>Adverse events </a:t>
            </a:r>
            <a:r>
              <a:rPr lang="en-US" dirty="0"/>
              <a:t>that have </a:t>
            </a:r>
            <a:r>
              <a:rPr lang="en-US"/>
              <a:t>been associated </a:t>
            </a:r>
            <a:r>
              <a:rPr lang="en-US" dirty="0"/>
              <a:t>with </a:t>
            </a:r>
            <a:r>
              <a:rPr lang="en-US"/>
              <a:t>the use of ICS include cataracts, increased intraocular pressure</a:t>
            </a:r>
            <a:r>
              <a:rPr lang="en-US" dirty="0"/>
              <a:t>/glaucoma</a:t>
            </a:r>
            <a:r>
              <a:rPr lang="en-US"/>
              <a:t>, rhinitis, oral candidiasis, sore </a:t>
            </a:r>
            <a:r>
              <a:rPr lang="en-US" dirty="0"/>
              <a:t>throat, </a:t>
            </a:r>
            <a:r>
              <a:rPr lang="en-US"/>
              <a:t>upper respiratory </a:t>
            </a:r>
            <a:r>
              <a:rPr lang="en-US" dirty="0"/>
              <a:t>tract infection</a:t>
            </a:r>
            <a:r>
              <a:rPr lang="en-US"/>
              <a:t>, increased bruising</a:t>
            </a:r>
            <a:r>
              <a:rPr lang="en-US" dirty="0"/>
              <a:t>, pneumonia, </a:t>
            </a:r>
            <a:r>
              <a:rPr lang="en-US"/>
              <a:t>and adverse effects </a:t>
            </a:r>
            <a:r>
              <a:rPr lang="en-US" dirty="0"/>
              <a:t>on </a:t>
            </a:r>
            <a:r>
              <a:rPr lang="en-US"/>
              <a:t>bone density</a:t>
            </a:r>
            <a:r>
              <a:rPr lang="en-US" dirty="0"/>
              <a:t>/</a:t>
            </a:r>
            <a:r>
              <a:rPr lang="en-US"/>
              <a:t>fracture risk</a:t>
            </a:r>
            <a:r>
              <a:rPr lang="en-US" dirty="0"/>
              <a:t>.</a:t>
            </a:r>
            <a:r>
              <a:rPr lang="en-US" baseline="30000" dirty="0"/>
              <a:t>1,2</a:t>
            </a:r>
            <a:endParaRPr lang="en-US" dirty="0"/>
          </a:p>
          <a:p>
            <a:pPr marL="114300" indent="-114300" eaLnBrk="1" hangingPunct="1">
              <a:spcBef>
                <a:spcPts val="48"/>
              </a:spcBef>
              <a:buFont typeface="Arial" panose="020B0604020202020204" pitchFamily="34" charset="0"/>
              <a:buChar char="•"/>
              <a:tabLst>
                <a:tab pos="349415" algn="l"/>
              </a:tabLst>
              <a:defRPr/>
            </a:pPr>
            <a:r>
              <a:rPr lang="en-US"/>
              <a:t>It is </a:t>
            </a:r>
            <a:r>
              <a:rPr lang="en-US" dirty="0"/>
              <a:t>important to note </a:t>
            </a:r>
            <a:r>
              <a:rPr lang="en-US"/>
              <a:t>that results with respect to some </a:t>
            </a:r>
            <a:r>
              <a:rPr lang="en-US" dirty="0"/>
              <a:t>of </a:t>
            </a:r>
            <a:r>
              <a:rPr lang="en-US"/>
              <a:t>the adverse events </a:t>
            </a:r>
            <a:r>
              <a:rPr lang="en-US" dirty="0"/>
              <a:t>(e.g., elevation in </a:t>
            </a:r>
            <a:r>
              <a:rPr lang="en-US"/>
              <a:t>intraocular pressure</a:t>
            </a:r>
            <a:r>
              <a:rPr lang="en-US" dirty="0"/>
              <a:t>, reduction in </a:t>
            </a:r>
            <a:r>
              <a:rPr lang="en-US"/>
              <a:t>bone density</a:t>
            </a:r>
            <a:r>
              <a:rPr lang="en-US" dirty="0"/>
              <a:t>) have been variable.</a:t>
            </a:r>
            <a:r>
              <a:rPr lang="en-US" baseline="30000" dirty="0"/>
              <a:t>1,2</a:t>
            </a:r>
            <a:endParaRPr lang="en-US" dirty="0"/>
          </a:p>
          <a:p>
            <a:pPr marL="118872" indent="-118872" eaLnBrk="1" hangingPunct="1">
              <a:spcBef>
                <a:spcPts val="48"/>
              </a:spcBef>
              <a:buNone/>
              <a:tabLst>
                <a:tab pos="349415" algn="l"/>
              </a:tabLst>
              <a:defRPr/>
            </a:pPr>
            <a:endParaRPr lang="en-US" dirty="0"/>
          </a:p>
          <a:p>
            <a:pPr marL="118872" indent="-118872" eaLnBrk="1" hangingPunct="1">
              <a:spcBef>
                <a:spcPts val="48"/>
              </a:spcBef>
              <a:buNone/>
              <a:tabLst>
                <a:tab pos="349415" algn="l"/>
              </a:tabLst>
              <a:defRPr/>
            </a:pPr>
            <a:r>
              <a:rPr lang="en-US" b="1" i="1"/>
              <a:t>References</a:t>
            </a:r>
            <a:endParaRPr lang="en-US" b="1" i="1" dirty="0"/>
          </a:p>
          <a:p>
            <a:pPr marL="118872" lvl="0" indent="-118872" eaLnBrk="1" hangingPunct="1">
              <a:spcBef>
                <a:spcPts val="48"/>
              </a:spcBef>
              <a:buNone/>
              <a:tabLst>
                <a:tab pos="349415" algn="l"/>
              </a:tabLst>
              <a:defRPr/>
            </a:pPr>
            <a:r>
              <a:rPr lang="en-US" dirty="0"/>
              <a:t>	1</a:t>
            </a:r>
            <a:r>
              <a:rPr lang="en-US"/>
              <a:t>. Singh S, </a:t>
            </a:r>
            <a:r>
              <a:rPr lang="en-US" dirty="0"/>
              <a:t>Loke YK. An overview of </a:t>
            </a:r>
            <a:r>
              <a:rPr lang="en-US"/>
              <a:t>the benefits and drawbacks </a:t>
            </a:r>
            <a:r>
              <a:rPr lang="en-US" dirty="0"/>
              <a:t>of </a:t>
            </a:r>
            <a:r>
              <a:rPr lang="en-US"/>
              <a:t>inhaled corticosteroids </a:t>
            </a:r>
            <a:r>
              <a:rPr lang="en-US" dirty="0"/>
              <a:t>in </a:t>
            </a:r>
            <a:r>
              <a:rPr lang="en-US"/>
              <a:t>chronic obstructive pulmonary disease</a:t>
            </a:r>
            <a:r>
              <a:rPr lang="en-US" dirty="0"/>
              <a:t>. </a:t>
            </a:r>
            <a:r>
              <a:rPr lang="en-US" i="1" dirty="0"/>
              <a:t>Int J </a:t>
            </a:r>
            <a:r>
              <a:rPr lang="en-US" i="1"/>
              <a:t>Chron Obstruct </a:t>
            </a:r>
            <a:r>
              <a:rPr lang="en-US" i="1" err="1"/>
              <a:t>Pulmon</a:t>
            </a:r>
            <a:r>
              <a:rPr lang="en-US" i="1"/>
              <a:t> Dis</a:t>
            </a:r>
            <a:r>
              <a:rPr lang="en-US"/>
              <a:t>. </a:t>
            </a:r>
            <a:r>
              <a:rPr lang="en-US" dirty="0"/>
              <a:t>2010;5:189-195.</a:t>
            </a:r>
          </a:p>
          <a:p>
            <a:pPr marL="118872" lvl="0" indent="-118872" eaLnBrk="1" hangingPunct="1">
              <a:spcBef>
                <a:spcPts val="48"/>
              </a:spcBef>
              <a:buNone/>
              <a:tabLst>
                <a:tab pos="349415" algn="l"/>
              </a:tabLst>
              <a:defRPr/>
            </a:pPr>
            <a:r>
              <a:rPr lang="en-US" dirty="0"/>
              <a:t>	2. Gartlehner G</a:t>
            </a:r>
            <a:r>
              <a:rPr lang="en-US"/>
              <a:t>, Hansen </a:t>
            </a:r>
            <a:r>
              <a:rPr lang="en-US" dirty="0"/>
              <a:t>RA</a:t>
            </a:r>
            <a:r>
              <a:rPr lang="en-US"/>
              <a:t>, Carson SS, </a:t>
            </a:r>
            <a:r>
              <a:rPr lang="en-US" dirty="0"/>
              <a:t>Lohr KN. Efficacy </a:t>
            </a:r>
            <a:r>
              <a:rPr lang="en-US"/>
              <a:t>and safety </a:t>
            </a:r>
            <a:r>
              <a:rPr lang="en-US" dirty="0"/>
              <a:t>of </a:t>
            </a:r>
            <a:r>
              <a:rPr lang="en-US"/>
              <a:t>inhaled corticosteroids in patients </a:t>
            </a:r>
            <a:r>
              <a:rPr lang="en-US" dirty="0"/>
              <a:t>with COPD: </a:t>
            </a:r>
            <a:r>
              <a:rPr lang="en-US"/>
              <a:t>a systematic </a:t>
            </a:r>
            <a:r>
              <a:rPr lang="en-US" dirty="0"/>
              <a:t>review </a:t>
            </a:r>
            <a:r>
              <a:rPr lang="en-US"/>
              <a:t>and meta-analysis </a:t>
            </a:r>
            <a:r>
              <a:rPr lang="en-US" dirty="0"/>
              <a:t>of </a:t>
            </a:r>
            <a:r>
              <a:rPr lang="en-US"/>
              <a:t>health outcomes. </a:t>
            </a:r>
            <a:r>
              <a:rPr lang="en-US" i="1" dirty="0"/>
              <a:t>Ann Fam Med</a:t>
            </a:r>
            <a:r>
              <a:rPr lang="en-US" dirty="0"/>
              <a:t>. 2006;4:253-262.</a:t>
            </a:r>
            <a:endParaRPr lang="en-US" dirty="0">
              <a:cs typeface="Arial" pitchFamily="34" charset="0"/>
            </a:endParaRPr>
          </a:p>
        </p:txBody>
      </p:sp>
      <p:sp>
        <p:nvSpPr>
          <p:cNvPr id="4" name="Rectangle 7"/>
          <p:cNvSpPr txBox="1">
            <a:spLocks noGrp="1" noChangeArrowheads="1"/>
          </p:cNvSpPr>
          <p:nvPr/>
        </p:nvSpPr>
        <p:spPr bwMode="auto">
          <a:xfrm>
            <a:off x="3970160" y="8829573"/>
            <a:ext cx="3038604" cy="465340"/>
          </a:xfrm>
          <a:prstGeom prst="rect">
            <a:avLst/>
          </a:prstGeom>
          <a:noFill/>
          <a:ln w="9525">
            <a:noFill/>
            <a:miter lim="800000"/>
            <a:headEnd/>
            <a:tailEnd/>
          </a:ln>
        </p:spPr>
        <p:txBody>
          <a:bodyPr lIns="94947" tIns="47474" rIns="94947" bIns="47474" anchor="b"/>
          <a:lstStyle/>
          <a:p>
            <a:pPr marL="0" marR="0" lvl="0" indent="0" algn="r" defTabSz="914400" rtl="0" eaLnBrk="1" fontAlgn="auto" latinLnBrk="0" hangingPunct="1">
              <a:lnSpc>
                <a:spcPct val="100000"/>
              </a:lnSpc>
              <a:spcBef>
                <a:spcPts val="0"/>
              </a:spcBef>
              <a:spcAft>
                <a:spcPts val="0"/>
              </a:spcAft>
              <a:buClrTx/>
              <a:buSzTx/>
              <a:buFontTx/>
              <a:buNone/>
              <a:tabLst/>
              <a:defRPr/>
            </a:pPr>
            <a:fld id="{3D4F6242-12B2-4B52-8FB0-4E4D51851CF7}" type="slidenum">
              <a:rPr kumimoji="0" 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2321524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381000" y="685800"/>
            <a:ext cx="6096000" cy="3429000"/>
          </a:xfrm>
          <a:ln/>
        </p:spPr>
      </p:sp>
      <p:sp>
        <p:nvSpPr>
          <p:cNvPr id="58371" name="Rectangle 3"/>
          <p:cNvSpPr>
            <a:spLocks noGrp="1" noChangeArrowheads="1"/>
          </p:cNvSpPr>
          <p:nvPr>
            <p:ph type="body" idx="1"/>
          </p:nvPr>
        </p:nvSpPr>
        <p:spPr>
          <a:noFill/>
        </p:spPr>
        <p:txBody>
          <a:bodyPr/>
          <a:lstStyle/>
          <a:p>
            <a:pPr eaLnBrk="1" hangingPunct="1"/>
            <a:endParaRPr lang="de-DE" altLang="en-US"/>
          </a:p>
          <a:p>
            <a:pPr eaLnBrk="1" hangingPunct="1"/>
            <a:endParaRPr lang="de-DE" altLang="en-US"/>
          </a:p>
        </p:txBody>
      </p:sp>
    </p:spTree>
    <p:extLst>
      <p:ext uri="{BB962C8B-B14F-4D97-AF65-F5344CB8AC3E}">
        <p14:creationId xmlns:p14="http://schemas.microsoft.com/office/powerpoint/2010/main" val="2110370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381000" y="685800"/>
            <a:ext cx="6096000" cy="3429000"/>
          </a:xfrm>
          <a:ln/>
        </p:spPr>
      </p:sp>
      <p:sp>
        <p:nvSpPr>
          <p:cNvPr id="50179" name="Notes Placeholder 2"/>
          <p:cNvSpPr>
            <a:spLocks noGrp="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ts val="400"/>
              </a:spcBef>
              <a:spcAft>
                <a:spcPts val="400"/>
              </a:spcAft>
            </a:pPr>
            <a:r>
              <a:rPr lang="en-US" altLang="en-US" b="1">
                <a:latin typeface="Arial" panose="020B0604020202020204" pitchFamily="34" charset="0"/>
                <a:cs typeface="Arial" panose="020B0604020202020204" pitchFamily="34" charset="0"/>
              </a:rPr>
              <a:t>Abbreviations</a:t>
            </a:r>
          </a:p>
          <a:p>
            <a:pPr eaLnBrk="1" hangingPunct="1">
              <a:lnSpc>
                <a:spcPct val="95000"/>
              </a:lnSpc>
              <a:spcBef>
                <a:spcPct val="60000"/>
              </a:spcBef>
            </a:pPr>
            <a:r>
              <a:rPr lang="en-GB" altLang="en-US">
                <a:solidFill>
                  <a:srgbClr val="404040"/>
                </a:solidFill>
                <a:latin typeface="Arial" panose="020B0604020202020204" pitchFamily="34" charset="0"/>
                <a:ea typeface="MS PGothic" panose="020B0600070205080204" pitchFamily="34" charset="-128"/>
                <a:cs typeface="Arial" panose="020B0604020202020204" pitchFamily="34" charset="0"/>
              </a:rPr>
              <a:t>b.i.d. = twice daily</a:t>
            </a:r>
          </a:p>
          <a:p>
            <a:pPr eaLnBrk="1" hangingPunct="1">
              <a:lnSpc>
                <a:spcPct val="95000"/>
              </a:lnSpc>
              <a:spcBef>
                <a:spcPct val="60000"/>
              </a:spcBef>
            </a:pPr>
            <a:r>
              <a:rPr lang="en-GB" altLang="en-US">
                <a:solidFill>
                  <a:srgbClr val="404040"/>
                </a:solidFill>
                <a:latin typeface="Arial" panose="020B0604020202020204" pitchFamily="34" charset="0"/>
                <a:ea typeface="MS PGothic" panose="020B0600070205080204" pitchFamily="34" charset="-128"/>
                <a:cs typeface="Arial" panose="020B0604020202020204" pitchFamily="34" charset="0"/>
              </a:rPr>
              <a:t>CI = confidence interval</a:t>
            </a:r>
          </a:p>
          <a:p>
            <a:pPr eaLnBrk="1" hangingPunct="1">
              <a:lnSpc>
                <a:spcPct val="95000"/>
              </a:lnSpc>
              <a:spcBef>
                <a:spcPct val="60000"/>
              </a:spcBef>
            </a:pPr>
            <a:r>
              <a:rPr lang="en-US" altLang="en-US">
                <a:latin typeface="Arial" panose="020B0604020202020204" pitchFamily="34" charset="0"/>
                <a:ea typeface="MS PGothic" panose="020B0600070205080204" pitchFamily="34" charset="-128"/>
                <a:cs typeface="Arial" panose="020B0604020202020204" pitchFamily="34" charset="0"/>
              </a:rPr>
              <a:t>GLY = glycopyrronium</a:t>
            </a:r>
          </a:p>
          <a:p>
            <a:pPr marL="0" lvl="1" eaLnBrk="1" hangingPunct="1">
              <a:lnSpc>
                <a:spcPct val="95000"/>
              </a:lnSpc>
              <a:spcBef>
                <a:spcPct val="60000"/>
              </a:spcBef>
            </a:pPr>
            <a:r>
              <a:rPr lang="en-US" altLang="en-US">
                <a:latin typeface="Arial" panose="020B0604020202020204" pitchFamily="34" charset="0"/>
                <a:ea typeface="MS PGothic" panose="020B0600070205080204" pitchFamily="34" charset="-128"/>
                <a:cs typeface="Arial" panose="020B0604020202020204" pitchFamily="34" charset="0"/>
              </a:rPr>
              <a:t>HR = hazard ratio</a:t>
            </a:r>
          </a:p>
          <a:p>
            <a:pPr eaLnBrk="1" hangingPunct="1">
              <a:lnSpc>
                <a:spcPct val="95000"/>
              </a:lnSpc>
              <a:spcBef>
                <a:spcPct val="60000"/>
              </a:spcBef>
            </a:pPr>
            <a:r>
              <a:rPr lang="en-US" altLang="en-US">
                <a:latin typeface="Arial" panose="020B0604020202020204" pitchFamily="34" charset="0"/>
                <a:ea typeface="MS PGothic" panose="020B0600070205080204" pitchFamily="34" charset="-128"/>
                <a:cs typeface="Arial" panose="020B0604020202020204" pitchFamily="34" charset="0"/>
              </a:rPr>
              <a:t>IND = indacaterol</a:t>
            </a:r>
          </a:p>
          <a:p>
            <a:pPr marL="0" lvl="1" eaLnBrk="1" hangingPunct="1">
              <a:lnSpc>
                <a:spcPct val="95000"/>
              </a:lnSpc>
              <a:spcBef>
                <a:spcPct val="60000"/>
              </a:spcBef>
            </a:pPr>
            <a:r>
              <a:rPr lang="en-GB" altLang="en-US">
                <a:solidFill>
                  <a:srgbClr val="404040"/>
                </a:solidFill>
                <a:latin typeface="Arial" panose="020B0604020202020204" pitchFamily="34" charset="0"/>
                <a:ea typeface="MS PGothic" panose="020B0600070205080204" pitchFamily="34" charset="-128"/>
                <a:cs typeface="Arial" panose="020B0604020202020204" pitchFamily="34" charset="0"/>
              </a:rPr>
              <a:t>q.d. = once daily</a:t>
            </a:r>
          </a:p>
          <a:p>
            <a:pPr eaLnBrk="1" hangingPunct="1">
              <a:lnSpc>
                <a:spcPct val="95000"/>
              </a:lnSpc>
              <a:spcBef>
                <a:spcPct val="60000"/>
              </a:spcBef>
            </a:pPr>
            <a:r>
              <a:rPr lang="en-US" altLang="en-US">
                <a:latin typeface="Arial" panose="020B0604020202020204" pitchFamily="34" charset="0"/>
                <a:ea typeface="MS PGothic" panose="020B0600070205080204" pitchFamily="34" charset="-128"/>
                <a:cs typeface="Arial" panose="020B0604020202020204" pitchFamily="34" charset="0"/>
              </a:rPr>
              <a:t>SFC = salmeterol/fluticasone propionate combination</a:t>
            </a:r>
            <a:endParaRPr lang="en-GB" altLang="en-US"/>
          </a:p>
          <a:p>
            <a:pPr eaLnBrk="1" hangingPunct="1">
              <a:spcBef>
                <a:spcPct val="0"/>
              </a:spcBef>
            </a:pPr>
            <a:endParaRPr lang="en-US" altLang="en-US"/>
          </a:p>
        </p:txBody>
      </p:sp>
    </p:spTree>
    <p:extLst>
      <p:ext uri="{BB962C8B-B14F-4D97-AF65-F5344CB8AC3E}">
        <p14:creationId xmlns:p14="http://schemas.microsoft.com/office/powerpoint/2010/main" val="2839658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excluding those with cardiac co-morbidities and </a:t>
            </a:r>
            <a:r>
              <a:rPr lang="en-US" sz="1200" b="0" i="0" kern="1200" dirty="0" err="1">
                <a:solidFill>
                  <a:schemeClr val="tx1"/>
                </a:solidFill>
                <a:effectLst/>
                <a:latin typeface="Arial" pitchFamily="34" charset="0"/>
                <a:ea typeface="+mn-ea"/>
                <a:cs typeface="+mn-cs"/>
              </a:rPr>
              <a:t>cor-pulmonale</a:t>
            </a:r>
            <a:r>
              <a:rPr lang="en-US" sz="1200" b="0" i="0" kern="1200" dirty="0">
                <a:solidFill>
                  <a:schemeClr val="tx1"/>
                </a:solidFill>
                <a:effectLst/>
                <a:latin typeface="Arial" pitchFamily="34" charset="0"/>
                <a:ea typeface="+mn-ea"/>
                <a:cs typeface="+mn-cs"/>
              </a:rPr>
              <a:t> and prior history of theophylline intake</a:t>
            </a:r>
          </a:p>
          <a:p>
            <a:r>
              <a:rPr lang="en-US" sz="1200" b="0" i="0" kern="1200" dirty="0">
                <a:solidFill>
                  <a:schemeClr val="tx1"/>
                </a:solidFill>
                <a:effectLst/>
                <a:latin typeface="Arial" pitchFamily="34" charset="0"/>
                <a:ea typeface="+mn-ea"/>
                <a:cs typeface="+mn-cs"/>
              </a:rPr>
              <a:t> Group A= 40, group B= 59.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t>Chất</a:t>
            </a:r>
            <a:r>
              <a:rPr lang="en-US" sz="1200" dirty="0"/>
              <a:t> l</a:t>
            </a:r>
            <a:r>
              <a:rPr lang="vi-VN" sz="1200" dirty="0"/>
              <a:t>ư</a:t>
            </a:r>
            <a:r>
              <a:rPr lang="en-US" sz="1200" dirty="0" err="1"/>
              <a:t>ợng</a:t>
            </a:r>
            <a:r>
              <a:rPr lang="en-US" sz="1200" dirty="0"/>
              <a:t> </a:t>
            </a:r>
            <a:r>
              <a:rPr lang="en-US" sz="1200" dirty="0" err="1"/>
              <a:t>cuôc</a:t>
            </a:r>
            <a:r>
              <a:rPr lang="en-US" sz="1200" dirty="0"/>
              <a:t> </a:t>
            </a:r>
            <a:r>
              <a:rPr lang="en-US" sz="1200" dirty="0" err="1"/>
              <a:t>sống</a:t>
            </a:r>
            <a:r>
              <a:rPr lang="en-US" sz="1200" dirty="0"/>
              <a:t> </a:t>
            </a:r>
            <a:r>
              <a:rPr lang="en-US" sz="1200" dirty="0" err="1"/>
              <a:t>kém</a:t>
            </a:r>
            <a:r>
              <a:rPr lang="en-US" sz="1200" dirty="0"/>
              <a:t> h</a:t>
            </a:r>
            <a:r>
              <a:rPr lang="vi-VN" sz="1200" dirty="0"/>
              <a:t>ơ</a:t>
            </a:r>
            <a:r>
              <a:rPr lang="en-US" sz="1200" dirty="0"/>
              <a:t>n (St. George Respiratory Questionnaire </a:t>
            </a:r>
            <a:r>
              <a:rPr lang="en-US" sz="1200" dirty="0" err="1"/>
              <a:t>cao</a:t>
            </a:r>
            <a:r>
              <a:rPr lang="en-US" sz="1200" dirty="0"/>
              <a:t> h</a:t>
            </a:r>
            <a:r>
              <a:rPr lang="vi-VN" sz="1200" dirty="0"/>
              <a:t>ơ</a:t>
            </a:r>
            <a:r>
              <a:rPr lang="en-US" sz="1200" dirty="0"/>
              <a:t>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064A93D-B07A-4F05-BFCC-698C266F03A9}"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075363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100ml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F099AE-0D89-4DD4-A66F-67301F7AA34A}"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944944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100ml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F099AE-0D89-4DD4-A66F-67301F7AA34A}"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310026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defRPr sz="3600">
                <a:solidFill>
                  <a:schemeClr val="tx1"/>
                </a:solidFill>
                <a:latin typeface="Times" panose="02020603050405020304" pitchFamily="18" charset="0"/>
                <a:ea typeface="Osaka" pitchFamily="16" charset="-128"/>
              </a:defRPr>
            </a:lvl1pPr>
            <a:lvl2pPr marL="742950" indent="-285750">
              <a:defRPr sz="3600">
                <a:solidFill>
                  <a:schemeClr val="tx1"/>
                </a:solidFill>
                <a:latin typeface="Times" panose="02020603050405020304" pitchFamily="18" charset="0"/>
                <a:ea typeface="Osaka" pitchFamily="16" charset="-128"/>
              </a:defRPr>
            </a:lvl2pPr>
            <a:lvl3pPr marL="1143000" indent="-228600">
              <a:defRPr sz="3600">
                <a:solidFill>
                  <a:schemeClr val="tx1"/>
                </a:solidFill>
                <a:latin typeface="Times" panose="02020603050405020304" pitchFamily="18" charset="0"/>
                <a:ea typeface="Osaka" pitchFamily="16" charset="-128"/>
              </a:defRPr>
            </a:lvl3pPr>
            <a:lvl4pPr marL="1600200" indent="-228600">
              <a:defRPr sz="3600">
                <a:solidFill>
                  <a:schemeClr val="tx1"/>
                </a:solidFill>
                <a:latin typeface="Times" panose="02020603050405020304" pitchFamily="18" charset="0"/>
                <a:ea typeface="Osaka" pitchFamily="16" charset="-128"/>
              </a:defRPr>
            </a:lvl4pPr>
            <a:lvl5pPr marL="2057400" indent="-228600">
              <a:defRPr sz="3600">
                <a:solidFill>
                  <a:schemeClr val="tx1"/>
                </a:solidFill>
                <a:latin typeface="Times" panose="02020603050405020304" pitchFamily="18" charset="0"/>
                <a:ea typeface="Osaka" pitchFamily="16" charset="-128"/>
              </a:defRPr>
            </a:lvl5pPr>
            <a:lvl6pPr marL="2514600" indent="-228600" eaLnBrk="0" fontAlgn="base" hangingPunct="0">
              <a:spcBef>
                <a:spcPct val="0"/>
              </a:spcBef>
              <a:spcAft>
                <a:spcPct val="0"/>
              </a:spcAft>
              <a:defRPr sz="3600">
                <a:solidFill>
                  <a:schemeClr val="tx1"/>
                </a:solidFill>
                <a:latin typeface="Times" panose="02020603050405020304" pitchFamily="18" charset="0"/>
                <a:ea typeface="Osaka" pitchFamily="16" charset="-128"/>
              </a:defRPr>
            </a:lvl6pPr>
            <a:lvl7pPr marL="2971800" indent="-228600" eaLnBrk="0" fontAlgn="base" hangingPunct="0">
              <a:spcBef>
                <a:spcPct val="0"/>
              </a:spcBef>
              <a:spcAft>
                <a:spcPct val="0"/>
              </a:spcAft>
              <a:defRPr sz="3600">
                <a:solidFill>
                  <a:schemeClr val="tx1"/>
                </a:solidFill>
                <a:latin typeface="Times" panose="02020603050405020304" pitchFamily="18" charset="0"/>
                <a:ea typeface="Osaka" pitchFamily="16" charset="-128"/>
              </a:defRPr>
            </a:lvl7pPr>
            <a:lvl8pPr marL="3429000" indent="-228600" eaLnBrk="0" fontAlgn="base" hangingPunct="0">
              <a:spcBef>
                <a:spcPct val="0"/>
              </a:spcBef>
              <a:spcAft>
                <a:spcPct val="0"/>
              </a:spcAft>
              <a:defRPr sz="3600">
                <a:solidFill>
                  <a:schemeClr val="tx1"/>
                </a:solidFill>
                <a:latin typeface="Times" panose="02020603050405020304" pitchFamily="18" charset="0"/>
                <a:ea typeface="Osaka" pitchFamily="16" charset="-128"/>
              </a:defRPr>
            </a:lvl8pPr>
            <a:lvl9pPr marL="3886200" indent="-228600" eaLnBrk="0" fontAlgn="base" hangingPunct="0">
              <a:spcBef>
                <a:spcPct val="0"/>
              </a:spcBef>
              <a:spcAft>
                <a:spcPct val="0"/>
              </a:spcAft>
              <a:defRPr sz="3600">
                <a:solidFill>
                  <a:schemeClr val="tx1"/>
                </a:solidFill>
                <a:latin typeface="Times" panose="02020603050405020304" pitchFamily="18" charset="0"/>
                <a:ea typeface="Osaka" pitchFamily="16"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77B546-76AC-4C3E-BBD1-B98F971D68DB}" type="slidenum">
              <a:rPr kumimoji="0" lang="en-US" altLang="en-US" sz="1200" b="0" i="0" u="none" strike="noStrike" kern="1200" cap="none" spc="0" normalizeH="0" baseline="0" noProof="0">
                <a:ln>
                  <a:noFill/>
                </a:ln>
                <a:solidFill>
                  <a:srgbClr val="000000"/>
                </a:solidFill>
                <a:effectLst/>
                <a:uLnTx/>
                <a:uFillTx/>
                <a:latin typeface="Times" panose="02020603050405020304" pitchFamily="18" charset="0"/>
                <a:ea typeface="Osaka" pitchFamily="16"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srgbClr val="000000"/>
              </a:solidFill>
              <a:effectLst/>
              <a:uLnTx/>
              <a:uFillTx/>
              <a:latin typeface="Times" panose="02020603050405020304" pitchFamily="18" charset="0"/>
              <a:ea typeface="Osaka" pitchFamily="16" charset="-128"/>
              <a:cs typeface="+mn-cs"/>
            </a:endParaRPr>
          </a:p>
        </p:txBody>
      </p:sp>
      <p:sp>
        <p:nvSpPr>
          <p:cNvPr id="51203" name="Rectangle 2"/>
          <p:cNvSpPr>
            <a:spLocks noGrp="1" noRot="1" noChangeAspect="1" noChangeArrowheads="1" noTextEdit="1"/>
          </p:cNvSpPr>
          <p:nvPr>
            <p:ph type="sldImg"/>
          </p:nvPr>
        </p:nvSpPr>
        <p:spPr>
          <a:xfrm>
            <a:off x="381000" y="685800"/>
            <a:ext cx="6096000" cy="3429000"/>
          </a:xfrm>
          <a:ln/>
        </p:spPr>
      </p:sp>
      <p:sp>
        <p:nvSpPr>
          <p:cNvPr id="512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1951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D6E1CA4-2D22-47BE-9952-7CCFA0A88B4A}" type="slidenum">
              <a:rPr lang="en-US" smtClean="0"/>
              <a:pPr/>
              <a:t>5</a:t>
            </a:fld>
            <a:endParaRPr lang="en-US"/>
          </a:p>
        </p:txBody>
      </p:sp>
      <p:sp>
        <p:nvSpPr>
          <p:cNvPr id="15974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8CDDE25-D744-438D-AC28-105EE74D349A}" type="slidenum">
              <a:rPr lang="en-US" sz="1200">
                <a:ea typeface="ＭＳ Ｐゴシック" pitchFamily="34" charset="-128"/>
              </a:rPr>
              <a:pPr algn="r"/>
              <a:t>5</a:t>
            </a:fld>
            <a:endParaRPr lang="en-US" sz="1200">
              <a:ea typeface="ＭＳ Ｐゴシック" pitchFamily="34" charset="-128"/>
            </a:endParaRPr>
          </a:p>
        </p:txBody>
      </p:sp>
      <p:sp>
        <p:nvSpPr>
          <p:cNvPr id="159748" name="Rectangle 2"/>
          <p:cNvSpPr>
            <a:spLocks noGrp="1" noRot="1" noChangeAspect="1" noChangeArrowheads="1" noTextEdit="1"/>
          </p:cNvSpPr>
          <p:nvPr>
            <p:ph type="sldImg"/>
          </p:nvPr>
        </p:nvSpPr>
        <p:spPr>
          <a:xfrm>
            <a:off x="382588" y="685800"/>
            <a:ext cx="6096000" cy="3429000"/>
          </a:xfrm>
          <a:ln/>
        </p:spPr>
      </p:sp>
      <p:sp>
        <p:nvSpPr>
          <p:cNvPr id="159749" name="Rectangle 3"/>
          <p:cNvSpPr>
            <a:spLocks noGrp="1" noChangeArrowheads="1"/>
          </p:cNvSpPr>
          <p:nvPr>
            <p:ph type="body" idx="1"/>
          </p:nvPr>
        </p:nvSpPr>
        <p:spPr>
          <a:xfrm>
            <a:off x="912813" y="4343400"/>
            <a:ext cx="5032375" cy="4114800"/>
          </a:xfrm>
          <a:noFill/>
          <a:ln/>
        </p:spPr>
        <p:txBody>
          <a:bodyPr/>
          <a:lstStyle/>
          <a:p>
            <a:pPr eaLnBrk="1" hangingPunct="1"/>
            <a:r>
              <a:rPr lang="en-US" altLang="ja-JP" sz="1600"/>
              <a:t>A diagnosis of COPD should be considered in any patient who has cough, sputum production, or dyspnea and/or a history of exposure to risk factors.  The diagnosis is confirmed by spirometry.  </a:t>
            </a:r>
          </a:p>
          <a:p>
            <a:pPr eaLnBrk="1" hangingPunct="1"/>
            <a:r>
              <a:rPr lang="en-US" altLang="ja-JP" sz="1600"/>
              <a:t>To help identify individuals earlier in the course of disease, spirometry should be performed for patients who have chronic cough and sputum production even if they do not have dyspnea.  </a:t>
            </a:r>
          </a:p>
          <a:p>
            <a:pPr eaLnBrk="1" hangingPunct="1"/>
            <a:r>
              <a:rPr lang="en-US" altLang="ja-JP" sz="1600"/>
              <a:t>Spirometry is the best way to diagnose COPD and to monitor its progression and health care workers to care for COPD patients should have assess to spirometry.  </a:t>
            </a:r>
          </a:p>
        </p:txBody>
      </p:sp>
    </p:spTree>
    <p:extLst>
      <p:ext uri="{BB962C8B-B14F-4D97-AF65-F5344CB8AC3E}">
        <p14:creationId xmlns:p14="http://schemas.microsoft.com/office/powerpoint/2010/main" val="3151437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xfrm>
            <a:off x="381000" y="685800"/>
            <a:ext cx="6096000" cy="3429000"/>
          </a:xfrm>
          <a:ln/>
        </p:spPr>
      </p:sp>
      <p:sp>
        <p:nvSpPr>
          <p:cNvPr id="187395" name="Rectangle 3"/>
          <p:cNvSpPr>
            <a:spLocks noGrp="1" noChangeArrowheads="1"/>
          </p:cNvSpPr>
          <p:nvPr>
            <p:ph type="body" idx="1"/>
          </p:nvPr>
        </p:nvSpPr>
        <p:spPr>
          <a:noFill/>
          <a:ln/>
        </p:spPr>
        <p:txBody>
          <a:bodyPr/>
          <a:lstStyle/>
          <a:p>
            <a:r>
              <a:rPr lang="en-US" b="1" i="1"/>
              <a:t>Speaker Notes</a:t>
            </a:r>
          </a:p>
          <a:p>
            <a:pPr>
              <a:buFontTx/>
              <a:buChar char="•"/>
            </a:pPr>
            <a:r>
              <a:rPr lang="en-US"/>
              <a:t>Lung transplantation has now been performed for more than 30 years in patients with end-stage chronic obstructive pulmonary disease (COPD). This disease is the major indication for lung transplantation, involving more than one third of the procedures worldwide. </a:t>
            </a:r>
          </a:p>
          <a:p>
            <a:pPr>
              <a:buFontTx/>
              <a:buChar char="•"/>
            </a:pPr>
            <a:r>
              <a:rPr lang="en-US"/>
              <a:t>Although lung transplantation in COPD patients has clearly shown a positive impact on lung function, exercise capacity and quality of life, the survival benefit remains difficult to ascertain. </a:t>
            </a:r>
          </a:p>
          <a:p>
            <a:pPr>
              <a:buFontTx/>
              <a:buChar char="•"/>
            </a:pPr>
            <a:r>
              <a:rPr lang="en-US"/>
              <a:t>There is however indirect but convincing evidence that lung transplantation can, when appropriate selection criteria are applied, provide not only an active post-transplant lifestyle but also a survival benefit for patients with COPD.</a:t>
            </a:r>
          </a:p>
          <a:p>
            <a:endParaRPr lang="en-US"/>
          </a:p>
          <a:p>
            <a:r>
              <a:rPr lang="en-US" b="1" i="1"/>
              <a:t>Reference</a:t>
            </a:r>
          </a:p>
          <a:p>
            <a:r>
              <a:rPr lang="en-US"/>
              <a:t>	Lahzami S, Aubert JD. Lung transplantation for COPD - evidence-based? </a:t>
            </a:r>
            <a:r>
              <a:rPr lang="en-US" i="1"/>
              <a:t>Swiss Med Wkly</a:t>
            </a:r>
            <a:r>
              <a:rPr lang="en-US"/>
              <a:t>. 2009;139:4-8. </a:t>
            </a:r>
          </a:p>
        </p:txBody>
      </p:sp>
    </p:spTree>
    <p:extLst>
      <p:ext uri="{BB962C8B-B14F-4D97-AF65-F5344CB8AC3E}">
        <p14:creationId xmlns:p14="http://schemas.microsoft.com/office/powerpoint/2010/main" val="2632713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9710AB4-F815-4727-9818-FC6E8391198B}" type="slidenum">
              <a:rPr lang="en-AU" smtClean="0"/>
              <a:t>97</a:t>
            </a:fld>
            <a:endParaRPr lang="en-AU"/>
          </a:p>
        </p:txBody>
      </p:sp>
    </p:spTree>
    <p:extLst>
      <p:ext uri="{BB962C8B-B14F-4D97-AF65-F5344CB8AC3E}">
        <p14:creationId xmlns:p14="http://schemas.microsoft.com/office/powerpoint/2010/main" val="37420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3886200" y="8694738"/>
            <a:ext cx="2971800" cy="449262"/>
          </a:xfrm>
          <a:prstGeom prst="rect">
            <a:avLst/>
          </a:prstGeom>
          <a:noFill/>
          <a:ln w="9525">
            <a:noFill/>
            <a:miter lim="800000"/>
            <a:headEnd/>
            <a:tailEnd/>
          </a:ln>
        </p:spPr>
        <p:txBody>
          <a:bodyPr lIns="90565" tIns="45282" rIns="90565" bIns="45282" anchor="b"/>
          <a:lstStyle/>
          <a:p>
            <a:pPr algn="r" defTabSz="904875"/>
            <a:fld id="{CF8B41BA-1DB4-4552-8E76-15976C7B46CA}" type="slidenum">
              <a:rPr lang="en-US" sz="1300" b="0">
                <a:latin typeface="Times New Roman" pitchFamily="18" charset="0"/>
              </a:rPr>
              <a:pPr algn="r" defTabSz="904875"/>
              <a:t>98</a:t>
            </a:fld>
            <a:endParaRPr lang="en-US" sz="1300" b="0">
              <a:latin typeface="Times New Roman" pitchFamily="18" charset="0"/>
            </a:endParaRPr>
          </a:p>
        </p:txBody>
      </p:sp>
      <p:sp>
        <p:nvSpPr>
          <p:cNvPr id="188419" name="Rectangle 2"/>
          <p:cNvSpPr>
            <a:spLocks noGrp="1" noRot="1" noChangeAspect="1" noChangeArrowheads="1" noTextEdit="1"/>
          </p:cNvSpPr>
          <p:nvPr>
            <p:ph type="sldImg"/>
          </p:nvPr>
        </p:nvSpPr>
        <p:spPr>
          <a:xfrm>
            <a:off x="366713" y="674688"/>
            <a:ext cx="6127750" cy="3448050"/>
          </a:xfrm>
          <a:solidFill>
            <a:srgbClr val="FFFFFF"/>
          </a:solidFill>
          <a:ln/>
        </p:spPr>
      </p:sp>
      <p:sp>
        <p:nvSpPr>
          <p:cNvPr id="188420" name="Rectangle 3"/>
          <p:cNvSpPr>
            <a:spLocks noGrp="1" noChangeArrowheads="1"/>
          </p:cNvSpPr>
          <p:nvPr>
            <p:ph type="body" idx="1"/>
          </p:nvPr>
        </p:nvSpPr>
        <p:spPr>
          <a:xfrm>
            <a:off x="912813" y="4346575"/>
            <a:ext cx="5032375" cy="4122738"/>
          </a:xfrm>
          <a:solidFill>
            <a:srgbClr val="FFFFFF"/>
          </a:solidFill>
          <a:ln>
            <a:solidFill>
              <a:srgbClr val="000000"/>
            </a:solidFill>
          </a:ln>
        </p:spPr>
        <p:txBody>
          <a:bodyPr lIns="90565" tIns="45282" rIns="90565" bIns="45282"/>
          <a:lstStyle/>
          <a:p>
            <a:pPr eaLnBrk="1" hangingPunct="1"/>
            <a:endParaRPr lang="en-US"/>
          </a:p>
        </p:txBody>
      </p:sp>
    </p:spTree>
    <p:extLst>
      <p:ext uri="{BB962C8B-B14F-4D97-AF65-F5344CB8AC3E}">
        <p14:creationId xmlns:p14="http://schemas.microsoft.com/office/powerpoint/2010/main" val="4018739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86200" y="8694738"/>
            <a:ext cx="2971800" cy="449262"/>
          </a:xfrm>
          <a:prstGeom prst="rect">
            <a:avLst/>
          </a:prstGeom>
          <a:noFill/>
          <a:ln w="9525">
            <a:noFill/>
            <a:miter lim="800000"/>
            <a:headEnd/>
            <a:tailEnd/>
          </a:ln>
        </p:spPr>
        <p:txBody>
          <a:bodyPr lIns="90565" tIns="45282" rIns="90565" bIns="45282" anchor="b"/>
          <a:lstStyle/>
          <a:p>
            <a:pPr algn="r" defTabSz="904875"/>
            <a:fld id="{1AAAF55B-EAD4-4274-AC3C-816C6EB7D0BE}" type="slidenum">
              <a:rPr lang="en-US" sz="1300" b="0">
                <a:latin typeface="Times New Roman" pitchFamily="18" charset="0"/>
              </a:rPr>
              <a:pPr algn="r" defTabSz="904875"/>
              <a:t>102</a:t>
            </a:fld>
            <a:endParaRPr lang="en-US" sz="1300" b="0">
              <a:latin typeface="Times New Roman" pitchFamily="18" charset="0"/>
            </a:endParaRPr>
          </a:p>
        </p:txBody>
      </p:sp>
      <p:sp>
        <p:nvSpPr>
          <p:cNvPr id="190467" name="Rectangle 2"/>
          <p:cNvSpPr>
            <a:spLocks noGrp="1" noRot="1" noChangeAspect="1" noChangeArrowheads="1" noTextEdit="1"/>
          </p:cNvSpPr>
          <p:nvPr>
            <p:ph type="sldImg"/>
          </p:nvPr>
        </p:nvSpPr>
        <p:spPr>
          <a:xfrm>
            <a:off x="366713" y="674688"/>
            <a:ext cx="6127750" cy="3448050"/>
          </a:xfrm>
          <a:ln/>
        </p:spPr>
      </p:sp>
      <p:sp>
        <p:nvSpPr>
          <p:cNvPr id="190468" name="Rectangle 3"/>
          <p:cNvSpPr>
            <a:spLocks noGrp="1" noChangeArrowheads="1"/>
          </p:cNvSpPr>
          <p:nvPr>
            <p:ph type="body" idx="1"/>
          </p:nvPr>
        </p:nvSpPr>
        <p:spPr>
          <a:xfrm>
            <a:off x="912813" y="4346575"/>
            <a:ext cx="5032375" cy="4122738"/>
          </a:xfrm>
          <a:noFill/>
          <a:ln/>
        </p:spPr>
        <p:txBody>
          <a:bodyPr lIns="90565" tIns="45282" rIns="90565" bIns="45282"/>
          <a:lstStyle/>
          <a:p>
            <a:endParaRPr lang="en-US"/>
          </a:p>
        </p:txBody>
      </p:sp>
    </p:spTree>
    <p:extLst>
      <p:ext uri="{BB962C8B-B14F-4D97-AF65-F5344CB8AC3E}">
        <p14:creationId xmlns:p14="http://schemas.microsoft.com/office/powerpoint/2010/main" val="310600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86200" y="8694738"/>
            <a:ext cx="2971800" cy="449262"/>
          </a:xfrm>
          <a:prstGeom prst="rect">
            <a:avLst/>
          </a:prstGeom>
          <a:noFill/>
          <a:ln w="9525">
            <a:noFill/>
            <a:miter lim="800000"/>
            <a:headEnd/>
            <a:tailEnd/>
          </a:ln>
        </p:spPr>
        <p:txBody>
          <a:bodyPr lIns="90565" tIns="45282" rIns="90565" bIns="45282" anchor="b"/>
          <a:lstStyle/>
          <a:p>
            <a:pPr algn="r" defTabSz="904875"/>
            <a:fld id="{3BC17E37-DB19-43DD-B3E6-19A075DC7F7B}" type="slidenum">
              <a:rPr lang="en-US" sz="1300" b="0">
                <a:latin typeface="Times New Roman" pitchFamily="18" charset="0"/>
              </a:rPr>
              <a:pPr algn="r" defTabSz="904875"/>
              <a:t>106</a:t>
            </a:fld>
            <a:endParaRPr lang="en-US" sz="1300" b="0">
              <a:latin typeface="Times New Roman" pitchFamily="18" charset="0"/>
            </a:endParaRPr>
          </a:p>
        </p:txBody>
      </p:sp>
      <p:sp>
        <p:nvSpPr>
          <p:cNvPr id="191491" name="Rectangle 2"/>
          <p:cNvSpPr>
            <a:spLocks noGrp="1" noRot="1" noChangeAspect="1" noChangeArrowheads="1" noTextEdit="1"/>
          </p:cNvSpPr>
          <p:nvPr>
            <p:ph type="sldImg"/>
          </p:nvPr>
        </p:nvSpPr>
        <p:spPr>
          <a:xfrm>
            <a:off x="366713" y="674688"/>
            <a:ext cx="6127750" cy="3448050"/>
          </a:xfrm>
          <a:ln/>
        </p:spPr>
      </p:sp>
      <p:sp>
        <p:nvSpPr>
          <p:cNvPr id="191492" name="Rectangle 3"/>
          <p:cNvSpPr>
            <a:spLocks noGrp="1" noChangeArrowheads="1"/>
          </p:cNvSpPr>
          <p:nvPr>
            <p:ph type="body" idx="1"/>
          </p:nvPr>
        </p:nvSpPr>
        <p:spPr>
          <a:xfrm>
            <a:off x="912813" y="4346575"/>
            <a:ext cx="5032375" cy="4122738"/>
          </a:xfrm>
          <a:noFill/>
          <a:ln/>
        </p:spPr>
        <p:txBody>
          <a:bodyPr lIns="90565" tIns="45282" rIns="90565" bIns="45282"/>
          <a:lstStyle/>
          <a:p>
            <a:pPr eaLnBrk="1" hangingPunct="1"/>
            <a:endParaRPr lang="en-US"/>
          </a:p>
        </p:txBody>
      </p:sp>
    </p:spTree>
    <p:extLst>
      <p:ext uri="{BB962C8B-B14F-4D97-AF65-F5344CB8AC3E}">
        <p14:creationId xmlns:p14="http://schemas.microsoft.com/office/powerpoint/2010/main" val="724012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69DC535-DB59-4B06-AAA2-54E6461EF06B}" type="slidenum">
              <a:rPr lang="en-US" sz="1200" b="0"/>
              <a:pPr algn="r"/>
              <a:t>8</a:t>
            </a:fld>
            <a:endParaRPr lang="en-US" sz="1200" b="0"/>
          </a:p>
        </p:txBody>
      </p:sp>
      <p:sp>
        <p:nvSpPr>
          <p:cNvPr id="161795" name="Rectangle 2"/>
          <p:cNvSpPr>
            <a:spLocks noGrp="1" noRot="1" noChangeAspect="1" noTextEdit="1"/>
          </p:cNvSpPr>
          <p:nvPr>
            <p:ph type="sldImg"/>
          </p:nvPr>
        </p:nvSpPr>
        <p:spPr>
          <a:xfrm>
            <a:off x="381000" y="685800"/>
            <a:ext cx="6096000" cy="3429000"/>
          </a:xfrm>
          <a:ln/>
        </p:spPr>
      </p:sp>
      <p:sp>
        <p:nvSpPr>
          <p:cNvPr id="161796" name="Rectangle 3"/>
          <p:cNvSpPr>
            <a:spLocks noGrp="1"/>
          </p:cNvSpPr>
          <p:nvPr>
            <p:ph type="body" idx="1"/>
          </p:nvPr>
        </p:nvSpPr>
        <p:spPr>
          <a:xfrm>
            <a:off x="914400" y="4343400"/>
            <a:ext cx="5029200" cy="4114800"/>
          </a:xfrm>
          <a:noFill/>
          <a:ln/>
        </p:spPr>
        <p:txBody>
          <a:bodyPr lIns="91262" tIns="45631" rIns="91262" bIns="45631"/>
          <a:lstStyle/>
          <a:p>
            <a:pPr eaLnBrk="1" hangingPunct="1">
              <a:spcBef>
                <a:spcPct val="0"/>
              </a:spcBef>
            </a:pPr>
            <a:r>
              <a:rPr lang="en-GB"/>
              <a:t>An example of how the CAT can be used – to get the total score which measures overall severity, but also to identify very quickly which areas are most affected.</a:t>
            </a:r>
          </a:p>
        </p:txBody>
      </p:sp>
    </p:spTree>
    <p:extLst>
      <p:ext uri="{BB962C8B-B14F-4D97-AF65-F5344CB8AC3E}">
        <p14:creationId xmlns:p14="http://schemas.microsoft.com/office/powerpoint/2010/main" val="1421832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46C00B43-BF16-445F-992F-CAA5C63D15BC}" type="slidenum">
              <a:rPr lang="en-US" smtClean="0"/>
              <a:pPr/>
              <a:t>9</a:t>
            </a:fld>
            <a:endParaRPr lang="en-US"/>
          </a:p>
        </p:txBody>
      </p:sp>
      <p:sp>
        <p:nvSpPr>
          <p:cNvPr id="160771" name="Rectangle 2"/>
          <p:cNvSpPr>
            <a:spLocks noGrp="1" noRot="1" noChangeAspect="1" noChangeArrowheads="1" noTextEdit="1"/>
          </p:cNvSpPr>
          <p:nvPr>
            <p:ph type="sldImg"/>
          </p:nvPr>
        </p:nvSpPr>
        <p:spPr>
          <a:xfrm>
            <a:off x="381000" y="685800"/>
            <a:ext cx="6096000" cy="3429000"/>
          </a:xfrm>
          <a:ln/>
        </p:spPr>
      </p:sp>
      <p:sp>
        <p:nvSpPr>
          <p:cNvPr id="1607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3866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Example</a:t>
            </a:r>
            <a:r>
              <a:rPr lang="en-US" sz="1200" b="0" i="0" u="none" strike="noStrike" kern="1200" baseline="0" dirty="0">
                <a:solidFill>
                  <a:schemeClr val="tx1"/>
                </a:solidFill>
                <a:latin typeface="+mn-lt"/>
                <a:ea typeface="+mn-ea"/>
                <a:cs typeface="+mn-cs"/>
              </a:rPr>
              <a:t>: Consider two patients - both patients with FEV1 &lt; 30% of predicted, CAT scores of 18 and one with no exacerbations in the past year and the other with three exacerbations in the past year. Both would have been labelled GOLD D in the prior classification scheme. However, with the new proposed scheme, the subject with 3 exacerbations in the past year would be labelled GOLD grade 4, group D. </a:t>
            </a:r>
            <a:endParaRPr lang="fr-FR" dirty="0"/>
          </a:p>
        </p:txBody>
      </p:sp>
      <p:sp>
        <p:nvSpPr>
          <p:cNvPr id="4" name="Slide Number Placeholder 3"/>
          <p:cNvSpPr>
            <a:spLocks noGrp="1"/>
          </p:cNvSpPr>
          <p:nvPr>
            <p:ph type="sldNum" sz="quarter" idx="10"/>
          </p:nvPr>
        </p:nvSpPr>
        <p:spPr/>
        <p:txBody>
          <a:bodyPr/>
          <a:lstStyle/>
          <a:p>
            <a:fld id="{0E45D92D-5A72-4E5E-8579-22F9A28D656E}" type="slidenum">
              <a:rPr lang="fr-FR" smtClean="0"/>
              <a:t>13</a:t>
            </a:fld>
            <a:endParaRPr lang="fr-FR"/>
          </a:p>
        </p:txBody>
      </p:sp>
    </p:spTree>
    <p:extLst>
      <p:ext uri="{BB962C8B-B14F-4D97-AF65-F5344CB8AC3E}">
        <p14:creationId xmlns:p14="http://schemas.microsoft.com/office/powerpoint/2010/main" val="329435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381000" y="685800"/>
            <a:ext cx="6096000" cy="3429000"/>
          </a:xfrm>
          <a:ln/>
        </p:spPr>
      </p:sp>
      <p:sp>
        <p:nvSpPr>
          <p:cNvPr id="164867" name="Rectangle 3"/>
          <p:cNvSpPr>
            <a:spLocks noGrp="1" noChangeArrowheads="1"/>
          </p:cNvSpPr>
          <p:nvPr>
            <p:ph type="body" idx="1"/>
          </p:nvPr>
        </p:nvSpPr>
        <p:spPr>
          <a:noFill/>
          <a:ln/>
        </p:spPr>
        <p:txBody>
          <a:bodyPr/>
          <a:lstStyle/>
          <a:p>
            <a:r>
              <a:rPr lang="en-US" b="1" i="1"/>
              <a:t>Speaker Notes</a:t>
            </a:r>
          </a:p>
          <a:p>
            <a:pPr>
              <a:buFontTx/>
              <a:buChar char="•"/>
            </a:pPr>
            <a:r>
              <a:rPr lang="en-US"/>
              <a:t>This graph demonstrates reduced loss of lung function over 11 năm of study among sustained smoking quitters (yellow) versus those who continued smoking (orange), or who intermittently smoked (pink). Average values of post-bronchodilator FEV</a:t>
            </a:r>
            <a:r>
              <a:rPr lang="en-US" baseline="-25000"/>
              <a:t>1</a:t>
            </a:r>
            <a:r>
              <a:rPr lang="en-US"/>
              <a:t> are shown.</a:t>
            </a:r>
          </a:p>
          <a:p>
            <a:endParaRPr lang="en-US" b="1" i="1"/>
          </a:p>
          <a:p>
            <a:r>
              <a:rPr lang="en-US" b="1" i="1"/>
              <a:t>Additional Information</a:t>
            </a:r>
          </a:p>
          <a:p>
            <a:pPr>
              <a:buFontTx/>
              <a:buChar char="•"/>
            </a:pPr>
            <a:r>
              <a:rPr lang="en-US"/>
              <a:t>Eleven năm after Lung Health Study (LHS) entry, follow-up spirometry was performed in 4,194 of surviving LHS participants. Smoking habits by original LHS treatment group (smoking intervention versus usual care) tended to converge, but 93% of participants who were abstinent throughout the LHS were still abstinent at 11 năm. </a:t>
            </a:r>
          </a:p>
          <a:p>
            <a:pPr>
              <a:buFontTx/>
              <a:buChar char="•"/>
            </a:pPr>
            <a:r>
              <a:rPr lang="en-US"/>
              <a:t>Differences in lung function between treatment groups persisted at 11 năm of follow-up; smoking intervention participants had less decline in FEV</a:t>
            </a:r>
            <a:r>
              <a:rPr lang="en-US" baseline="-25000"/>
              <a:t>1</a:t>
            </a:r>
            <a:r>
              <a:rPr lang="en-US"/>
              <a:t> than usual care participants.  Men who quit at the beginning of the LHS had an FEV</a:t>
            </a:r>
            <a:r>
              <a:rPr lang="en-US" baseline="-25000"/>
              <a:t>1</a:t>
            </a:r>
            <a:r>
              <a:rPr lang="en-US"/>
              <a:t> rate of decline of 30.2 mL/year, whereas women who quit declined at 21.5 ml/year. Men continuing to smoke throughout the 11 năm declined by 66.1 ml/year, and women continuing to smoke declined by 54.2 mL/year.</a:t>
            </a:r>
          </a:p>
          <a:p>
            <a:endParaRPr lang="en-US" b="1" i="1"/>
          </a:p>
          <a:p>
            <a:r>
              <a:rPr lang="en-US" b="1" i="1"/>
              <a:t>Reference</a:t>
            </a:r>
          </a:p>
          <a:p>
            <a:r>
              <a:rPr lang="en-US"/>
              <a:t>	Anthonisen NR, Connett JE, Murray RP. Smoking and lung function of Lung Health Study participants after 11 năm. </a:t>
            </a:r>
            <a:r>
              <a:rPr lang="en-US" i="1"/>
              <a:t>Am J Respir Crit Care Med</a:t>
            </a:r>
            <a:r>
              <a:rPr lang="en-US"/>
              <a:t>. 2002;166:675-679.</a:t>
            </a:r>
          </a:p>
          <a:p>
            <a:endParaRPr lang="en-US"/>
          </a:p>
        </p:txBody>
      </p:sp>
    </p:spTree>
    <p:extLst>
      <p:ext uri="{BB962C8B-B14F-4D97-AF65-F5344CB8AC3E}">
        <p14:creationId xmlns:p14="http://schemas.microsoft.com/office/powerpoint/2010/main" val="3772846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xfrm>
            <a:off x="381000" y="685800"/>
            <a:ext cx="6096000" cy="3429000"/>
          </a:xfrm>
          <a:ln/>
        </p:spPr>
      </p:sp>
      <p:sp>
        <p:nvSpPr>
          <p:cNvPr id="165891" name="Rectangle 3"/>
          <p:cNvSpPr>
            <a:spLocks noGrp="1" noChangeArrowheads="1"/>
          </p:cNvSpPr>
          <p:nvPr>
            <p:ph type="body" idx="1"/>
          </p:nvPr>
        </p:nvSpPr>
        <p:spPr>
          <a:noFill/>
          <a:ln/>
        </p:spPr>
        <p:txBody>
          <a:bodyPr/>
          <a:lstStyle/>
          <a:p>
            <a:pPr>
              <a:spcBef>
                <a:spcPct val="0"/>
              </a:spcBef>
              <a:spcAft>
                <a:spcPct val="20000"/>
              </a:spcAft>
            </a:pPr>
            <a:r>
              <a:rPr lang="en-US" b="1" i="1"/>
              <a:t>Speaker Notes</a:t>
            </a:r>
          </a:p>
          <a:p>
            <a:pPr>
              <a:spcBef>
                <a:spcPct val="0"/>
              </a:spcBef>
              <a:spcAft>
                <a:spcPct val="20000"/>
              </a:spcAft>
              <a:buFontTx/>
              <a:buChar char="•"/>
            </a:pPr>
            <a:r>
              <a:rPr lang="en-US"/>
              <a:t>In the LHS, almost 6,000 volunteers with asymptomatic airway obstruction were randomised to either special intervention consisting of a 10-week smoking cessation programme or to usual care. </a:t>
            </a:r>
          </a:p>
          <a:p>
            <a:pPr>
              <a:spcBef>
                <a:spcPct val="0"/>
              </a:spcBef>
              <a:spcAft>
                <a:spcPct val="20000"/>
              </a:spcAft>
              <a:buFontTx/>
              <a:buChar char="•"/>
            </a:pPr>
            <a:r>
              <a:rPr lang="en-US"/>
              <a:t>After up to 14.5 years of follow-up, the all-cause mortality rate was significantly lower in the special intervention group than in the usual care group (8.83 versus 10.38 deaths per 1,000 person-years; </a:t>
            </a:r>
            <a:r>
              <a:rPr lang="en-US" i="1"/>
              <a:t>P</a:t>
            </a:r>
            <a:r>
              <a:rPr lang="en-US"/>
              <a:t>=0.03).</a:t>
            </a:r>
            <a:r>
              <a:rPr lang="en-US" baseline="30000"/>
              <a:t>1 </a:t>
            </a:r>
            <a:r>
              <a:rPr lang="en-US"/>
              <a:t>The hazard ratio for mortality in the usual care group compared with the special intervention group was 1.18 (95% CI= 1.02-1.37).</a:t>
            </a:r>
          </a:p>
          <a:p>
            <a:pPr>
              <a:spcBef>
                <a:spcPct val="0"/>
              </a:spcBef>
              <a:spcAft>
                <a:spcPct val="20000"/>
              </a:spcAft>
              <a:buFontTx/>
              <a:buChar char="•"/>
            </a:pPr>
            <a:endParaRPr lang="en-US" u="sng"/>
          </a:p>
          <a:p>
            <a:pPr>
              <a:spcBef>
                <a:spcPct val="0"/>
              </a:spcBef>
              <a:spcAft>
                <a:spcPct val="20000"/>
              </a:spcAft>
            </a:pPr>
            <a:r>
              <a:rPr lang="en-US" b="1" i="1"/>
              <a:t>Reference</a:t>
            </a:r>
          </a:p>
          <a:p>
            <a:pPr>
              <a:spcBef>
                <a:spcPct val="0"/>
              </a:spcBef>
              <a:spcAft>
                <a:spcPct val="20000"/>
              </a:spcAft>
            </a:pPr>
            <a:r>
              <a:rPr lang="en-US"/>
              <a:t>	Anthonisen NR, Skeans MA, Wise RA, et al. The effects of a smoking cessation intervention on 14.5-year mortality: a randomized clinical trial. Ann  Intern Med 2005; 142:233-239.</a:t>
            </a:r>
          </a:p>
        </p:txBody>
      </p:sp>
    </p:spTree>
    <p:extLst>
      <p:ext uri="{BB962C8B-B14F-4D97-AF65-F5344CB8AC3E}">
        <p14:creationId xmlns:p14="http://schemas.microsoft.com/office/powerpoint/2010/main" val="1758070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xfrm>
            <a:off x="381000" y="685800"/>
            <a:ext cx="6096000" cy="3429000"/>
          </a:xfrm>
          <a:ln/>
        </p:spPr>
      </p:sp>
      <p:sp>
        <p:nvSpPr>
          <p:cNvPr id="3" name="Notes Placeholder 2"/>
          <p:cNvSpPr>
            <a:spLocks noGrp="1"/>
          </p:cNvSpPr>
          <p:nvPr>
            <p:ph type="body" idx="1"/>
          </p:nvPr>
        </p:nvSpPr>
        <p:spPr>
          <a:ln/>
        </p:spPr>
        <p:txBody>
          <a:bodyPr lIns="91435" tIns="45718" rIns="91435" bIns="45718"/>
          <a:lstStyle/>
          <a:p>
            <a:pPr>
              <a:spcBef>
                <a:spcPct val="0"/>
              </a:spcBef>
              <a:spcAft>
                <a:spcPts val="589"/>
              </a:spcAft>
              <a:defRPr/>
            </a:pPr>
            <a:r>
              <a:rPr lang="en-US" sz="1000" b="1" i="1" dirty="0">
                <a:latin typeface="Arial" charset="0"/>
              </a:rPr>
              <a:t>Speaker Notes</a:t>
            </a:r>
          </a:p>
          <a:p>
            <a:pPr marL="114300" indent="-114300" eaLnBrk="1" hangingPunct="1">
              <a:spcBef>
                <a:spcPts val="49"/>
              </a:spcBef>
              <a:spcAft>
                <a:spcPts val="600"/>
              </a:spcAft>
              <a:buFont typeface="Arial" pitchFamily="34" charset="0"/>
              <a:buChar char="•"/>
              <a:defRPr/>
            </a:pPr>
            <a:r>
              <a:rPr lang="en-US" sz="1000" dirty="0">
                <a:solidFill>
                  <a:srgbClr val="000000"/>
                </a:solidFill>
                <a:latin typeface="Arial" charset="0"/>
              </a:rPr>
              <a:t>US state tobacco </a:t>
            </a:r>
            <a:r>
              <a:rPr lang="en-US" sz="1000" dirty="0">
                <a:latin typeface="Arial" charset="0"/>
              </a:rPr>
              <a:t>control programs have been associated with both temporal increases in smoking cessation rates in young adults and temporal declines in tobacco-related chronic diseases, but mortality from COPD has not been studied. </a:t>
            </a:r>
          </a:p>
          <a:p>
            <a:pPr marL="114300" indent="-114300" eaLnBrk="1" hangingPunct="1">
              <a:spcBef>
                <a:spcPts val="49"/>
              </a:spcBef>
              <a:spcAft>
                <a:spcPts val="600"/>
              </a:spcAft>
              <a:buFont typeface="Arial" pitchFamily="34" charset="0"/>
              <a:buChar char="•"/>
              <a:defRPr/>
            </a:pPr>
            <a:r>
              <a:rPr lang="en-US" sz="1000" dirty="0">
                <a:latin typeface="Arial" charset="0"/>
              </a:rPr>
              <a:t>Percent change in standardised mortality rate at ages 35-64 and ≥65 years from COPD was analysed for California (which started a comprehensive tobacco control program in 1989), the US exclusive of California, New Jersey and New York (which had relatively high cigarette prices in the 1990s), and a group of six southern tobacco-growing states (which had limited tobacco control efforts and low cigarette prices in the 1990s).</a:t>
            </a:r>
          </a:p>
          <a:p>
            <a:pPr marL="114300" indent="-114300" eaLnBrk="1" hangingPunct="1">
              <a:spcBef>
                <a:spcPts val="49"/>
              </a:spcBef>
              <a:spcAft>
                <a:spcPts val="600"/>
              </a:spcAft>
              <a:buFont typeface="Arial" pitchFamily="34" charset="0"/>
              <a:buChar char="•"/>
              <a:defRPr/>
            </a:pPr>
            <a:r>
              <a:rPr lang="en-US" sz="1000" dirty="0">
                <a:latin typeface="Arial" charset="0"/>
              </a:rPr>
              <a:t>Declines in mortality rates from 1990-2005 for ages 35-64 were larger and statistically significant in California and New Jersey-New York (</a:t>
            </a:r>
            <a:r>
              <a:rPr lang="en-US" sz="1000" i="1" dirty="0">
                <a:latin typeface="Arial" charset="0"/>
              </a:rPr>
              <a:t>P</a:t>
            </a:r>
            <a:r>
              <a:rPr lang="en-US" sz="1000" dirty="0">
                <a:latin typeface="Arial" charset="0"/>
              </a:rPr>
              <a:t>&lt;0.05 based on 95% CI’s), while declines the US exclusive of California and in six southern tobacco-growing states were not. </a:t>
            </a:r>
          </a:p>
          <a:p>
            <a:pPr marL="114300" indent="-114300" eaLnBrk="1" hangingPunct="1">
              <a:spcBef>
                <a:spcPts val="49"/>
              </a:spcBef>
              <a:spcAft>
                <a:spcPts val="600"/>
              </a:spcAft>
              <a:buFont typeface="Arial" pitchFamily="34" charset="0"/>
              <a:buChar char="•"/>
              <a:defRPr/>
            </a:pPr>
            <a:r>
              <a:rPr lang="en-US" sz="1000" dirty="0">
                <a:latin typeface="Arial" charset="0"/>
              </a:rPr>
              <a:t>The geographic differences in mortality for age 35-64 years may be related to differences in tobacco control efforts. </a:t>
            </a:r>
          </a:p>
          <a:p>
            <a:pPr>
              <a:spcBef>
                <a:spcPct val="0"/>
              </a:spcBef>
              <a:spcAft>
                <a:spcPts val="589"/>
              </a:spcAft>
              <a:defRPr/>
            </a:pPr>
            <a:endParaRPr lang="en-US" sz="1000" dirty="0">
              <a:latin typeface="Arial" charset="0"/>
            </a:endParaRPr>
          </a:p>
          <a:p>
            <a:pPr>
              <a:spcBef>
                <a:spcPct val="0"/>
              </a:spcBef>
              <a:spcAft>
                <a:spcPts val="589"/>
              </a:spcAft>
              <a:defRPr/>
            </a:pPr>
            <a:r>
              <a:rPr lang="en-US" sz="1000" b="1" i="1" dirty="0">
                <a:latin typeface="Arial" charset="0"/>
              </a:rPr>
              <a:t>Reference</a:t>
            </a:r>
          </a:p>
          <a:p>
            <a:pPr marL="114300">
              <a:spcBef>
                <a:spcPts val="49"/>
              </a:spcBef>
              <a:defRPr/>
            </a:pPr>
            <a:r>
              <a:rPr lang="en-US" sz="1000" dirty="0" err="1">
                <a:latin typeface="Arial" charset="0"/>
              </a:rPr>
              <a:t>Polednak</a:t>
            </a:r>
            <a:r>
              <a:rPr lang="en-US" sz="1000" dirty="0">
                <a:latin typeface="Arial" charset="0"/>
              </a:rPr>
              <a:t> AP. Trends in mortality from COPD in selected U.S. states differing in tobacco control efforts. </a:t>
            </a:r>
            <a:r>
              <a:rPr lang="en-US" sz="1000" i="1" dirty="0">
                <a:latin typeface="Arial" charset="0"/>
              </a:rPr>
              <a:t>COPD</a:t>
            </a:r>
            <a:r>
              <a:rPr lang="en-US" sz="1000" dirty="0">
                <a:latin typeface="Arial" charset="0"/>
              </a:rPr>
              <a:t>. 2010;7:63-69.</a:t>
            </a:r>
          </a:p>
        </p:txBody>
      </p:sp>
      <p:sp>
        <p:nvSpPr>
          <p:cNvPr id="166916" name="Rectangle 7"/>
          <p:cNvSpPr txBox="1">
            <a:spLocks noGrp="1" noChangeArrowheads="1"/>
          </p:cNvSpPr>
          <p:nvPr/>
        </p:nvSpPr>
        <p:spPr bwMode="auto">
          <a:xfrm>
            <a:off x="3838575" y="8639175"/>
            <a:ext cx="2971800" cy="457200"/>
          </a:xfrm>
          <a:prstGeom prst="rect">
            <a:avLst/>
          </a:prstGeom>
          <a:noFill/>
          <a:ln w="9525">
            <a:noFill/>
            <a:miter lim="800000"/>
            <a:headEnd/>
            <a:tailEnd/>
          </a:ln>
        </p:spPr>
        <p:txBody>
          <a:bodyPr lIns="91435" tIns="45718" rIns="91435" bIns="45718" anchor="b"/>
          <a:lstStyle/>
          <a:p>
            <a:pPr algn="r"/>
            <a:fld id="{5809AA1B-4110-4BE0-B322-036365448F7F}" type="slidenum">
              <a:rPr lang="en-US" sz="1000">
                <a:solidFill>
                  <a:srgbClr val="000000"/>
                </a:solidFill>
              </a:rPr>
              <a:pPr algn="r"/>
              <a:t>25</a:t>
            </a:fld>
            <a:endParaRPr lang="en-US" sz="1200">
              <a:solidFill>
                <a:srgbClr val="000000"/>
              </a:solidFill>
            </a:endParaRPr>
          </a:p>
        </p:txBody>
      </p:sp>
    </p:spTree>
    <p:extLst>
      <p:ext uri="{BB962C8B-B14F-4D97-AF65-F5344CB8AC3E}">
        <p14:creationId xmlns:p14="http://schemas.microsoft.com/office/powerpoint/2010/main" val="3532291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06B49-CD24-4D79-B3D9-8E6E0B4B8029}" type="datetime1">
              <a:rPr lang="en-AU" smtClean="0"/>
              <a:t>9/09/2020</a:t>
            </a:fld>
            <a:endParaRPr lang="en-AU"/>
          </a:p>
        </p:txBody>
      </p:sp>
      <p:sp>
        <p:nvSpPr>
          <p:cNvPr id="5" name="Footer Placeholder 4"/>
          <p:cNvSpPr>
            <a:spLocks noGrp="1"/>
          </p:cNvSpPr>
          <p:nvPr>
            <p:ph type="ftr" sz="quarter" idx="11"/>
          </p:nvPr>
        </p:nvSpPr>
        <p:spPr/>
        <p:txBody>
          <a:bodyPr/>
          <a:lstStyle/>
          <a:p>
            <a:r>
              <a:rPr lang="en-GB" dirty="0"/>
              <a:t>© 2020 Global Initiative for Chronic Obstructive Lung Disease</a:t>
            </a:r>
            <a:endParaRPr lang="en-AU" dirty="0"/>
          </a:p>
        </p:txBody>
      </p:sp>
      <p:sp>
        <p:nvSpPr>
          <p:cNvPr id="6" name="Slide Number Placeholder 5"/>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3891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9351" y="192089"/>
            <a:ext cx="2730500" cy="6078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1500" y="192089"/>
            <a:ext cx="7994651" cy="6078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F8F8AB9B-C182-43A4-955A-AFDEFFA3165A}"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7AB47000-EA5E-4865-BC9D-E953E7735BF7}" type="slidenum">
              <a:rPr lang="en-US"/>
              <a:pPr>
                <a:defRPr/>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CA24C383-770C-4744-BCFC-7CCB6A1698BD}" type="slidenum">
              <a:rPr lang="en-US"/>
              <a:pPr>
                <a:defRPr/>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9100" y="1574800"/>
            <a:ext cx="551391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6218" y="1574800"/>
            <a:ext cx="551603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6" name="Rectangle 6"/>
          <p:cNvSpPr>
            <a:spLocks noGrp="1" noChangeArrowheads="1"/>
          </p:cNvSpPr>
          <p:nvPr>
            <p:ph type="sldNum" sz="quarter" idx="11"/>
          </p:nvPr>
        </p:nvSpPr>
        <p:spPr>
          <a:ln/>
        </p:spPr>
        <p:txBody>
          <a:bodyPr/>
          <a:lstStyle>
            <a:lvl1pPr>
              <a:defRPr/>
            </a:lvl1pPr>
          </a:lstStyle>
          <a:p>
            <a:pPr>
              <a:defRPr/>
            </a:pPr>
            <a:fld id="{EE1EA67A-9904-411E-8828-B68BB39679B6}" type="slidenum">
              <a:rPr lang="en-US"/>
              <a:pPr>
                <a:defRPr/>
              </a:pPr>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8" name="Rectangle 6"/>
          <p:cNvSpPr>
            <a:spLocks noGrp="1" noChangeArrowheads="1"/>
          </p:cNvSpPr>
          <p:nvPr>
            <p:ph type="sldNum" sz="quarter" idx="11"/>
          </p:nvPr>
        </p:nvSpPr>
        <p:spPr>
          <a:ln/>
        </p:spPr>
        <p:txBody>
          <a:bodyPr/>
          <a:lstStyle>
            <a:lvl1pPr>
              <a:defRPr/>
            </a:lvl1pPr>
          </a:lstStyle>
          <a:p>
            <a:pPr>
              <a:defRPr/>
            </a:pPr>
            <a:fld id="{DA9B5293-29A3-4894-8A5B-6189C6F2D26F}" type="slidenum">
              <a:rPr lang="en-US"/>
              <a:pPr>
                <a:defRPr/>
              </a:pPr>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4" name="Rectangle 6"/>
          <p:cNvSpPr>
            <a:spLocks noGrp="1" noChangeArrowheads="1"/>
          </p:cNvSpPr>
          <p:nvPr>
            <p:ph type="sldNum" sz="quarter" idx="11"/>
          </p:nvPr>
        </p:nvSpPr>
        <p:spPr>
          <a:ln/>
        </p:spPr>
        <p:txBody>
          <a:bodyPr/>
          <a:lstStyle>
            <a:lvl1pPr>
              <a:defRPr/>
            </a:lvl1pPr>
          </a:lstStyle>
          <a:p>
            <a:pPr>
              <a:defRPr/>
            </a:pPr>
            <a:fld id="{363D1D44-A9C4-42CF-8204-1D2F75ED6953}" type="slidenum">
              <a:rPr lang="en-US"/>
              <a:pPr>
                <a:defRPr/>
              </a:pPr>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3" name="Rectangle 6"/>
          <p:cNvSpPr>
            <a:spLocks noGrp="1" noChangeArrowheads="1"/>
          </p:cNvSpPr>
          <p:nvPr>
            <p:ph type="sldNum" sz="quarter" idx="11"/>
          </p:nvPr>
        </p:nvSpPr>
        <p:spPr>
          <a:ln/>
        </p:spPr>
        <p:txBody>
          <a:bodyPr/>
          <a:lstStyle>
            <a:lvl1pPr>
              <a:defRPr/>
            </a:lvl1pPr>
          </a:lstStyle>
          <a:p>
            <a:pPr>
              <a:defRPr/>
            </a:pPr>
            <a:fld id="{79B9DC09-D4FD-4FB3-9AD6-7E54202FD5C1}" type="slidenum">
              <a:rPr lang="en-US"/>
              <a:pPr>
                <a:defRPr/>
              </a:pPr>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6" name="Rectangle 6"/>
          <p:cNvSpPr>
            <a:spLocks noGrp="1" noChangeArrowheads="1"/>
          </p:cNvSpPr>
          <p:nvPr>
            <p:ph type="sldNum" sz="quarter" idx="11"/>
          </p:nvPr>
        </p:nvSpPr>
        <p:spPr>
          <a:ln/>
        </p:spPr>
        <p:txBody>
          <a:bodyPr/>
          <a:lstStyle>
            <a:lvl1pPr>
              <a:defRPr/>
            </a:lvl1pPr>
          </a:lstStyle>
          <a:p>
            <a:pPr>
              <a:defRPr/>
            </a:pPr>
            <a:fld id="{39DFAE7A-E39C-4BC1-8DFE-E565D0A9107C}"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6" name="Rectangle 6"/>
          <p:cNvSpPr>
            <a:spLocks noGrp="1" noChangeArrowheads="1"/>
          </p:cNvSpPr>
          <p:nvPr>
            <p:ph type="sldNum" sz="quarter" idx="11"/>
          </p:nvPr>
        </p:nvSpPr>
        <p:spPr>
          <a:ln/>
        </p:spPr>
        <p:txBody>
          <a:bodyPr/>
          <a:lstStyle>
            <a:lvl1pPr>
              <a:defRPr/>
            </a:lvl1pPr>
          </a:lstStyle>
          <a:p>
            <a:pPr>
              <a:defRPr/>
            </a:pPr>
            <a:fld id="{03E8EF83-B2D6-493A-97D0-F0C4D992815A}" type="slidenum">
              <a:rPr lang="en-US"/>
              <a:pPr>
                <a:defRPr/>
              </a:pPr>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F96887CC-A033-4613-80F9-B316A2865FD3}" type="slidenum">
              <a:rPr lang="en-US"/>
              <a:pPr>
                <a:defRPr/>
              </a:pPr>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165101"/>
            <a:ext cx="2806700" cy="59356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9100" y="165101"/>
            <a:ext cx="8223251" cy="5935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4C962857-216A-4ACF-8002-6C581C94254B}" type="slidenum">
              <a:rPr lang="en-US"/>
              <a:pPr>
                <a:defRPr/>
              </a:pPr>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231617ED-B702-414E-AFCE-0102221E6896}" type="slidenum">
              <a:rPr lang="en-US"/>
              <a:pPr>
                <a:defRPr/>
              </a:pPr>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2F54EA41-DA30-476E-9350-406E55648C15}" type="slidenum">
              <a:rPr lang="en-US"/>
              <a:pPr>
                <a:defRPr/>
              </a:pPr>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479301A4-C6CB-49C8-B095-553EC4D5FFC5}" type="slidenum">
              <a:rPr lang="en-US"/>
              <a:pPr>
                <a:defRPr/>
              </a:pPr>
              <a:t>‹#›</a:t>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9100" y="1574800"/>
            <a:ext cx="551391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6218" y="1574800"/>
            <a:ext cx="551603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6" name="Rectangle 6"/>
          <p:cNvSpPr>
            <a:spLocks noGrp="1" noChangeArrowheads="1"/>
          </p:cNvSpPr>
          <p:nvPr>
            <p:ph type="sldNum" sz="quarter" idx="11"/>
          </p:nvPr>
        </p:nvSpPr>
        <p:spPr>
          <a:ln/>
        </p:spPr>
        <p:txBody>
          <a:bodyPr/>
          <a:lstStyle>
            <a:lvl1pPr>
              <a:defRPr/>
            </a:lvl1pPr>
          </a:lstStyle>
          <a:p>
            <a:pPr>
              <a:defRPr/>
            </a:pPr>
            <a:fld id="{014A486B-A8EB-4E38-9F1A-051E2673C139}" type="slidenum">
              <a:rPr lang="en-US"/>
              <a:pPr>
                <a:defRPr/>
              </a:pPr>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8" name="Rectangle 6"/>
          <p:cNvSpPr>
            <a:spLocks noGrp="1" noChangeArrowheads="1"/>
          </p:cNvSpPr>
          <p:nvPr>
            <p:ph type="sldNum" sz="quarter" idx="11"/>
          </p:nvPr>
        </p:nvSpPr>
        <p:spPr>
          <a:ln/>
        </p:spPr>
        <p:txBody>
          <a:bodyPr/>
          <a:lstStyle>
            <a:lvl1pPr>
              <a:defRPr/>
            </a:lvl1pPr>
          </a:lstStyle>
          <a:p>
            <a:pPr>
              <a:defRPr/>
            </a:pPr>
            <a:fld id="{23135642-643F-4A9B-A100-789655AB4016}" type="slidenum">
              <a:rPr lang="en-US"/>
              <a:pPr>
                <a:defRPr/>
              </a:pPr>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4" name="Rectangle 6"/>
          <p:cNvSpPr>
            <a:spLocks noGrp="1" noChangeArrowheads="1"/>
          </p:cNvSpPr>
          <p:nvPr>
            <p:ph type="sldNum" sz="quarter" idx="11"/>
          </p:nvPr>
        </p:nvSpPr>
        <p:spPr>
          <a:ln/>
        </p:spPr>
        <p:txBody>
          <a:bodyPr/>
          <a:lstStyle>
            <a:lvl1pPr>
              <a:defRPr/>
            </a:lvl1pPr>
          </a:lstStyle>
          <a:p>
            <a:pPr>
              <a:defRPr/>
            </a:pPr>
            <a:fld id="{B6891D58-E86E-4517-A357-F50AB0F6FA67}" type="slidenum">
              <a:rPr lang="en-US"/>
              <a:pPr>
                <a:defRPr/>
              </a:pPr>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3" name="Rectangle 6"/>
          <p:cNvSpPr>
            <a:spLocks noGrp="1" noChangeArrowheads="1"/>
          </p:cNvSpPr>
          <p:nvPr>
            <p:ph type="sldNum" sz="quarter" idx="11"/>
          </p:nvPr>
        </p:nvSpPr>
        <p:spPr>
          <a:ln/>
        </p:spPr>
        <p:txBody>
          <a:bodyPr/>
          <a:lstStyle>
            <a:lvl1pPr>
              <a:defRPr/>
            </a:lvl1pPr>
          </a:lstStyle>
          <a:p>
            <a:pPr>
              <a:defRPr/>
            </a:pPr>
            <a:fld id="{D09701A8-A72E-4103-B86A-8A049A0BCDD5}"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6" name="Rectangle 6"/>
          <p:cNvSpPr>
            <a:spLocks noGrp="1" noChangeArrowheads="1"/>
          </p:cNvSpPr>
          <p:nvPr>
            <p:ph type="sldNum" sz="quarter" idx="11"/>
          </p:nvPr>
        </p:nvSpPr>
        <p:spPr>
          <a:ln/>
        </p:spPr>
        <p:txBody>
          <a:bodyPr/>
          <a:lstStyle>
            <a:lvl1pPr>
              <a:defRPr/>
            </a:lvl1pPr>
          </a:lstStyle>
          <a:p>
            <a:pPr>
              <a:defRPr/>
            </a:pPr>
            <a:fld id="{82DDCB62-8F1A-49D1-95FE-5D9E322574D9}" type="slidenum">
              <a:rPr lang="en-US"/>
              <a:pPr>
                <a:defRPr/>
              </a:pPr>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6" name="Rectangle 6"/>
          <p:cNvSpPr>
            <a:spLocks noGrp="1" noChangeArrowheads="1"/>
          </p:cNvSpPr>
          <p:nvPr>
            <p:ph type="sldNum" sz="quarter" idx="11"/>
          </p:nvPr>
        </p:nvSpPr>
        <p:spPr>
          <a:ln/>
        </p:spPr>
        <p:txBody>
          <a:bodyPr/>
          <a:lstStyle>
            <a:lvl1pPr>
              <a:defRPr/>
            </a:lvl1pPr>
          </a:lstStyle>
          <a:p>
            <a:pPr>
              <a:defRPr/>
            </a:pPr>
            <a:fld id="{0159A065-330D-48BB-B4B7-F44B88D679B5}" type="slidenum">
              <a:rPr lang="en-US"/>
              <a:pPr>
                <a:defRPr/>
              </a:pPr>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B9B686BC-B995-4669-84AF-2AA11631BDE5}" type="slidenum">
              <a:rPr lang="en-US"/>
              <a:pPr>
                <a:defRPr/>
              </a:pPr>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165101"/>
            <a:ext cx="2806700" cy="59356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9100" y="165101"/>
            <a:ext cx="8223251" cy="5935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WYE8N41 - Global Slide Kit</a:t>
            </a:r>
          </a:p>
        </p:txBody>
      </p:sp>
      <p:sp>
        <p:nvSpPr>
          <p:cNvPr id="5" name="Rectangle 6"/>
          <p:cNvSpPr>
            <a:spLocks noGrp="1" noChangeArrowheads="1"/>
          </p:cNvSpPr>
          <p:nvPr>
            <p:ph type="sldNum" sz="quarter" idx="11"/>
          </p:nvPr>
        </p:nvSpPr>
        <p:spPr>
          <a:ln/>
        </p:spPr>
        <p:txBody>
          <a:bodyPr/>
          <a:lstStyle>
            <a:lvl1pPr>
              <a:defRPr/>
            </a:lvl1pPr>
          </a:lstStyle>
          <a:p>
            <a:pPr>
              <a:defRPr/>
            </a:pPr>
            <a:fld id="{97A7DE50-B3C4-4CAF-9BA2-EB55819EF589}" type="slidenum">
              <a:rPr lang="en-US"/>
              <a:pPr>
                <a:defRPr/>
              </a:pPr>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9100" y="1574800"/>
            <a:ext cx="551391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6218" y="1574800"/>
            <a:ext cx="551603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357313"/>
            <a:ext cx="5325533" cy="4913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00234" y="1357313"/>
            <a:ext cx="5325533" cy="4913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5551" y="165101"/>
            <a:ext cx="2806700" cy="59356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9100" y="165101"/>
            <a:ext cx="8223251" cy="5935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91" indent="0" algn="ctr">
              <a:buNone/>
              <a:defRPr/>
            </a:lvl2pPr>
            <a:lvl3pPr marL="914382" indent="0" algn="ctr">
              <a:buNone/>
              <a:defRPr/>
            </a:lvl3pPr>
            <a:lvl4pPr marL="1371573" indent="0" algn="ctr">
              <a:buNone/>
              <a:defRPr/>
            </a:lvl4pPr>
            <a:lvl5pPr marL="1828764" indent="0" algn="ctr">
              <a:buNone/>
              <a:defRPr/>
            </a:lvl5pPr>
            <a:lvl6pPr marL="2285955" indent="0" algn="ctr">
              <a:buNone/>
              <a:defRPr/>
            </a:lvl6pPr>
            <a:lvl7pPr marL="2743146" indent="0" algn="ctr">
              <a:buNone/>
              <a:defRPr/>
            </a:lvl7pPr>
            <a:lvl8pPr marL="3200336" indent="0" algn="ctr">
              <a:buNone/>
              <a:defRPr/>
            </a:lvl8pPr>
            <a:lvl9pPr marL="3657526" indent="0" algn="ctr">
              <a:buNone/>
              <a:defRPr/>
            </a:lvl9pPr>
          </a:lstStyle>
          <a:p>
            <a:r>
              <a:rPr lang="en-US"/>
              <a:t>Click to edit Master subtitle style</a:t>
            </a: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6"/>
            <a:ext cx="10363200" cy="1500187"/>
          </a:xfrm>
        </p:spPr>
        <p:txBody>
          <a:bodyPr anchor="b"/>
          <a:lstStyle>
            <a:lvl1pPr marL="0" indent="0">
              <a:buNone/>
              <a:defRPr sz="2000"/>
            </a:lvl1pPr>
            <a:lvl2pPr marL="457191" indent="0">
              <a:buNone/>
              <a:defRPr sz="1800"/>
            </a:lvl2pPr>
            <a:lvl3pPr marL="914382" indent="0">
              <a:buNone/>
              <a:defRPr sz="1600"/>
            </a:lvl3pPr>
            <a:lvl4pPr marL="1371573" indent="0">
              <a:buNone/>
              <a:defRPr sz="1400"/>
            </a:lvl4pPr>
            <a:lvl5pPr marL="1828764" indent="0">
              <a:buNone/>
              <a:defRPr sz="1400"/>
            </a:lvl5pPr>
            <a:lvl6pPr marL="2285955" indent="0">
              <a:buNone/>
              <a:defRPr sz="1400"/>
            </a:lvl6pPr>
            <a:lvl7pPr marL="2743146" indent="0">
              <a:buNone/>
              <a:defRPr sz="1400"/>
            </a:lvl7pPr>
            <a:lvl8pPr marL="3200336" indent="0">
              <a:buNone/>
              <a:defRPr sz="1400"/>
            </a:lvl8pPr>
            <a:lvl9pPr marL="3657526" indent="0">
              <a:buNone/>
              <a:defRPr sz="1400"/>
            </a:lvl9pPr>
          </a:lstStyle>
          <a:p>
            <a:pPr lvl="0"/>
            <a:r>
              <a:rPr lang="en-US"/>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417638"/>
            <a:ext cx="5325533" cy="4913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00234" y="1417638"/>
            <a:ext cx="5325533" cy="4913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91" indent="0">
              <a:buNone/>
              <a:defRPr sz="2000" b="1"/>
            </a:lvl2pPr>
            <a:lvl3pPr marL="914382" indent="0">
              <a:buNone/>
              <a:defRPr sz="1800" b="1"/>
            </a:lvl3pPr>
            <a:lvl4pPr marL="1371573" indent="0">
              <a:buNone/>
              <a:defRPr sz="1600" b="1"/>
            </a:lvl4pPr>
            <a:lvl5pPr marL="1828764" indent="0">
              <a:buNone/>
              <a:defRPr sz="1600" b="1"/>
            </a:lvl5pPr>
            <a:lvl6pPr marL="2285955" indent="0">
              <a:buNone/>
              <a:defRPr sz="1600" b="1"/>
            </a:lvl6pPr>
            <a:lvl7pPr marL="2743146" indent="0">
              <a:buNone/>
              <a:defRPr sz="1600" b="1"/>
            </a:lvl7pPr>
            <a:lvl8pPr marL="3200336" indent="0">
              <a:buNone/>
              <a:defRPr sz="1600" b="1"/>
            </a:lvl8pPr>
            <a:lvl9pPr marL="3657526"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191" indent="0">
              <a:buNone/>
              <a:defRPr sz="2000" b="1"/>
            </a:lvl2pPr>
            <a:lvl3pPr marL="914382" indent="0">
              <a:buNone/>
              <a:defRPr sz="1800" b="1"/>
            </a:lvl3pPr>
            <a:lvl4pPr marL="1371573" indent="0">
              <a:buNone/>
              <a:defRPr sz="1600" b="1"/>
            </a:lvl4pPr>
            <a:lvl5pPr marL="1828764" indent="0">
              <a:buNone/>
              <a:defRPr sz="1600" b="1"/>
            </a:lvl5pPr>
            <a:lvl6pPr marL="2285955" indent="0">
              <a:buNone/>
              <a:defRPr sz="1600" b="1"/>
            </a:lvl6pPr>
            <a:lvl7pPr marL="2743146" indent="0">
              <a:buNone/>
              <a:defRPr sz="1600" b="1"/>
            </a:lvl7pPr>
            <a:lvl8pPr marL="3200336" indent="0">
              <a:buNone/>
              <a:defRPr sz="1600" b="1"/>
            </a:lvl8pPr>
            <a:lvl9pPr marL="36575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2"/>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1"/>
            <a:ext cx="4011084" cy="4691063"/>
          </a:xfrm>
        </p:spPr>
        <p:txBody>
          <a:bodyPr/>
          <a:lstStyle>
            <a:lvl1pPr marL="0" indent="0">
              <a:buNone/>
              <a:defRPr sz="1400"/>
            </a:lvl1pPr>
            <a:lvl2pPr marL="457191" indent="0">
              <a:buNone/>
              <a:defRPr sz="1200"/>
            </a:lvl2pPr>
            <a:lvl3pPr marL="914382" indent="0">
              <a:buNone/>
              <a:defRPr sz="1000"/>
            </a:lvl3pPr>
            <a:lvl4pPr marL="1371573" indent="0">
              <a:buNone/>
              <a:defRPr sz="900"/>
            </a:lvl4pPr>
            <a:lvl5pPr marL="1828764" indent="0">
              <a:buNone/>
              <a:defRPr sz="900"/>
            </a:lvl5pPr>
            <a:lvl6pPr marL="2285955" indent="0">
              <a:buNone/>
              <a:defRPr sz="900"/>
            </a:lvl6pPr>
            <a:lvl7pPr marL="2743146" indent="0">
              <a:buNone/>
              <a:defRPr sz="900"/>
            </a:lvl7pPr>
            <a:lvl8pPr marL="3200336" indent="0">
              <a:buNone/>
              <a:defRPr sz="900"/>
            </a:lvl8pPr>
            <a:lvl9pPr marL="3657526" indent="0">
              <a:buNone/>
              <a:defRPr sz="900"/>
            </a:lvl9pPr>
          </a:lstStyle>
          <a:p>
            <a:pPr lvl="0"/>
            <a:r>
              <a:rPr lang="en-US"/>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91" indent="0">
              <a:buNone/>
              <a:defRPr sz="2800"/>
            </a:lvl2pPr>
            <a:lvl3pPr marL="914382" indent="0">
              <a:buNone/>
              <a:defRPr sz="2400"/>
            </a:lvl3pPr>
            <a:lvl4pPr marL="1371573" indent="0">
              <a:buNone/>
              <a:defRPr sz="2000"/>
            </a:lvl4pPr>
            <a:lvl5pPr marL="1828764" indent="0">
              <a:buNone/>
              <a:defRPr sz="2000"/>
            </a:lvl5pPr>
            <a:lvl6pPr marL="2285955" indent="0">
              <a:buNone/>
              <a:defRPr sz="2000"/>
            </a:lvl6pPr>
            <a:lvl7pPr marL="2743146" indent="0">
              <a:buNone/>
              <a:defRPr sz="2000"/>
            </a:lvl7pPr>
            <a:lvl8pPr marL="3200336" indent="0">
              <a:buNone/>
              <a:defRPr sz="2000"/>
            </a:lvl8pPr>
            <a:lvl9pPr marL="3657526" indent="0">
              <a:buNone/>
              <a:defRPr sz="2000"/>
            </a:lvl9pPr>
          </a:lstStyle>
          <a:p>
            <a:pPr lvl="0"/>
            <a:endParaRPr lang="en-US" noProof="0"/>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400"/>
            </a:lvl1pPr>
            <a:lvl2pPr marL="457191" indent="0">
              <a:buNone/>
              <a:defRPr sz="1200"/>
            </a:lvl2pPr>
            <a:lvl3pPr marL="914382" indent="0">
              <a:buNone/>
              <a:defRPr sz="1000"/>
            </a:lvl3pPr>
            <a:lvl4pPr marL="1371573" indent="0">
              <a:buNone/>
              <a:defRPr sz="900"/>
            </a:lvl4pPr>
            <a:lvl5pPr marL="1828764" indent="0">
              <a:buNone/>
              <a:defRPr sz="900"/>
            </a:lvl5pPr>
            <a:lvl6pPr marL="2285955" indent="0">
              <a:buNone/>
              <a:defRPr sz="900"/>
            </a:lvl6pPr>
            <a:lvl7pPr marL="2743146" indent="0">
              <a:buNone/>
              <a:defRPr sz="900"/>
            </a:lvl7pPr>
            <a:lvl8pPr marL="3200336" indent="0">
              <a:buNone/>
              <a:defRPr sz="900"/>
            </a:lvl8pPr>
            <a:lvl9pPr marL="3657526" indent="0">
              <a:buNone/>
              <a:defRPr sz="900"/>
            </a:lvl9pPr>
          </a:lstStyle>
          <a:p>
            <a:pPr lvl="0"/>
            <a:r>
              <a:rPr lang="en-US"/>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9354" y="192088"/>
            <a:ext cx="2730500" cy="61388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1501" y="192088"/>
            <a:ext cx="7994651" cy="61388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762000"/>
          </a:xfrm>
        </p:spPr>
        <p:txBody>
          <a:bodyPr/>
          <a:lstStyle/>
          <a:p>
            <a:r>
              <a:rPr lang="en-US"/>
              <a:t>Click to edit Master title style</a:t>
            </a:r>
          </a:p>
        </p:txBody>
      </p:sp>
      <p:sp>
        <p:nvSpPr>
          <p:cNvPr id="3" name="SmartArt Placeholder 2"/>
          <p:cNvSpPr>
            <a:spLocks noGrp="1"/>
          </p:cNvSpPr>
          <p:nvPr>
            <p:ph type="dgm" idx="1"/>
          </p:nvPr>
        </p:nvSpPr>
        <p:spPr>
          <a:xfrm>
            <a:off x="609600" y="990600"/>
            <a:ext cx="10972800" cy="5638800"/>
          </a:xfrm>
        </p:spPr>
        <p:txBody>
          <a:bodyPr/>
          <a:lstStyle/>
          <a:p>
            <a:pPr lvl="0"/>
            <a:endParaRPr lang="en-US" noProof="0"/>
          </a:p>
        </p:txBody>
      </p:sp>
    </p:spTree>
    <p:extLst>
      <p:ext uri="{BB962C8B-B14F-4D97-AF65-F5344CB8AC3E}">
        <p14:creationId xmlns:p14="http://schemas.microsoft.com/office/powerpoint/2010/main" val="18063968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971" y="365593"/>
            <a:ext cx="10514060" cy="13250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828389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826684" y="301625"/>
            <a:ext cx="9751483" cy="1143000"/>
          </a:xfrm>
        </p:spPr>
        <p:txBody>
          <a:bodyPr/>
          <a:lstStyle/>
          <a:p>
            <a:r>
              <a:rPr lang="en-US"/>
              <a:t>Click to edit Master title style</a:t>
            </a:r>
          </a:p>
        </p:txBody>
      </p:sp>
      <p:sp>
        <p:nvSpPr>
          <p:cNvPr id="3" name="Table Placeholder 2"/>
          <p:cNvSpPr>
            <a:spLocks noGrp="1"/>
          </p:cNvSpPr>
          <p:nvPr>
            <p:ph type="tbl" idx="1"/>
          </p:nvPr>
        </p:nvSpPr>
        <p:spPr>
          <a:xfrm>
            <a:off x="1826684" y="1827213"/>
            <a:ext cx="9751483" cy="4114800"/>
          </a:xfrm>
        </p:spPr>
        <p:txBody>
          <a:bodyPr/>
          <a:lstStyle/>
          <a:p>
            <a:pPr lvl="0"/>
            <a:endParaRPr lang="en-US" noProof="0"/>
          </a:p>
        </p:txBody>
      </p:sp>
      <p:sp>
        <p:nvSpPr>
          <p:cNvPr id="4" name="Rectangle 8"/>
          <p:cNvSpPr>
            <a:spLocks noGrp="1" noChangeArrowheads="1"/>
          </p:cNvSpPr>
          <p:nvPr>
            <p:ph type="dt" sz="half" idx="10"/>
          </p:nvPr>
        </p:nvSpPr>
        <p:spPr>
          <a:ln/>
        </p:spPr>
        <p:txBody>
          <a:bodyPr/>
          <a:lstStyle>
            <a:lvl1pPr>
              <a:defRPr/>
            </a:lvl1pPr>
          </a:lstStyle>
          <a:p>
            <a:pPr>
              <a:defRPr/>
            </a:pPr>
            <a:endParaRPr lang="hr-HR"/>
          </a:p>
        </p:txBody>
      </p:sp>
      <p:sp>
        <p:nvSpPr>
          <p:cNvPr id="5" name="Rectangle 9"/>
          <p:cNvSpPr>
            <a:spLocks noGrp="1" noChangeArrowheads="1"/>
          </p:cNvSpPr>
          <p:nvPr>
            <p:ph type="ftr" sz="quarter" idx="11"/>
          </p:nvPr>
        </p:nvSpPr>
        <p:spPr>
          <a:ln/>
        </p:spPr>
        <p:txBody>
          <a:bodyPr/>
          <a:lstStyle>
            <a:lvl1pPr>
              <a:defRPr/>
            </a:lvl1pPr>
          </a:lstStyle>
          <a:p>
            <a:pPr>
              <a:defRPr/>
            </a:pPr>
            <a:endParaRPr lang="hr-HR"/>
          </a:p>
        </p:txBody>
      </p:sp>
      <p:sp>
        <p:nvSpPr>
          <p:cNvPr id="6" name="Rectangle 10"/>
          <p:cNvSpPr>
            <a:spLocks noGrp="1" noChangeArrowheads="1"/>
          </p:cNvSpPr>
          <p:nvPr>
            <p:ph type="sldNum" sz="quarter" idx="12"/>
          </p:nvPr>
        </p:nvSpPr>
        <p:spPr>
          <a:ln/>
        </p:spPr>
        <p:txBody>
          <a:bodyPr/>
          <a:lstStyle>
            <a:lvl1pPr>
              <a:defRPr/>
            </a:lvl1pPr>
          </a:lstStyle>
          <a:p>
            <a:pPr>
              <a:defRPr/>
            </a:pPr>
            <a:fld id="{EA6E5AC1-EE43-4103-B6D2-7241CF807625}" type="slidenum">
              <a:rPr lang="hr-HR"/>
              <a:pPr>
                <a:defRPr/>
              </a:pPr>
              <a:t>‹#›</a:t>
            </a:fld>
            <a:endParaRPr lang="hr-HR"/>
          </a:p>
        </p:txBody>
      </p:sp>
    </p:spTree>
    <p:extLst>
      <p:ext uri="{BB962C8B-B14F-4D97-AF65-F5344CB8AC3E}">
        <p14:creationId xmlns:p14="http://schemas.microsoft.com/office/powerpoint/2010/main" val="24719468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1 x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8" name="Inhaltsplatzhalter 7"/>
          <p:cNvSpPr>
            <a:spLocks noGrp="1"/>
          </p:cNvSpPr>
          <p:nvPr>
            <p:ph sz="quarter" idx="11"/>
          </p:nvPr>
        </p:nvSpPr>
        <p:spPr>
          <a:xfrm>
            <a:off x="753478" y="1748653"/>
            <a:ext cx="9845631" cy="423258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6"/>
          <p:cNvSpPr>
            <a:spLocks noGrp="1"/>
          </p:cNvSpPr>
          <p:nvPr>
            <p:ph sz="quarter" idx="12" hasCustomPrompt="1"/>
          </p:nvPr>
        </p:nvSpPr>
        <p:spPr>
          <a:xfrm>
            <a:off x="754430" y="5995383"/>
            <a:ext cx="9815361" cy="671358"/>
          </a:xfrm>
        </p:spPr>
        <p:txBody>
          <a:bodyPr>
            <a:normAutofit/>
          </a:bodyPr>
          <a:lstStyle>
            <a:lvl1pPr>
              <a:buNone/>
              <a:defRPr sz="1000" b="1">
                <a:solidFill>
                  <a:schemeClr val="tx1"/>
                </a:solidFill>
              </a:defRPr>
            </a:lvl1pPr>
          </a:lstStyle>
          <a:p>
            <a:pPr lvl="0"/>
            <a:r>
              <a:rPr lang="en-GB" sz="1000" b="0" dirty="0"/>
              <a:t>References</a:t>
            </a:r>
            <a:endParaRPr lang="en-GB" dirty="0"/>
          </a:p>
        </p:txBody>
      </p:sp>
    </p:spTree>
    <p:extLst>
      <p:ext uri="{BB962C8B-B14F-4D97-AF65-F5344CB8AC3E}">
        <p14:creationId xmlns:p14="http://schemas.microsoft.com/office/powerpoint/2010/main" val="3964096986"/>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66" y="0"/>
            <a:ext cx="2011679" cy="6858000"/>
          </a:xfrm>
          <a:prstGeom prst="rect">
            <a:avLst/>
          </a:prstGeom>
        </p:spPr>
      </p:pic>
      <p:sp>
        <p:nvSpPr>
          <p:cNvPr id="18" name="Picture Placeholder 4"/>
          <p:cNvSpPr>
            <a:spLocks noGrp="1"/>
          </p:cNvSpPr>
          <p:nvPr>
            <p:ph type="pic" sz="quarter" idx="13" hasCustomPrompt="1"/>
          </p:nvPr>
        </p:nvSpPr>
        <p:spPr bwMode="auto">
          <a:xfrm>
            <a:off x="914401" y="457200"/>
            <a:ext cx="10361084" cy="3794760"/>
          </a:xfrm>
          <a:solidFill>
            <a:srgbClr val="CCCCCC"/>
          </a:solidFill>
        </p:spPr>
        <p:txBody>
          <a:bodyPr anchor="ctr" anchorCtr="0">
            <a:normAutofit/>
          </a:bodyPr>
          <a:lstStyle>
            <a:lvl1pPr marL="0" marR="0" indent="0" algn="ctr" defTabSz="914400" rtl="0" eaLnBrk="1" fontAlgn="auto" latinLnBrk="0" hangingPunct="1">
              <a:lnSpc>
                <a:spcPct val="100000"/>
              </a:lnSpc>
              <a:spcBef>
                <a:spcPts val="1200"/>
              </a:spcBef>
              <a:spcAft>
                <a:spcPts val="0"/>
              </a:spcAft>
              <a:buClrTx/>
              <a:buSzPct val="125000"/>
              <a:buFont typeface="Arial" pitchFamily="34" charset="0"/>
              <a:buNone/>
              <a:tabLst>
                <a:tab pos="3998913" algn="r"/>
                <a:tab pos="8229600" algn="r"/>
              </a:tabLst>
              <a:defRPr sz="1200"/>
            </a:lvl1pPr>
          </a:lstStyle>
          <a:p>
            <a:r>
              <a:rPr lang="en-US" dirty="0"/>
              <a:t> </a:t>
            </a:r>
          </a:p>
        </p:txBody>
      </p:sp>
      <p:sp>
        <p:nvSpPr>
          <p:cNvPr id="2" name="Title 1"/>
          <p:cNvSpPr>
            <a:spLocks noGrp="1"/>
          </p:cNvSpPr>
          <p:nvPr>
            <p:ph type="ctrTitle"/>
          </p:nvPr>
        </p:nvSpPr>
        <p:spPr bwMode="auto">
          <a:xfrm>
            <a:off x="2621280" y="4389120"/>
            <a:ext cx="8654205" cy="960120"/>
          </a:xfrm>
        </p:spPr>
        <p:txBody>
          <a:bodyPr anchor="b" anchorCtr="0">
            <a:noAutofit/>
          </a:bodyPr>
          <a:lstStyle/>
          <a:p>
            <a:r>
              <a:rPr lang="en-US"/>
              <a:t>Click to edit Master title style</a:t>
            </a:r>
            <a:endParaRPr lang="en-US" dirty="0"/>
          </a:p>
        </p:txBody>
      </p:sp>
      <p:sp>
        <p:nvSpPr>
          <p:cNvPr id="3" name="Subtitle 2"/>
          <p:cNvSpPr>
            <a:spLocks noGrp="1"/>
          </p:cNvSpPr>
          <p:nvPr>
            <p:ph type="subTitle" idx="1"/>
          </p:nvPr>
        </p:nvSpPr>
        <p:spPr bwMode="auto">
          <a:xfrm>
            <a:off x="2621277" y="5440680"/>
            <a:ext cx="5791200" cy="1097280"/>
          </a:xfrm>
        </p:spPr>
        <p:txBody>
          <a:bodyPr>
            <a:noAutofit/>
          </a:bodyPr>
          <a:lstStyle>
            <a:lvl1pPr marL="0" indent="0" algn="l">
              <a:lnSpc>
                <a:spcPct val="100000"/>
              </a:lnSpc>
              <a:spcBef>
                <a:spcPts val="0"/>
              </a:spcBef>
              <a:buNone/>
              <a:defRPr sz="16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7"/>
          <p:cNvSpPr>
            <a:spLocks noGrp="1"/>
          </p:cNvSpPr>
          <p:nvPr>
            <p:ph type="body" sz="quarter" idx="12" hasCustomPrompt="1"/>
          </p:nvPr>
        </p:nvSpPr>
        <p:spPr bwMode="gray">
          <a:xfrm>
            <a:off x="0" y="914400"/>
            <a:ext cx="2621280" cy="777240"/>
          </a:xfrm>
          <a:solidFill>
            <a:schemeClr val="accent1"/>
          </a:solidFill>
        </p:spPr>
        <p:txBody>
          <a:bodyPr lIns="274320" tIns="91440" rIns="91440" bIns="91440" anchor="ctr" anchorCtr="0">
            <a:normAutofit/>
          </a:bodyPr>
          <a:lstStyle>
            <a:lvl1pPr marL="0" indent="0">
              <a:spcBef>
                <a:spcPts val="0"/>
              </a:spcBef>
              <a:buFont typeface="Arial"/>
              <a:buNone/>
              <a:defRPr sz="1000" b="1" baseline="0">
                <a:solidFill>
                  <a:schemeClr val="bg1"/>
                </a:solidFill>
              </a:defRPr>
            </a:lvl1pPr>
            <a:lvl2pPr marL="0" indent="0">
              <a:spcBef>
                <a:spcPts val="0"/>
              </a:spcBef>
              <a:buFont typeface="Arial"/>
              <a:buNone/>
              <a:defRPr sz="10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lvl="0"/>
            <a:r>
              <a:rPr lang="en-US" dirty="0"/>
              <a:t>Business or Operating Unit/Franchise or Department</a:t>
            </a:r>
          </a:p>
        </p:txBody>
      </p:sp>
      <p:grpSp>
        <p:nvGrpSpPr>
          <p:cNvPr id="4" name="Group 3"/>
          <p:cNvGrpSpPr/>
          <p:nvPr userDrawn="1"/>
        </p:nvGrpSpPr>
        <p:grpSpPr>
          <a:xfrm>
            <a:off x="-182880" y="-137160"/>
            <a:ext cx="12557760" cy="7132320"/>
            <a:chOff x="-137160" y="-137160"/>
            <a:chExt cx="9418320" cy="7132320"/>
          </a:xfrm>
        </p:grpSpPr>
        <p:cxnSp>
          <p:nvCxnSpPr>
            <p:cNvPr id="8" name="Straight Connector 7"/>
            <p:cNvCxnSpPr/>
            <p:nvPr userDrawn="1"/>
          </p:nvCxnSpPr>
          <p:spPr>
            <a:xfrm flipV="1">
              <a:off x="1508857"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458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508857"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45820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9659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96596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69164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69164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9144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9144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07425" y="6266014"/>
            <a:ext cx="2194559" cy="300519"/>
          </a:xfrm>
          <a:prstGeom prst="rect">
            <a:avLst/>
          </a:prstGeom>
        </p:spPr>
      </p:pic>
    </p:spTree>
    <p:extLst>
      <p:ext uri="{BB962C8B-B14F-4D97-AF65-F5344CB8AC3E}">
        <p14:creationId xmlns:p14="http://schemas.microsoft.com/office/powerpoint/2010/main" val="251869929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66" y="0"/>
            <a:ext cx="2011679" cy="6858000"/>
          </a:xfrm>
          <a:prstGeom prst="rect">
            <a:avLst/>
          </a:prstGeom>
        </p:spPr>
      </p:pic>
      <p:sp>
        <p:nvSpPr>
          <p:cNvPr id="2" name="Title 1"/>
          <p:cNvSpPr>
            <a:spLocks noGrp="1"/>
          </p:cNvSpPr>
          <p:nvPr>
            <p:ph type="ctrTitle"/>
          </p:nvPr>
        </p:nvSpPr>
        <p:spPr bwMode="auto">
          <a:xfrm>
            <a:off x="2621280" y="2331720"/>
            <a:ext cx="8654205" cy="2286000"/>
          </a:xfrm>
        </p:spPr>
        <p:txBody>
          <a:bodyPr anchor="b" anchorCtr="0">
            <a:noAutofit/>
          </a:bodyPr>
          <a:lstStyle/>
          <a:p>
            <a:r>
              <a:rPr lang="en-US"/>
              <a:t>Click to edit Master title style</a:t>
            </a:r>
            <a:endParaRPr lang="en-US" dirty="0"/>
          </a:p>
        </p:txBody>
      </p:sp>
      <p:sp>
        <p:nvSpPr>
          <p:cNvPr id="3" name="Subtitle 2"/>
          <p:cNvSpPr>
            <a:spLocks noGrp="1"/>
          </p:cNvSpPr>
          <p:nvPr>
            <p:ph type="subTitle" idx="1"/>
          </p:nvPr>
        </p:nvSpPr>
        <p:spPr bwMode="auto">
          <a:xfrm>
            <a:off x="2621280" y="4709162"/>
            <a:ext cx="8654205" cy="1324927"/>
          </a:xfrm>
        </p:spPr>
        <p:txBody>
          <a:bodyPr>
            <a:noAutofit/>
          </a:bodyPr>
          <a:lstStyle>
            <a:lvl1pPr marL="0" indent="0" algn="l">
              <a:lnSpc>
                <a:spcPct val="100000"/>
              </a:lnSpc>
              <a:spcBef>
                <a:spcPts val="0"/>
              </a:spcBef>
              <a:buNone/>
              <a:defRPr sz="16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7"/>
          <p:cNvSpPr>
            <a:spLocks noGrp="1"/>
          </p:cNvSpPr>
          <p:nvPr>
            <p:ph type="body" sz="quarter" idx="12" hasCustomPrompt="1"/>
          </p:nvPr>
        </p:nvSpPr>
        <p:spPr bwMode="gray">
          <a:xfrm>
            <a:off x="0" y="914400"/>
            <a:ext cx="2621280" cy="777240"/>
          </a:xfrm>
          <a:solidFill>
            <a:schemeClr val="accent1"/>
          </a:solidFill>
        </p:spPr>
        <p:txBody>
          <a:bodyPr lIns="274320" tIns="91440" rIns="91440" bIns="91440" anchor="ctr" anchorCtr="0">
            <a:normAutofit/>
          </a:bodyPr>
          <a:lstStyle>
            <a:lvl1pPr marL="0" indent="0">
              <a:spcBef>
                <a:spcPts val="0"/>
              </a:spcBef>
              <a:buFont typeface="Arial"/>
              <a:buNone/>
              <a:defRPr sz="1000" b="1" baseline="0">
                <a:solidFill>
                  <a:schemeClr val="bg1"/>
                </a:solidFill>
              </a:defRPr>
            </a:lvl1pPr>
            <a:lvl2pPr marL="0" indent="0">
              <a:spcBef>
                <a:spcPts val="0"/>
              </a:spcBef>
              <a:buFont typeface="Arial"/>
              <a:buNone/>
              <a:defRPr sz="10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lvl="0"/>
            <a:r>
              <a:rPr lang="en-US" dirty="0"/>
              <a:t>Business or Operating Unit/Franchise or Department</a:t>
            </a:r>
          </a:p>
        </p:txBody>
      </p:sp>
      <p:grpSp>
        <p:nvGrpSpPr>
          <p:cNvPr id="20" name="Group 19"/>
          <p:cNvGrpSpPr/>
          <p:nvPr userDrawn="1"/>
        </p:nvGrpSpPr>
        <p:grpSpPr>
          <a:xfrm>
            <a:off x="-182880" y="-137160"/>
            <a:ext cx="12557760" cy="7132320"/>
            <a:chOff x="-137160" y="-137160"/>
            <a:chExt cx="9418320" cy="7132320"/>
          </a:xfrm>
        </p:grpSpPr>
        <p:cxnSp>
          <p:nvCxnSpPr>
            <p:cNvPr id="22" name="Straight Connector 21"/>
            <p:cNvCxnSpPr/>
            <p:nvPr userDrawn="1"/>
          </p:nvCxnSpPr>
          <p:spPr>
            <a:xfrm flipV="1">
              <a:off x="1508857"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8458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508857"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45820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9659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96596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189720" y="169164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169164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189720" y="9144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37160" y="9144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07425" y="6266014"/>
            <a:ext cx="2194559" cy="300519"/>
          </a:xfrm>
          <a:prstGeom prst="rect">
            <a:avLst/>
          </a:prstGeom>
        </p:spPr>
      </p:pic>
    </p:spTree>
    <p:extLst>
      <p:ext uri="{BB962C8B-B14F-4D97-AF65-F5344CB8AC3E}">
        <p14:creationId xmlns:p14="http://schemas.microsoft.com/office/powerpoint/2010/main" val="53358414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508761"/>
            <a:ext cx="5059680" cy="4525328"/>
          </a:xfrm>
        </p:spPr>
        <p:txBody>
          <a:bodyPr>
            <a:normAutofit/>
          </a:bodyPr>
          <a:lstStyle>
            <a:lvl1pPr>
              <a:defRPr sz="24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508761"/>
            <a:ext cx="5059680" cy="4525328"/>
          </a:xfrm>
        </p:spPr>
        <p:txBody>
          <a:bodyPr>
            <a:normAutofit/>
          </a:bodyPr>
          <a:lstStyle>
            <a:lvl1pPr>
              <a:defRPr sz="24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914400" y="457200"/>
            <a:ext cx="10363200" cy="960120"/>
          </a:xfrm>
        </p:spPr>
        <p:txBody>
          <a:bodyPr/>
          <a:lstStyle/>
          <a:p>
            <a:r>
              <a:rPr lang="en-US"/>
              <a:t>Click to edit Master title style</a:t>
            </a:r>
            <a:endParaRPr lang="en-US" dirty="0"/>
          </a:p>
        </p:txBody>
      </p:sp>
      <p:sp>
        <p:nvSpPr>
          <p:cNvPr id="5" name="Footer Placeholder 4"/>
          <p:cNvSpPr>
            <a:spLocks noGrp="1"/>
          </p:cNvSpPr>
          <p:nvPr>
            <p:ph type="ftr" sz="quarter" idx="10"/>
          </p:nvPr>
        </p:nvSpPr>
        <p:spPr>
          <a:xfrm>
            <a:off x="1219200" y="6629400"/>
            <a:ext cx="7620000" cy="228600"/>
          </a:xfrm>
          <a:prstGeom prst="rect">
            <a:avLst/>
          </a:prstGeom>
        </p:spPr>
        <p:txBody>
          <a:bodyPr/>
          <a:lstStyle/>
          <a:p>
            <a:r>
              <a:rPr lang="en-US"/>
              <a:t>Business Use Only</a:t>
            </a:r>
            <a:endParaRPr lang="en-US" dirty="0"/>
          </a:p>
        </p:txBody>
      </p:sp>
      <p:sp>
        <p:nvSpPr>
          <p:cNvPr id="6" name="Slide Number Placeholder 5"/>
          <p:cNvSpPr>
            <a:spLocks noGrp="1"/>
          </p:cNvSpPr>
          <p:nvPr>
            <p:ph type="sldNum" sz="quarter" idx="11"/>
          </p:nvPr>
        </p:nvSpPr>
        <p:spPr>
          <a:xfrm>
            <a:off x="914400" y="6629400"/>
            <a:ext cx="304800" cy="228600"/>
          </a:xfrm>
          <a:prstGeom prst="rect">
            <a:avLst/>
          </a:prstGeom>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248614971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7" name="Text Placeholder 7"/>
          <p:cNvSpPr>
            <a:spLocks noGrp="1"/>
          </p:cNvSpPr>
          <p:nvPr>
            <p:ph type="body" sz="quarter" idx="13" hasCustomPrompt="1"/>
          </p:nvPr>
        </p:nvSpPr>
        <p:spPr>
          <a:xfrm>
            <a:off x="6217920" y="5623561"/>
            <a:ext cx="5059680" cy="410528"/>
          </a:xfrm>
        </p:spPr>
        <p:txBody>
          <a:bodyPr anchor="t" anchorCtr="0">
            <a:noAutofit/>
          </a:bodyPr>
          <a:lstStyle>
            <a:lvl1pPr marL="0" indent="0">
              <a:spcBef>
                <a:spcPts val="0"/>
              </a:spcBef>
              <a:buFont typeface="Arial"/>
              <a:buNone/>
              <a:defRPr sz="1200" b="1" baseline="0">
                <a:solidFill>
                  <a:srgbClr val="000000"/>
                </a:solidFill>
              </a:defRPr>
            </a:lvl1pPr>
            <a:lvl2pPr marL="0" indent="0">
              <a:spcBef>
                <a:spcPts val="0"/>
              </a:spcBef>
              <a:buFont typeface="Arial"/>
              <a:buNone/>
              <a:defRPr sz="1200" b="1">
                <a:solidFill>
                  <a:srgbClr val="000000"/>
                </a:solidFill>
              </a:defRPr>
            </a:lvl2pPr>
            <a:lvl3pPr marL="0" indent="0">
              <a:spcBef>
                <a:spcPts val="0"/>
              </a:spcBef>
              <a:buFont typeface="Arial"/>
              <a:buNone/>
              <a:defRPr sz="1200" b="1">
                <a:solidFill>
                  <a:srgbClr val="000000"/>
                </a:solidFill>
              </a:defRPr>
            </a:lvl3pPr>
            <a:lvl4pPr marL="0" indent="0">
              <a:spcBef>
                <a:spcPts val="0"/>
              </a:spcBef>
              <a:buFont typeface="Arial"/>
              <a:buNone/>
              <a:defRPr sz="1200" b="1">
                <a:solidFill>
                  <a:srgbClr val="000000"/>
                </a:solidFill>
              </a:defRPr>
            </a:lvl4pPr>
            <a:lvl5pPr marL="0" indent="0">
              <a:spcBef>
                <a:spcPts val="0"/>
              </a:spcBef>
              <a:buFont typeface="Arial"/>
              <a:buNone/>
              <a:defRPr sz="1200" b="1">
                <a:solidFill>
                  <a:srgbClr val="000000"/>
                </a:solidFill>
              </a:defRPr>
            </a:lvl5pPr>
          </a:lstStyle>
          <a:p>
            <a:pPr lvl="0"/>
            <a:r>
              <a:rPr lang="en-US" dirty="0"/>
              <a:t>Optional picture caption</a:t>
            </a:r>
          </a:p>
        </p:txBody>
      </p:sp>
      <p:sp>
        <p:nvSpPr>
          <p:cNvPr id="8" name="Content Placeholder 2"/>
          <p:cNvSpPr>
            <a:spLocks noGrp="1"/>
          </p:cNvSpPr>
          <p:nvPr>
            <p:ph sz="half" idx="1"/>
          </p:nvPr>
        </p:nvSpPr>
        <p:spPr>
          <a:xfrm>
            <a:off x="914400" y="1508761"/>
            <a:ext cx="5059680" cy="4525328"/>
          </a:xfrm>
        </p:spPr>
        <p:txBody>
          <a:bodyPr>
            <a:normAutofit/>
          </a:bodyPr>
          <a:lstStyle>
            <a:lvl1pPr>
              <a:defRPr sz="24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914400" y="457200"/>
            <a:ext cx="10363200" cy="960120"/>
          </a:xfrm>
        </p:spPr>
        <p:txBody>
          <a:bodyPr/>
          <a:lstStyle/>
          <a:p>
            <a:r>
              <a:rPr lang="en-US"/>
              <a:t>Click to edit Master title style</a:t>
            </a:r>
            <a:endParaRPr lang="en-US" dirty="0"/>
          </a:p>
        </p:txBody>
      </p:sp>
      <p:sp>
        <p:nvSpPr>
          <p:cNvPr id="3" name="Footer Placeholder 2"/>
          <p:cNvSpPr>
            <a:spLocks noGrp="1"/>
          </p:cNvSpPr>
          <p:nvPr>
            <p:ph type="ftr" sz="quarter" idx="15"/>
          </p:nvPr>
        </p:nvSpPr>
        <p:spPr>
          <a:xfrm>
            <a:off x="1219200" y="6629400"/>
            <a:ext cx="7620000" cy="228600"/>
          </a:xfrm>
          <a:prstGeom prst="rect">
            <a:avLst/>
          </a:prstGeom>
        </p:spPr>
        <p:txBody>
          <a:bodyPr/>
          <a:lstStyle/>
          <a:p>
            <a:r>
              <a:rPr lang="en-US"/>
              <a:t>Business Use Only</a:t>
            </a:r>
            <a:endParaRPr lang="en-US" dirty="0"/>
          </a:p>
        </p:txBody>
      </p:sp>
      <p:sp>
        <p:nvSpPr>
          <p:cNvPr id="4" name="Slide Number Placeholder 3"/>
          <p:cNvSpPr>
            <a:spLocks noGrp="1"/>
          </p:cNvSpPr>
          <p:nvPr>
            <p:ph type="sldNum" sz="quarter" idx="16"/>
          </p:nvPr>
        </p:nvSpPr>
        <p:spPr>
          <a:xfrm>
            <a:off x="914400" y="6629400"/>
            <a:ext cx="304800" cy="228600"/>
          </a:xfrm>
          <a:prstGeom prst="rect">
            <a:avLst/>
          </a:prstGeom>
        </p:spPr>
        <p:txBody>
          <a:bodyPr/>
          <a:lstStyle/>
          <a:p>
            <a:fld id="{47547CF9-5B10-D24F-A8D7-45A9778164F7}" type="slidenum">
              <a:rPr lang="uk-UA" smtClean="0"/>
              <a:pPr/>
              <a:t>‹#›</a:t>
            </a:fld>
            <a:endParaRPr lang="uk-UA" dirty="0"/>
          </a:p>
        </p:txBody>
      </p:sp>
      <p:sp>
        <p:nvSpPr>
          <p:cNvPr id="11" name="Content Placeholder 2"/>
          <p:cNvSpPr>
            <a:spLocks noGrp="1"/>
          </p:cNvSpPr>
          <p:nvPr>
            <p:ph sz="half" idx="17" hasCustomPrompt="1"/>
          </p:nvPr>
        </p:nvSpPr>
        <p:spPr>
          <a:xfrm>
            <a:off x="6217920" y="1508761"/>
            <a:ext cx="5059680" cy="4023359"/>
          </a:xfrm>
          <a:solidFill>
            <a:srgbClr val="CCCCCC"/>
          </a:solidFill>
        </p:spPr>
        <p:txBody>
          <a:bodyPr anchor="ctr" anchorCtr="0">
            <a:normAutofit/>
          </a:bodyPr>
          <a:lstStyle>
            <a:lvl1pPr marL="0" indent="0" algn="ctr">
              <a:spcBef>
                <a:spcPts val="0"/>
              </a:spcBef>
              <a:buNone/>
              <a:defRPr sz="1200"/>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dirty="0"/>
              <a:t>Insert picture. Get approved pictures at http://</a:t>
            </a:r>
            <a:r>
              <a:rPr lang="en-US" dirty="0" err="1"/>
              <a:t>www.novartisbrandlab.com</a:t>
            </a:r>
            <a:r>
              <a:rPr lang="en-US" dirty="0"/>
              <a:t>/resources/library</a:t>
            </a:r>
          </a:p>
        </p:txBody>
      </p:sp>
    </p:spTree>
    <p:extLst>
      <p:ext uri="{BB962C8B-B14F-4D97-AF65-F5344CB8AC3E}">
        <p14:creationId xmlns:p14="http://schemas.microsoft.com/office/powerpoint/2010/main" val="3778938462"/>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7"/>
          <p:cNvSpPr>
            <a:spLocks noGrp="1"/>
          </p:cNvSpPr>
          <p:nvPr>
            <p:ph type="body" sz="quarter" idx="12" hasCustomPrompt="1"/>
          </p:nvPr>
        </p:nvSpPr>
        <p:spPr>
          <a:xfrm>
            <a:off x="914400" y="1508761"/>
            <a:ext cx="10363200" cy="453839"/>
          </a:xfrm>
        </p:spPr>
        <p:txBody>
          <a:bodyPr anchor="t" anchorCtr="0">
            <a:normAutofit/>
          </a:bodyPr>
          <a:lstStyle>
            <a:lvl1pPr marL="0" indent="0">
              <a:spcBef>
                <a:spcPts val="0"/>
              </a:spcBef>
              <a:buFont typeface="Arial"/>
              <a:buNone/>
              <a:defRPr sz="2400" b="0" baseline="0">
                <a:solidFill>
                  <a:srgbClr val="000000"/>
                </a:solidFill>
              </a:defRPr>
            </a:lvl1pPr>
            <a:lvl2pPr marL="0" indent="0">
              <a:spcBef>
                <a:spcPts val="0"/>
              </a:spcBef>
              <a:buFont typeface="Arial"/>
              <a:buNone/>
              <a:defRPr sz="2400" b="0">
                <a:solidFill>
                  <a:srgbClr val="000000"/>
                </a:solidFill>
              </a:defRPr>
            </a:lvl2pPr>
            <a:lvl3pPr marL="0" indent="0">
              <a:spcBef>
                <a:spcPts val="0"/>
              </a:spcBef>
              <a:buFont typeface="Arial"/>
              <a:buNone/>
              <a:defRPr sz="2400" b="0">
                <a:solidFill>
                  <a:srgbClr val="000000"/>
                </a:solidFill>
              </a:defRPr>
            </a:lvl3pPr>
            <a:lvl4pPr marL="0" indent="0">
              <a:spcBef>
                <a:spcPts val="0"/>
              </a:spcBef>
              <a:buFont typeface="Arial"/>
              <a:buNone/>
              <a:defRPr sz="2400" b="0">
                <a:solidFill>
                  <a:srgbClr val="000000"/>
                </a:solidFill>
              </a:defRPr>
            </a:lvl4pPr>
            <a:lvl5pPr marL="0" indent="0">
              <a:spcBef>
                <a:spcPts val="0"/>
              </a:spcBef>
              <a:buFont typeface="Arial"/>
              <a:buNone/>
              <a:defRPr sz="2400" b="0">
                <a:solidFill>
                  <a:srgbClr val="000000"/>
                </a:solidFill>
              </a:defRPr>
            </a:lvl5pPr>
          </a:lstStyle>
          <a:p>
            <a:pPr lvl="0"/>
            <a:r>
              <a:rPr lang="en-US" dirty="0"/>
              <a:t>Optional picture title</a:t>
            </a:r>
          </a:p>
        </p:txBody>
      </p:sp>
      <p:sp>
        <p:nvSpPr>
          <p:cNvPr id="8" name="Text Placeholder 7"/>
          <p:cNvSpPr>
            <a:spLocks noGrp="1"/>
          </p:cNvSpPr>
          <p:nvPr>
            <p:ph type="body" sz="quarter" idx="13" hasCustomPrompt="1"/>
          </p:nvPr>
        </p:nvSpPr>
        <p:spPr>
          <a:xfrm>
            <a:off x="914400" y="5623561"/>
            <a:ext cx="10363200" cy="410528"/>
          </a:xfrm>
        </p:spPr>
        <p:txBody>
          <a:bodyPr anchor="t" anchorCtr="0">
            <a:noAutofit/>
          </a:bodyPr>
          <a:lstStyle>
            <a:lvl1pPr marL="0" indent="0">
              <a:spcBef>
                <a:spcPts val="0"/>
              </a:spcBef>
              <a:buFont typeface="Arial"/>
              <a:buNone/>
              <a:defRPr sz="1200" b="1" baseline="0">
                <a:solidFill>
                  <a:srgbClr val="000000"/>
                </a:solidFill>
              </a:defRPr>
            </a:lvl1pPr>
            <a:lvl2pPr marL="0" indent="0">
              <a:spcBef>
                <a:spcPts val="0"/>
              </a:spcBef>
              <a:buFont typeface="Arial"/>
              <a:buNone/>
              <a:defRPr sz="1200" b="1">
                <a:solidFill>
                  <a:srgbClr val="000000"/>
                </a:solidFill>
              </a:defRPr>
            </a:lvl2pPr>
            <a:lvl3pPr marL="0" indent="0">
              <a:spcBef>
                <a:spcPts val="0"/>
              </a:spcBef>
              <a:buFont typeface="Arial"/>
              <a:buNone/>
              <a:defRPr sz="1200" b="1">
                <a:solidFill>
                  <a:srgbClr val="000000"/>
                </a:solidFill>
              </a:defRPr>
            </a:lvl3pPr>
            <a:lvl4pPr marL="0" indent="0">
              <a:spcBef>
                <a:spcPts val="0"/>
              </a:spcBef>
              <a:buFont typeface="Arial"/>
              <a:buNone/>
              <a:defRPr sz="1200" b="1">
                <a:solidFill>
                  <a:srgbClr val="000000"/>
                </a:solidFill>
              </a:defRPr>
            </a:lvl4pPr>
            <a:lvl5pPr marL="0" indent="0">
              <a:spcBef>
                <a:spcPts val="0"/>
              </a:spcBef>
              <a:buFont typeface="Arial"/>
              <a:buNone/>
              <a:defRPr sz="1200" b="1">
                <a:solidFill>
                  <a:srgbClr val="000000"/>
                </a:solidFill>
              </a:defRPr>
            </a:lvl5pPr>
          </a:lstStyle>
          <a:p>
            <a:pPr lvl="0"/>
            <a:r>
              <a:rPr lang="en-US" dirty="0"/>
              <a:t>Optional picture caption</a:t>
            </a:r>
          </a:p>
        </p:txBody>
      </p:sp>
      <p:sp>
        <p:nvSpPr>
          <p:cNvPr id="3" name="Footer Placeholder 2"/>
          <p:cNvSpPr>
            <a:spLocks noGrp="1"/>
          </p:cNvSpPr>
          <p:nvPr>
            <p:ph type="ftr" sz="quarter" idx="14"/>
          </p:nvPr>
        </p:nvSpPr>
        <p:spPr>
          <a:xfrm>
            <a:off x="1219200" y="6629400"/>
            <a:ext cx="7620000" cy="228600"/>
          </a:xfrm>
          <a:prstGeom prst="rect">
            <a:avLst/>
          </a:prstGeom>
        </p:spPr>
        <p:txBody>
          <a:bodyPr/>
          <a:lstStyle/>
          <a:p>
            <a:r>
              <a:rPr lang="en-US"/>
              <a:t>Business Use Only</a:t>
            </a:r>
            <a:endParaRPr lang="en-US" dirty="0"/>
          </a:p>
        </p:txBody>
      </p:sp>
      <p:sp>
        <p:nvSpPr>
          <p:cNvPr id="4" name="Slide Number Placeholder 3"/>
          <p:cNvSpPr>
            <a:spLocks noGrp="1"/>
          </p:cNvSpPr>
          <p:nvPr>
            <p:ph type="sldNum" sz="quarter" idx="15"/>
          </p:nvPr>
        </p:nvSpPr>
        <p:spPr>
          <a:xfrm>
            <a:off x="914400" y="6629400"/>
            <a:ext cx="304800" cy="228600"/>
          </a:xfrm>
          <a:prstGeom prst="rect">
            <a:avLst/>
          </a:prstGeom>
        </p:spPr>
        <p:txBody>
          <a:bodyPr/>
          <a:lstStyle/>
          <a:p>
            <a:fld id="{47547CF9-5B10-D24F-A8D7-45A9778164F7}" type="slidenum">
              <a:rPr lang="uk-UA" smtClean="0"/>
              <a:pPr/>
              <a:t>‹#›</a:t>
            </a:fld>
            <a:endParaRPr lang="uk-UA" dirty="0"/>
          </a:p>
        </p:txBody>
      </p:sp>
      <p:sp>
        <p:nvSpPr>
          <p:cNvPr id="9" name="Content Placeholder 2"/>
          <p:cNvSpPr>
            <a:spLocks noGrp="1"/>
          </p:cNvSpPr>
          <p:nvPr>
            <p:ph sz="half" idx="17" hasCustomPrompt="1"/>
          </p:nvPr>
        </p:nvSpPr>
        <p:spPr>
          <a:xfrm>
            <a:off x="914400" y="2057400"/>
            <a:ext cx="10363200" cy="3474720"/>
          </a:xfrm>
          <a:solidFill>
            <a:srgbClr val="CCCCCC"/>
          </a:solidFill>
        </p:spPr>
        <p:txBody>
          <a:bodyPr anchor="ctr" anchorCtr="0">
            <a:normAutofit/>
          </a:bodyPr>
          <a:lstStyle>
            <a:lvl1pPr marL="0" indent="0" algn="ctr">
              <a:spcBef>
                <a:spcPts val="0"/>
              </a:spcBef>
              <a:buNone/>
              <a:defRPr sz="1200"/>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dirty="0"/>
              <a:t>Insert picture. Get approved pictures at http://</a:t>
            </a:r>
            <a:r>
              <a:rPr lang="en-US" dirty="0" err="1"/>
              <a:t>www.novartisbrandlab.com</a:t>
            </a:r>
            <a:r>
              <a:rPr lang="en-US" dirty="0"/>
              <a:t>/resources/library</a:t>
            </a:r>
          </a:p>
        </p:txBody>
      </p:sp>
    </p:spTree>
    <p:extLst>
      <p:ext uri="{BB962C8B-B14F-4D97-AF65-F5344CB8AC3E}">
        <p14:creationId xmlns:p14="http://schemas.microsoft.com/office/powerpoint/2010/main" val="405068675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12" name="Text Placeholder 7"/>
          <p:cNvSpPr>
            <a:spLocks noGrp="1"/>
          </p:cNvSpPr>
          <p:nvPr>
            <p:ph type="body" sz="quarter" idx="13" hasCustomPrompt="1"/>
          </p:nvPr>
        </p:nvSpPr>
        <p:spPr>
          <a:xfrm>
            <a:off x="914400" y="5623561"/>
            <a:ext cx="5059680" cy="410528"/>
          </a:xfrm>
        </p:spPr>
        <p:txBody>
          <a:bodyPr anchor="t" anchorCtr="0">
            <a:noAutofit/>
          </a:bodyPr>
          <a:lstStyle>
            <a:lvl1pPr marL="0" indent="0">
              <a:spcBef>
                <a:spcPts val="0"/>
              </a:spcBef>
              <a:buFont typeface="Arial"/>
              <a:buNone/>
              <a:defRPr sz="1200" b="1" baseline="0">
                <a:solidFill>
                  <a:srgbClr val="000000"/>
                </a:solidFill>
              </a:defRPr>
            </a:lvl1pPr>
            <a:lvl2pPr marL="0" indent="0">
              <a:spcBef>
                <a:spcPts val="0"/>
              </a:spcBef>
              <a:buFont typeface="Arial"/>
              <a:buNone/>
              <a:defRPr sz="1200" b="1">
                <a:solidFill>
                  <a:srgbClr val="000000"/>
                </a:solidFill>
              </a:defRPr>
            </a:lvl2pPr>
            <a:lvl3pPr marL="0" indent="0">
              <a:spcBef>
                <a:spcPts val="0"/>
              </a:spcBef>
              <a:buFont typeface="Arial"/>
              <a:buNone/>
              <a:defRPr sz="1200" b="1">
                <a:solidFill>
                  <a:srgbClr val="000000"/>
                </a:solidFill>
              </a:defRPr>
            </a:lvl3pPr>
            <a:lvl4pPr marL="0" indent="0">
              <a:spcBef>
                <a:spcPts val="0"/>
              </a:spcBef>
              <a:buFont typeface="Arial"/>
              <a:buNone/>
              <a:defRPr sz="1200" b="1">
                <a:solidFill>
                  <a:srgbClr val="000000"/>
                </a:solidFill>
              </a:defRPr>
            </a:lvl4pPr>
            <a:lvl5pPr marL="0" indent="0">
              <a:spcBef>
                <a:spcPts val="0"/>
              </a:spcBef>
              <a:buFont typeface="Arial"/>
              <a:buNone/>
              <a:defRPr sz="1200" b="1">
                <a:solidFill>
                  <a:srgbClr val="000000"/>
                </a:solidFill>
              </a:defRPr>
            </a:lvl5pPr>
          </a:lstStyle>
          <a:p>
            <a:pPr lvl="0"/>
            <a:r>
              <a:rPr lang="en-US" dirty="0"/>
              <a:t>Optional picture caption</a:t>
            </a:r>
          </a:p>
        </p:txBody>
      </p:sp>
      <p:sp>
        <p:nvSpPr>
          <p:cNvPr id="13" name="Text Placeholder 7"/>
          <p:cNvSpPr>
            <a:spLocks noGrp="1"/>
          </p:cNvSpPr>
          <p:nvPr>
            <p:ph type="body" sz="quarter" idx="15" hasCustomPrompt="1"/>
          </p:nvPr>
        </p:nvSpPr>
        <p:spPr>
          <a:xfrm>
            <a:off x="6217920" y="5623561"/>
            <a:ext cx="5059680" cy="410528"/>
          </a:xfrm>
        </p:spPr>
        <p:txBody>
          <a:bodyPr anchor="t" anchorCtr="0">
            <a:noAutofit/>
          </a:bodyPr>
          <a:lstStyle>
            <a:lvl1pPr marL="0" indent="0">
              <a:spcBef>
                <a:spcPts val="0"/>
              </a:spcBef>
              <a:buFont typeface="Arial"/>
              <a:buNone/>
              <a:defRPr sz="1200" b="1" baseline="0">
                <a:solidFill>
                  <a:srgbClr val="000000"/>
                </a:solidFill>
              </a:defRPr>
            </a:lvl1pPr>
            <a:lvl2pPr marL="0" indent="0">
              <a:spcBef>
                <a:spcPts val="0"/>
              </a:spcBef>
              <a:buFont typeface="Arial"/>
              <a:buNone/>
              <a:defRPr sz="1200" b="1">
                <a:solidFill>
                  <a:srgbClr val="000000"/>
                </a:solidFill>
              </a:defRPr>
            </a:lvl2pPr>
            <a:lvl3pPr marL="0" indent="0">
              <a:spcBef>
                <a:spcPts val="0"/>
              </a:spcBef>
              <a:buFont typeface="Arial"/>
              <a:buNone/>
              <a:defRPr sz="1200" b="1">
                <a:solidFill>
                  <a:srgbClr val="000000"/>
                </a:solidFill>
              </a:defRPr>
            </a:lvl3pPr>
            <a:lvl4pPr marL="0" indent="0">
              <a:spcBef>
                <a:spcPts val="0"/>
              </a:spcBef>
              <a:buFont typeface="Arial"/>
              <a:buNone/>
              <a:defRPr sz="1200" b="1">
                <a:solidFill>
                  <a:srgbClr val="000000"/>
                </a:solidFill>
              </a:defRPr>
            </a:lvl4pPr>
            <a:lvl5pPr marL="0" indent="0">
              <a:spcBef>
                <a:spcPts val="0"/>
              </a:spcBef>
              <a:buFont typeface="Arial"/>
              <a:buNone/>
              <a:defRPr sz="1200" b="1">
                <a:solidFill>
                  <a:srgbClr val="000000"/>
                </a:solidFill>
              </a:defRPr>
            </a:lvl5pPr>
          </a:lstStyle>
          <a:p>
            <a:pPr lvl="0"/>
            <a:r>
              <a:rPr lang="en-US" dirty="0"/>
              <a:t>Optional picture caption</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9" name="Text Placeholder 7"/>
          <p:cNvSpPr>
            <a:spLocks noGrp="1"/>
          </p:cNvSpPr>
          <p:nvPr>
            <p:ph type="body" sz="quarter" idx="12" hasCustomPrompt="1"/>
          </p:nvPr>
        </p:nvSpPr>
        <p:spPr>
          <a:xfrm>
            <a:off x="914400" y="1508761"/>
            <a:ext cx="10363200" cy="453839"/>
          </a:xfrm>
        </p:spPr>
        <p:txBody>
          <a:bodyPr anchor="t" anchorCtr="0">
            <a:normAutofit/>
          </a:bodyPr>
          <a:lstStyle>
            <a:lvl1pPr marL="0" indent="0">
              <a:spcBef>
                <a:spcPts val="0"/>
              </a:spcBef>
              <a:buFont typeface="Arial"/>
              <a:buNone/>
              <a:defRPr sz="2400" b="0" baseline="0">
                <a:solidFill>
                  <a:srgbClr val="000000"/>
                </a:solidFill>
              </a:defRPr>
            </a:lvl1pPr>
            <a:lvl2pPr marL="0" indent="0">
              <a:spcBef>
                <a:spcPts val="0"/>
              </a:spcBef>
              <a:buFont typeface="Arial"/>
              <a:buNone/>
              <a:defRPr sz="2400" b="0">
                <a:solidFill>
                  <a:srgbClr val="000000"/>
                </a:solidFill>
              </a:defRPr>
            </a:lvl2pPr>
            <a:lvl3pPr marL="0" indent="0">
              <a:spcBef>
                <a:spcPts val="0"/>
              </a:spcBef>
              <a:buFont typeface="Arial"/>
              <a:buNone/>
              <a:defRPr sz="2400" b="0">
                <a:solidFill>
                  <a:srgbClr val="000000"/>
                </a:solidFill>
              </a:defRPr>
            </a:lvl3pPr>
            <a:lvl4pPr marL="0" indent="0">
              <a:spcBef>
                <a:spcPts val="0"/>
              </a:spcBef>
              <a:buFont typeface="Arial"/>
              <a:buNone/>
              <a:defRPr sz="2400" b="0">
                <a:solidFill>
                  <a:srgbClr val="000000"/>
                </a:solidFill>
              </a:defRPr>
            </a:lvl4pPr>
            <a:lvl5pPr marL="0" indent="0">
              <a:spcBef>
                <a:spcPts val="0"/>
              </a:spcBef>
              <a:buFont typeface="Arial"/>
              <a:buNone/>
              <a:defRPr sz="2400" b="0">
                <a:solidFill>
                  <a:srgbClr val="000000"/>
                </a:solidFill>
              </a:defRPr>
            </a:lvl5pPr>
          </a:lstStyle>
          <a:p>
            <a:pPr lvl="0"/>
            <a:r>
              <a:rPr lang="en-US" dirty="0"/>
              <a:t>Optional picture title</a:t>
            </a:r>
          </a:p>
        </p:txBody>
      </p:sp>
      <p:sp>
        <p:nvSpPr>
          <p:cNvPr id="3" name="Footer Placeholder 2"/>
          <p:cNvSpPr>
            <a:spLocks noGrp="1"/>
          </p:cNvSpPr>
          <p:nvPr>
            <p:ph type="ftr" sz="quarter" idx="16"/>
          </p:nvPr>
        </p:nvSpPr>
        <p:spPr>
          <a:xfrm>
            <a:off x="1219200" y="6629400"/>
            <a:ext cx="7620000" cy="228600"/>
          </a:xfrm>
          <a:prstGeom prst="rect">
            <a:avLst/>
          </a:prstGeom>
        </p:spPr>
        <p:txBody>
          <a:bodyPr/>
          <a:lstStyle/>
          <a:p>
            <a:r>
              <a:rPr lang="en-US"/>
              <a:t>Business Use Only</a:t>
            </a:r>
            <a:endParaRPr lang="en-US" dirty="0"/>
          </a:p>
        </p:txBody>
      </p:sp>
      <p:sp>
        <p:nvSpPr>
          <p:cNvPr id="4" name="Slide Number Placeholder 3"/>
          <p:cNvSpPr>
            <a:spLocks noGrp="1"/>
          </p:cNvSpPr>
          <p:nvPr>
            <p:ph type="sldNum" sz="quarter" idx="17"/>
          </p:nvPr>
        </p:nvSpPr>
        <p:spPr>
          <a:xfrm>
            <a:off x="914400" y="6629400"/>
            <a:ext cx="304800" cy="228600"/>
          </a:xfrm>
          <a:prstGeom prst="rect">
            <a:avLst/>
          </a:prstGeom>
        </p:spPr>
        <p:txBody>
          <a:bodyPr/>
          <a:lstStyle/>
          <a:p>
            <a:fld id="{47547CF9-5B10-D24F-A8D7-45A9778164F7}" type="slidenum">
              <a:rPr lang="uk-UA" smtClean="0"/>
              <a:pPr/>
              <a:t>‹#›</a:t>
            </a:fld>
            <a:endParaRPr lang="uk-UA" dirty="0"/>
          </a:p>
        </p:txBody>
      </p:sp>
      <p:sp>
        <p:nvSpPr>
          <p:cNvPr id="14" name="Content Placeholder 2"/>
          <p:cNvSpPr>
            <a:spLocks noGrp="1"/>
          </p:cNvSpPr>
          <p:nvPr>
            <p:ph sz="half" idx="18" hasCustomPrompt="1"/>
          </p:nvPr>
        </p:nvSpPr>
        <p:spPr>
          <a:xfrm>
            <a:off x="914400" y="2057400"/>
            <a:ext cx="5059680" cy="3474720"/>
          </a:xfrm>
          <a:solidFill>
            <a:srgbClr val="CCCCCC"/>
          </a:solidFill>
        </p:spPr>
        <p:txBody>
          <a:bodyPr anchor="ctr" anchorCtr="0">
            <a:normAutofit/>
          </a:bodyPr>
          <a:lstStyle>
            <a:lvl1pPr marL="0" indent="0" algn="ctr">
              <a:spcBef>
                <a:spcPts val="0"/>
              </a:spcBef>
              <a:buNone/>
              <a:defRPr sz="1200"/>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dirty="0"/>
              <a:t>Insert picture. Get approved pictures at http://</a:t>
            </a:r>
            <a:r>
              <a:rPr lang="en-US" dirty="0" err="1"/>
              <a:t>www.novartisbrandlab.com</a:t>
            </a:r>
            <a:r>
              <a:rPr lang="en-US" dirty="0"/>
              <a:t>/resources/library</a:t>
            </a:r>
          </a:p>
        </p:txBody>
      </p:sp>
      <p:sp>
        <p:nvSpPr>
          <p:cNvPr id="15" name="Content Placeholder 2"/>
          <p:cNvSpPr>
            <a:spLocks noGrp="1"/>
          </p:cNvSpPr>
          <p:nvPr>
            <p:ph sz="half" idx="19" hasCustomPrompt="1"/>
          </p:nvPr>
        </p:nvSpPr>
        <p:spPr>
          <a:xfrm>
            <a:off x="6217920" y="2057400"/>
            <a:ext cx="5059680" cy="3474720"/>
          </a:xfrm>
          <a:solidFill>
            <a:srgbClr val="CCCCCC"/>
          </a:solidFill>
        </p:spPr>
        <p:txBody>
          <a:bodyPr anchor="ctr" anchorCtr="0">
            <a:normAutofit/>
          </a:bodyPr>
          <a:lstStyle>
            <a:lvl1pPr marL="0" indent="0" algn="ctr">
              <a:spcBef>
                <a:spcPts val="0"/>
              </a:spcBef>
              <a:buNone/>
              <a:defRPr sz="1200"/>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dirty="0"/>
              <a:t>Insert picture. Get approved pictures at http://</a:t>
            </a:r>
            <a:r>
              <a:rPr lang="en-US" dirty="0" err="1"/>
              <a:t>www.novartisbrandlab.com</a:t>
            </a:r>
            <a:r>
              <a:rPr lang="en-US" dirty="0"/>
              <a:t>/resources/library</a:t>
            </a:r>
          </a:p>
        </p:txBody>
      </p:sp>
    </p:spTree>
    <p:extLst>
      <p:ext uri="{BB962C8B-B14F-4D97-AF65-F5344CB8AC3E}">
        <p14:creationId xmlns:p14="http://schemas.microsoft.com/office/powerpoint/2010/main" val="129343664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16" name="Text Placeholder 7"/>
          <p:cNvSpPr>
            <a:spLocks noGrp="1"/>
          </p:cNvSpPr>
          <p:nvPr>
            <p:ph type="body" sz="quarter" idx="13" hasCustomPrompt="1"/>
          </p:nvPr>
        </p:nvSpPr>
        <p:spPr>
          <a:xfrm>
            <a:off x="914400" y="5623561"/>
            <a:ext cx="3291840" cy="410528"/>
          </a:xfrm>
        </p:spPr>
        <p:txBody>
          <a:bodyPr anchor="t" anchorCtr="0">
            <a:noAutofit/>
          </a:bodyPr>
          <a:lstStyle>
            <a:lvl1pPr marL="0" indent="0">
              <a:spcBef>
                <a:spcPts val="0"/>
              </a:spcBef>
              <a:buFont typeface="Arial"/>
              <a:buNone/>
              <a:defRPr sz="1200" b="1" baseline="0">
                <a:solidFill>
                  <a:srgbClr val="000000"/>
                </a:solidFill>
              </a:defRPr>
            </a:lvl1pPr>
            <a:lvl2pPr marL="0" indent="0">
              <a:spcBef>
                <a:spcPts val="0"/>
              </a:spcBef>
              <a:buFont typeface="Arial"/>
              <a:buNone/>
              <a:defRPr sz="1200" b="1">
                <a:solidFill>
                  <a:srgbClr val="000000"/>
                </a:solidFill>
              </a:defRPr>
            </a:lvl2pPr>
            <a:lvl3pPr marL="0" indent="0">
              <a:spcBef>
                <a:spcPts val="0"/>
              </a:spcBef>
              <a:buFont typeface="Arial"/>
              <a:buNone/>
              <a:defRPr sz="1200" b="1">
                <a:solidFill>
                  <a:srgbClr val="000000"/>
                </a:solidFill>
              </a:defRPr>
            </a:lvl3pPr>
            <a:lvl4pPr marL="0" indent="0">
              <a:spcBef>
                <a:spcPts val="0"/>
              </a:spcBef>
              <a:buFont typeface="Arial"/>
              <a:buNone/>
              <a:defRPr sz="1200" b="1">
                <a:solidFill>
                  <a:srgbClr val="000000"/>
                </a:solidFill>
              </a:defRPr>
            </a:lvl4pPr>
            <a:lvl5pPr marL="0" indent="0">
              <a:spcBef>
                <a:spcPts val="0"/>
              </a:spcBef>
              <a:buFont typeface="Arial"/>
              <a:buNone/>
              <a:defRPr sz="1200" b="1">
                <a:solidFill>
                  <a:srgbClr val="000000"/>
                </a:solidFill>
              </a:defRPr>
            </a:lvl5pPr>
          </a:lstStyle>
          <a:p>
            <a:pPr lvl="0"/>
            <a:r>
              <a:rPr lang="en-US" dirty="0"/>
              <a:t>Optional picture caption</a:t>
            </a:r>
          </a:p>
        </p:txBody>
      </p:sp>
      <p:sp>
        <p:nvSpPr>
          <p:cNvPr id="17" name="Text Placeholder 7"/>
          <p:cNvSpPr>
            <a:spLocks noGrp="1"/>
          </p:cNvSpPr>
          <p:nvPr>
            <p:ph type="body" sz="quarter" idx="18" hasCustomPrompt="1"/>
          </p:nvPr>
        </p:nvSpPr>
        <p:spPr>
          <a:xfrm>
            <a:off x="4450080" y="5623561"/>
            <a:ext cx="3291840" cy="410528"/>
          </a:xfrm>
        </p:spPr>
        <p:txBody>
          <a:bodyPr anchor="t" anchorCtr="0">
            <a:noAutofit/>
          </a:bodyPr>
          <a:lstStyle>
            <a:lvl1pPr marL="0" indent="0">
              <a:spcBef>
                <a:spcPts val="0"/>
              </a:spcBef>
              <a:buFont typeface="Arial"/>
              <a:buNone/>
              <a:defRPr sz="1200" b="1" baseline="0">
                <a:solidFill>
                  <a:srgbClr val="000000"/>
                </a:solidFill>
              </a:defRPr>
            </a:lvl1pPr>
            <a:lvl2pPr marL="0" indent="0">
              <a:spcBef>
                <a:spcPts val="0"/>
              </a:spcBef>
              <a:buFont typeface="Arial"/>
              <a:buNone/>
              <a:defRPr sz="1200" b="1">
                <a:solidFill>
                  <a:srgbClr val="000000"/>
                </a:solidFill>
              </a:defRPr>
            </a:lvl2pPr>
            <a:lvl3pPr marL="0" indent="0">
              <a:spcBef>
                <a:spcPts val="0"/>
              </a:spcBef>
              <a:buFont typeface="Arial"/>
              <a:buNone/>
              <a:defRPr sz="1200" b="1">
                <a:solidFill>
                  <a:srgbClr val="000000"/>
                </a:solidFill>
              </a:defRPr>
            </a:lvl3pPr>
            <a:lvl4pPr marL="0" indent="0">
              <a:spcBef>
                <a:spcPts val="0"/>
              </a:spcBef>
              <a:buFont typeface="Arial"/>
              <a:buNone/>
              <a:defRPr sz="1200" b="1">
                <a:solidFill>
                  <a:srgbClr val="000000"/>
                </a:solidFill>
              </a:defRPr>
            </a:lvl4pPr>
            <a:lvl5pPr marL="0" indent="0">
              <a:spcBef>
                <a:spcPts val="0"/>
              </a:spcBef>
              <a:buFont typeface="Arial"/>
              <a:buNone/>
              <a:defRPr sz="1200" b="1">
                <a:solidFill>
                  <a:srgbClr val="000000"/>
                </a:solidFill>
              </a:defRPr>
            </a:lvl5pPr>
          </a:lstStyle>
          <a:p>
            <a:pPr lvl="0"/>
            <a:r>
              <a:rPr lang="en-US" dirty="0"/>
              <a:t>Optional picture caption</a:t>
            </a:r>
          </a:p>
        </p:txBody>
      </p:sp>
      <p:sp>
        <p:nvSpPr>
          <p:cNvPr id="18" name="Text Placeholder 7"/>
          <p:cNvSpPr>
            <a:spLocks noGrp="1"/>
          </p:cNvSpPr>
          <p:nvPr>
            <p:ph type="body" sz="quarter" idx="19" hasCustomPrompt="1"/>
          </p:nvPr>
        </p:nvSpPr>
        <p:spPr>
          <a:xfrm>
            <a:off x="7985760" y="5623561"/>
            <a:ext cx="3291840" cy="410528"/>
          </a:xfrm>
        </p:spPr>
        <p:txBody>
          <a:bodyPr anchor="t" anchorCtr="0">
            <a:noAutofit/>
          </a:bodyPr>
          <a:lstStyle>
            <a:lvl1pPr marL="0" indent="0">
              <a:spcBef>
                <a:spcPts val="0"/>
              </a:spcBef>
              <a:buFont typeface="Arial"/>
              <a:buNone/>
              <a:defRPr sz="1200" b="1" baseline="0">
                <a:solidFill>
                  <a:srgbClr val="000000"/>
                </a:solidFill>
              </a:defRPr>
            </a:lvl1pPr>
            <a:lvl2pPr marL="0" indent="0">
              <a:spcBef>
                <a:spcPts val="0"/>
              </a:spcBef>
              <a:buFont typeface="Arial"/>
              <a:buNone/>
              <a:defRPr sz="1200" b="1">
                <a:solidFill>
                  <a:srgbClr val="000000"/>
                </a:solidFill>
              </a:defRPr>
            </a:lvl2pPr>
            <a:lvl3pPr marL="0" indent="0">
              <a:spcBef>
                <a:spcPts val="0"/>
              </a:spcBef>
              <a:buFont typeface="Arial"/>
              <a:buNone/>
              <a:defRPr sz="1200" b="1">
                <a:solidFill>
                  <a:srgbClr val="000000"/>
                </a:solidFill>
              </a:defRPr>
            </a:lvl3pPr>
            <a:lvl4pPr marL="0" indent="0">
              <a:spcBef>
                <a:spcPts val="0"/>
              </a:spcBef>
              <a:buFont typeface="Arial"/>
              <a:buNone/>
              <a:defRPr sz="1200" b="1">
                <a:solidFill>
                  <a:srgbClr val="000000"/>
                </a:solidFill>
              </a:defRPr>
            </a:lvl4pPr>
            <a:lvl5pPr marL="0" indent="0">
              <a:spcBef>
                <a:spcPts val="0"/>
              </a:spcBef>
              <a:buFont typeface="Arial"/>
              <a:buNone/>
              <a:defRPr sz="1200" b="1">
                <a:solidFill>
                  <a:srgbClr val="000000"/>
                </a:solidFill>
              </a:defRPr>
            </a:lvl5pPr>
          </a:lstStyle>
          <a:p>
            <a:pPr lvl="0"/>
            <a:r>
              <a:rPr lang="en-US" dirty="0"/>
              <a:t>Optional picture caption</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2" name="Text Placeholder 7"/>
          <p:cNvSpPr>
            <a:spLocks noGrp="1"/>
          </p:cNvSpPr>
          <p:nvPr>
            <p:ph type="body" sz="quarter" idx="12" hasCustomPrompt="1"/>
          </p:nvPr>
        </p:nvSpPr>
        <p:spPr>
          <a:xfrm>
            <a:off x="914400" y="1508761"/>
            <a:ext cx="10363200" cy="453839"/>
          </a:xfrm>
        </p:spPr>
        <p:txBody>
          <a:bodyPr anchor="t" anchorCtr="0">
            <a:normAutofit/>
          </a:bodyPr>
          <a:lstStyle>
            <a:lvl1pPr marL="0" indent="0">
              <a:spcBef>
                <a:spcPts val="0"/>
              </a:spcBef>
              <a:buFont typeface="Arial"/>
              <a:buNone/>
              <a:defRPr sz="2400" b="0" baseline="0">
                <a:solidFill>
                  <a:srgbClr val="000000"/>
                </a:solidFill>
              </a:defRPr>
            </a:lvl1pPr>
            <a:lvl2pPr marL="0" indent="0">
              <a:spcBef>
                <a:spcPts val="0"/>
              </a:spcBef>
              <a:buFont typeface="Arial"/>
              <a:buNone/>
              <a:defRPr sz="2400" b="0">
                <a:solidFill>
                  <a:srgbClr val="000000"/>
                </a:solidFill>
              </a:defRPr>
            </a:lvl2pPr>
            <a:lvl3pPr marL="0" indent="0">
              <a:spcBef>
                <a:spcPts val="0"/>
              </a:spcBef>
              <a:buFont typeface="Arial"/>
              <a:buNone/>
              <a:defRPr sz="2400" b="0">
                <a:solidFill>
                  <a:srgbClr val="000000"/>
                </a:solidFill>
              </a:defRPr>
            </a:lvl3pPr>
            <a:lvl4pPr marL="0" indent="0">
              <a:spcBef>
                <a:spcPts val="0"/>
              </a:spcBef>
              <a:buFont typeface="Arial"/>
              <a:buNone/>
              <a:defRPr sz="2400" b="0">
                <a:solidFill>
                  <a:srgbClr val="000000"/>
                </a:solidFill>
              </a:defRPr>
            </a:lvl4pPr>
            <a:lvl5pPr marL="0" indent="0">
              <a:spcBef>
                <a:spcPts val="0"/>
              </a:spcBef>
              <a:buFont typeface="Arial"/>
              <a:buNone/>
              <a:defRPr sz="2400" b="0">
                <a:solidFill>
                  <a:srgbClr val="000000"/>
                </a:solidFill>
              </a:defRPr>
            </a:lvl5pPr>
          </a:lstStyle>
          <a:p>
            <a:pPr lvl="0"/>
            <a:r>
              <a:rPr lang="en-US" dirty="0"/>
              <a:t>Optional picture title</a:t>
            </a:r>
          </a:p>
        </p:txBody>
      </p:sp>
      <p:sp>
        <p:nvSpPr>
          <p:cNvPr id="2" name="Footer Placeholder 1"/>
          <p:cNvSpPr>
            <a:spLocks noGrp="1"/>
          </p:cNvSpPr>
          <p:nvPr>
            <p:ph type="ftr" sz="quarter" idx="20"/>
          </p:nvPr>
        </p:nvSpPr>
        <p:spPr>
          <a:xfrm>
            <a:off x="1219200" y="6629400"/>
            <a:ext cx="7620000" cy="228600"/>
          </a:xfrm>
          <a:prstGeom prst="rect">
            <a:avLst/>
          </a:prstGeom>
        </p:spPr>
        <p:txBody>
          <a:bodyPr/>
          <a:lstStyle/>
          <a:p>
            <a:r>
              <a:rPr lang="en-US"/>
              <a:t>Business Use Only</a:t>
            </a:r>
            <a:endParaRPr lang="en-US" dirty="0"/>
          </a:p>
        </p:txBody>
      </p:sp>
      <p:sp>
        <p:nvSpPr>
          <p:cNvPr id="3" name="Slide Number Placeholder 2"/>
          <p:cNvSpPr>
            <a:spLocks noGrp="1"/>
          </p:cNvSpPr>
          <p:nvPr>
            <p:ph type="sldNum" sz="quarter" idx="21"/>
          </p:nvPr>
        </p:nvSpPr>
        <p:spPr>
          <a:xfrm>
            <a:off x="914400" y="6629400"/>
            <a:ext cx="304800" cy="228600"/>
          </a:xfrm>
          <a:prstGeom prst="rect">
            <a:avLst/>
          </a:prstGeom>
        </p:spPr>
        <p:txBody>
          <a:bodyPr/>
          <a:lstStyle/>
          <a:p>
            <a:fld id="{47547CF9-5B10-D24F-A8D7-45A9778164F7}" type="slidenum">
              <a:rPr lang="uk-UA" smtClean="0"/>
              <a:pPr/>
              <a:t>‹#›</a:t>
            </a:fld>
            <a:endParaRPr lang="uk-UA" dirty="0"/>
          </a:p>
        </p:txBody>
      </p:sp>
      <p:sp>
        <p:nvSpPr>
          <p:cNvPr id="19" name="Content Placeholder 2"/>
          <p:cNvSpPr>
            <a:spLocks noGrp="1"/>
          </p:cNvSpPr>
          <p:nvPr>
            <p:ph sz="half" idx="22" hasCustomPrompt="1"/>
          </p:nvPr>
        </p:nvSpPr>
        <p:spPr>
          <a:xfrm>
            <a:off x="914400" y="2057400"/>
            <a:ext cx="3291840" cy="3474720"/>
          </a:xfrm>
          <a:solidFill>
            <a:srgbClr val="CCCCCC"/>
          </a:solidFill>
        </p:spPr>
        <p:txBody>
          <a:bodyPr anchor="ctr" anchorCtr="0">
            <a:normAutofit/>
          </a:bodyPr>
          <a:lstStyle>
            <a:lvl1pPr marL="0" indent="0" algn="ctr">
              <a:spcBef>
                <a:spcPts val="0"/>
              </a:spcBef>
              <a:buNone/>
              <a:defRPr sz="1200"/>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dirty="0"/>
              <a:t>Insert picture. Get approved pictures at http://</a:t>
            </a:r>
            <a:r>
              <a:rPr lang="en-US" dirty="0" err="1"/>
              <a:t>www.novartisbrandlab.com</a:t>
            </a:r>
            <a:r>
              <a:rPr lang="en-US" dirty="0"/>
              <a:t>/resources/library</a:t>
            </a:r>
          </a:p>
        </p:txBody>
      </p:sp>
      <p:sp>
        <p:nvSpPr>
          <p:cNvPr id="20" name="Content Placeholder 2"/>
          <p:cNvSpPr>
            <a:spLocks noGrp="1"/>
          </p:cNvSpPr>
          <p:nvPr>
            <p:ph sz="half" idx="23" hasCustomPrompt="1"/>
          </p:nvPr>
        </p:nvSpPr>
        <p:spPr>
          <a:xfrm>
            <a:off x="4450080" y="2057400"/>
            <a:ext cx="3291840" cy="3474720"/>
          </a:xfrm>
          <a:solidFill>
            <a:srgbClr val="CCCCCC"/>
          </a:solidFill>
        </p:spPr>
        <p:txBody>
          <a:bodyPr anchor="ctr" anchorCtr="0">
            <a:normAutofit/>
          </a:bodyPr>
          <a:lstStyle>
            <a:lvl1pPr marL="0" indent="0" algn="ctr">
              <a:spcBef>
                <a:spcPts val="0"/>
              </a:spcBef>
              <a:buNone/>
              <a:defRPr sz="1200"/>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dirty="0"/>
              <a:t>Insert picture. Get approved pictures at http://</a:t>
            </a:r>
            <a:r>
              <a:rPr lang="en-US" dirty="0" err="1"/>
              <a:t>www.novartisbrandlab.com</a:t>
            </a:r>
            <a:r>
              <a:rPr lang="en-US" dirty="0"/>
              <a:t>/resources/library</a:t>
            </a:r>
          </a:p>
        </p:txBody>
      </p:sp>
      <p:sp>
        <p:nvSpPr>
          <p:cNvPr id="21" name="Content Placeholder 2"/>
          <p:cNvSpPr>
            <a:spLocks noGrp="1"/>
          </p:cNvSpPr>
          <p:nvPr>
            <p:ph sz="half" idx="24" hasCustomPrompt="1"/>
          </p:nvPr>
        </p:nvSpPr>
        <p:spPr>
          <a:xfrm>
            <a:off x="7985760" y="2057400"/>
            <a:ext cx="3291840" cy="3474720"/>
          </a:xfrm>
          <a:solidFill>
            <a:srgbClr val="CCCCCC"/>
          </a:solidFill>
        </p:spPr>
        <p:txBody>
          <a:bodyPr anchor="ctr" anchorCtr="0">
            <a:normAutofit/>
          </a:bodyPr>
          <a:lstStyle>
            <a:lvl1pPr marL="0" indent="0" algn="ctr">
              <a:spcBef>
                <a:spcPts val="0"/>
              </a:spcBef>
              <a:buNone/>
              <a:defRPr sz="1200"/>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dirty="0"/>
              <a:t>Insert picture. Get approved pictures at http://</a:t>
            </a:r>
            <a:r>
              <a:rPr lang="en-US" dirty="0" err="1"/>
              <a:t>www.novartisbrandlab.com</a:t>
            </a:r>
            <a:r>
              <a:rPr lang="en-US" dirty="0"/>
              <a:t>/resources/library</a:t>
            </a:r>
          </a:p>
        </p:txBody>
      </p:sp>
    </p:spTree>
    <p:extLst>
      <p:ext uri="{BB962C8B-B14F-4D97-AF65-F5344CB8AC3E}">
        <p14:creationId xmlns:p14="http://schemas.microsoft.com/office/powerpoint/2010/main" val="36340071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6217920" y="1508761"/>
            <a:ext cx="5059680" cy="4525328"/>
          </a:xfrm>
        </p:spPr>
        <p:txBody>
          <a:bodyPr>
            <a:normAutofit/>
          </a:bodyPr>
          <a:lstStyle>
            <a:lvl1pPr marL="0" indent="0">
              <a:lnSpc>
                <a:spcPct val="90000"/>
              </a:lnSpc>
              <a:spcBef>
                <a:spcPts val="0"/>
              </a:spcBef>
              <a:buFont typeface="Arial"/>
              <a:buNone/>
              <a:defRPr sz="4400">
                <a:solidFill>
                  <a:schemeClr val="accent1"/>
                </a:solidFill>
              </a:defRPr>
            </a:lvl1pPr>
            <a:lvl2pPr marL="0" indent="0">
              <a:lnSpc>
                <a:spcPct val="90000"/>
              </a:lnSpc>
              <a:spcBef>
                <a:spcPts val="0"/>
              </a:spcBef>
              <a:buFont typeface="Arial"/>
              <a:buNone/>
              <a:defRPr sz="4400">
                <a:solidFill>
                  <a:schemeClr val="accent1"/>
                </a:solidFill>
              </a:defRPr>
            </a:lvl2pPr>
            <a:lvl3pPr marL="0" indent="0">
              <a:lnSpc>
                <a:spcPct val="90000"/>
              </a:lnSpc>
              <a:spcBef>
                <a:spcPts val="0"/>
              </a:spcBef>
              <a:buFont typeface="Arial"/>
              <a:buNone/>
              <a:defRPr sz="4400">
                <a:solidFill>
                  <a:schemeClr val="accent1"/>
                </a:solidFill>
              </a:defRPr>
            </a:lvl3pPr>
            <a:lvl4pPr marL="0" indent="0">
              <a:lnSpc>
                <a:spcPct val="90000"/>
              </a:lnSpc>
              <a:spcBef>
                <a:spcPts val="0"/>
              </a:spcBef>
              <a:buFont typeface="Arial"/>
              <a:buNone/>
              <a:defRPr sz="4400">
                <a:solidFill>
                  <a:schemeClr val="accent1"/>
                </a:solidFill>
              </a:defRPr>
            </a:lvl4pPr>
            <a:lvl5pPr marL="0" indent="0">
              <a:lnSpc>
                <a:spcPct val="90000"/>
              </a:lnSpc>
              <a:spcBef>
                <a:spcPts val="0"/>
              </a:spcBef>
              <a:buFont typeface="Arial"/>
              <a:buNone/>
              <a:defRPr sz="4400">
                <a:solidFill>
                  <a:schemeClr val="accent1"/>
                </a:solidFill>
              </a:defRPr>
            </a:lvl5pPr>
            <a:lvl6pPr>
              <a:defRPr sz="1800"/>
            </a:lvl6pPr>
            <a:lvl7pPr>
              <a:defRPr sz="1800"/>
            </a:lvl7pPr>
            <a:lvl8pPr>
              <a:defRPr sz="1800"/>
            </a:lvl8pPr>
            <a:lvl9pPr>
              <a:defRPr sz="1800"/>
            </a:lvl9pPr>
          </a:lstStyle>
          <a:p>
            <a:pPr lvl="0"/>
            <a:r>
              <a:rPr lang="en-US"/>
              <a:t>Click to edit Master text styles</a:t>
            </a:r>
          </a:p>
        </p:txBody>
      </p:sp>
      <p:sp>
        <p:nvSpPr>
          <p:cNvPr id="5" name="Text Placeholder 7"/>
          <p:cNvSpPr>
            <a:spLocks noGrp="1"/>
          </p:cNvSpPr>
          <p:nvPr>
            <p:ph type="body" sz="quarter" idx="18" hasCustomPrompt="1"/>
          </p:nvPr>
        </p:nvSpPr>
        <p:spPr>
          <a:xfrm>
            <a:off x="914400" y="5623561"/>
            <a:ext cx="5059680" cy="410528"/>
          </a:xfrm>
        </p:spPr>
        <p:txBody>
          <a:bodyPr anchor="t" anchorCtr="0">
            <a:noAutofit/>
          </a:bodyPr>
          <a:lstStyle>
            <a:lvl1pPr marL="0" indent="0">
              <a:spcBef>
                <a:spcPts val="0"/>
              </a:spcBef>
              <a:buFont typeface="Arial"/>
              <a:buNone/>
              <a:defRPr sz="1200" b="1" baseline="0">
                <a:solidFill>
                  <a:srgbClr val="000000"/>
                </a:solidFill>
              </a:defRPr>
            </a:lvl1pPr>
            <a:lvl2pPr marL="0" indent="0">
              <a:spcBef>
                <a:spcPts val="0"/>
              </a:spcBef>
              <a:buFont typeface="Arial"/>
              <a:buNone/>
              <a:defRPr sz="1200" b="1">
                <a:solidFill>
                  <a:srgbClr val="000000"/>
                </a:solidFill>
              </a:defRPr>
            </a:lvl2pPr>
            <a:lvl3pPr marL="0" indent="0">
              <a:spcBef>
                <a:spcPts val="0"/>
              </a:spcBef>
              <a:buFont typeface="Arial"/>
              <a:buNone/>
              <a:defRPr sz="1200" b="1">
                <a:solidFill>
                  <a:srgbClr val="000000"/>
                </a:solidFill>
              </a:defRPr>
            </a:lvl3pPr>
            <a:lvl4pPr marL="0" indent="0">
              <a:spcBef>
                <a:spcPts val="0"/>
              </a:spcBef>
              <a:buFont typeface="Arial"/>
              <a:buNone/>
              <a:defRPr sz="1200" b="1">
                <a:solidFill>
                  <a:srgbClr val="000000"/>
                </a:solidFill>
              </a:defRPr>
            </a:lvl4pPr>
            <a:lvl5pPr marL="0" indent="0">
              <a:spcBef>
                <a:spcPts val="0"/>
              </a:spcBef>
              <a:buFont typeface="Arial"/>
              <a:buNone/>
              <a:defRPr sz="1200" b="1">
                <a:solidFill>
                  <a:srgbClr val="000000"/>
                </a:solidFill>
              </a:defRPr>
            </a:lvl5pPr>
          </a:lstStyle>
          <a:p>
            <a:pPr lvl="0"/>
            <a:r>
              <a:rPr lang="en-US" dirty="0"/>
              <a:t>Optional picture caption</a:t>
            </a:r>
          </a:p>
        </p:txBody>
      </p:sp>
      <p:sp>
        <p:nvSpPr>
          <p:cNvPr id="2" name="Title 1"/>
          <p:cNvSpPr>
            <a:spLocks noGrp="1"/>
          </p:cNvSpPr>
          <p:nvPr>
            <p:ph type="title"/>
          </p:nvPr>
        </p:nvSpPr>
        <p:spPr>
          <a:xfrm>
            <a:off x="914400" y="457200"/>
            <a:ext cx="10363200" cy="960120"/>
          </a:xfrm>
        </p:spPr>
        <p:txBody>
          <a:bodyPr/>
          <a:lstStyle/>
          <a:p>
            <a:r>
              <a:rPr lang="en-US"/>
              <a:t>Click to edit Master title style</a:t>
            </a:r>
            <a:endParaRPr lang="en-US" dirty="0"/>
          </a:p>
        </p:txBody>
      </p:sp>
      <p:sp>
        <p:nvSpPr>
          <p:cNvPr id="3" name="Footer Placeholder 2"/>
          <p:cNvSpPr>
            <a:spLocks noGrp="1"/>
          </p:cNvSpPr>
          <p:nvPr>
            <p:ph type="ftr" sz="quarter" idx="19"/>
          </p:nvPr>
        </p:nvSpPr>
        <p:spPr>
          <a:xfrm>
            <a:off x="1219200" y="6629400"/>
            <a:ext cx="7620000" cy="228600"/>
          </a:xfrm>
          <a:prstGeom prst="rect">
            <a:avLst/>
          </a:prstGeom>
        </p:spPr>
        <p:txBody>
          <a:bodyPr/>
          <a:lstStyle/>
          <a:p>
            <a:r>
              <a:rPr lang="en-US"/>
              <a:t>Business Use Only</a:t>
            </a:r>
            <a:endParaRPr lang="en-US" dirty="0"/>
          </a:p>
        </p:txBody>
      </p:sp>
      <p:sp>
        <p:nvSpPr>
          <p:cNvPr id="4" name="Slide Number Placeholder 3"/>
          <p:cNvSpPr>
            <a:spLocks noGrp="1"/>
          </p:cNvSpPr>
          <p:nvPr>
            <p:ph type="sldNum" sz="quarter" idx="20"/>
          </p:nvPr>
        </p:nvSpPr>
        <p:spPr>
          <a:xfrm>
            <a:off x="914400" y="6629400"/>
            <a:ext cx="304800" cy="228600"/>
          </a:xfrm>
          <a:prstGeom prst="rect">
            <a:avLst/>
          </a:prstGeom>
        </p:spPr>
        <p:txBody>
          <a:bodyPr/>
          <a:lstStyle/>
          <a:p>
            <a:fld id="{47547CF9-5B10-D24F-A8D7-45A9778164F7}" type="slidenum">
              <a:rPr lang="uk-UA" smtClean="0"/>
              <a:pPr/>
              <a:t>‹#›</a:t>
            </a:fld>
            <a:endParaRPr lang="uk-UA" dirty="0"/>
          </a:p>
        </p:txBody>
      </p:sp>
      <p:sp>
        <p:nvSpPr>
          <p:cNvPr id="9" name="Content Placeholder 2"/>
          <p:cNvSpPr>
            <a:spLocks noGrp="1"/>
          </p:cNvSpPr>
          <p:nvPr>
            <p:ph sz="half" idx="17" hasCustomPrompt="1"/>
          </p:nvPr>
        </p:nvSpPr>
        <p:spPr>
          <a:xfrm>
            <a:off x="914400" y="1508761"/>
            <a:ext cx="5059680" cy="4023359"/>
          </a:xfrm>
          <a:solidFill>
            <a:srgbClr val="CCCCCC"/>
          </a:solidFill>
        </p:spPr>
        <p:txBody>
          <a:bodyPr anchor="ctr" anchorCtr="0">
            <a:normAutofit/>
          </a:bodyPr>
          <a:lstStyle>
            <a:lvl1pPr marL="0" indent="0" algn="ctr">
              <a:spcBef>
                <a:spcPts val="0"/>
              </a:spcBef>
              <a:buNone/>
              <a:defRPr sz="1200"/>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dirty="0"/>
              <a:t>Insert picture. Get approved pictures at http://</a:t>
            </a:r>
            <a:r>
              <a:rPr lang="en-US" dirty="0" err="1"/>
              <a:t>www.novartisbrandlab.com</a:t>
            </a:r>
            <a:r>
              <a:rPr lang="en-US" dirty="0"/>
              <a:t>/resources/library</a:t>
            </a:r>
          </a:p>
        </p:txBody>
      </p:sp>
    </p:spTree>
    <p:extLst>
      <p:ext uri="{BB962C8B-B14F-4D97-AF65-F5344CB8AC3E}">
        <p14:creationId xmlns:p14="http://schemas.microsoft.com/office/powerpoint/2010/main" val="1118305116"/>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66" y="0"/>
            <a:ext cx="2011679" cy="6858000"/>
          </a:xfrm>
          <a:prstGeom prst="rect">
            <a:avLst/>
          </a:prstGeom>
        </p:spPr>
      </p:pic>
      <p:sp>
        <p:nvSpPr>
          <p:cNvPr id="12" name="Title 1"/>
          <p:cNvSpPr>
            <a:spLocks noGrp="1"/>
          </p:cNvSpPr>
          <p:nvPr>
            <p:ph type="ctrTitle"/>
          </p:nvPr>
        </p:nvSpPr>
        <p:spPr>
          <a:xfrm>
            <a:off x="2621280" y="4389120"/>
            <a:ext cx="8654205" cy="960120"/>
          </a:xfrm>
        </p:spPr>
        <p:txBody>
          <a:bodyPr anchor="b" anchorCtr="0">
            <a:noAutofit/>
          </a:bodyPr>
          <a:lstStyle/>
          <a:p>
            <a:r>
              <a:rPr lang="en-US"/>
              <a:t>Click to edit Master title style</a:t>
            </a:r>
            <a:endParaRPr lang="en-US" dirty="0"/>
          </a:p>
        </p:txBody>
      </p:sp>
      <p:sp>
        <p:nvSpPr>
          <p:cNvPr id="13" name="Subtitle 2"/>
          <p:cNvSpPr>
            <a:spLocks noGrp="1"/>
          </p:cNvSpPr>
          <p:nvPr>
            <p:ph type="subTitle" idx="1"/>
          </p:nvPr>
        </p:nvSpPr>
        <p:spPr>
          <a:xfrm>
            <a:off x="2621280" y="5440680"/>
            <a:ext cx="5791200" cy="1097280"/>
          </a:xfrm>
        </p:spPr>
        <p:txBody>
          <a:bodyPr>
            <a:noAutofit/>
          </a:bodyPr>
          <a:lstStyle>
            <a:lvl1pPr marL="0" indent="0" algn="l">
              <a:lnSpc>
                <a:spcPct val="100000"/>
              </a:lnSpc>
              <a:spcBef>
                <a:spcPts val="0"/>
              </a:spcBef>
              <a:buNone/>
              <a:defRPr sz="16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3" name="Group 2"/>
          <p:cNvGrpSpPr/>
          <p:nvPr userDrawn="1"/>
        </p:nvGrpSpPr>
        <p:grpSpPr>
          <a:xfrm>
            <a:off x="2011810" y="-137160"/>
            <a:ext cx="9265791" cy="7132320"/>
            <a:chOff x="1508857" y="-137160"/>
            <a:chExt cx="6949343" cy="7132320"/>
          </a:xfrm>
        </p:grpSpPr>
        <p:cxnSp>
          <p:nvCxnSpPr>
            <p:cNvPr id="25" name="Straight Connector 24"/>
            <p:cNvCxnSpPr/>
            <p:nvPr userDrawn="1"/>
          </p:nvCxnSpPr>
          <p:spPr>
            <a:xfrm flipV="1">
              <a:off x="1508857"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8458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1508857"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845820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9659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96596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5" name="Picture Placeholder 4"/>
          <p:cNvSpPr>
            <a:spLocks noGrp="1"/>
          </p:cNvSpPr>
          <p:nvPr>
            <p:ph type="pic" sz="quarter" idx="13" hasCustomPrompt="1"/>
          </p:nvPr>
        </p:nvSpPr>
        <p:spPr bwMode="hidden">
          <a:xfrm>
            <a:off x="914401" y="455613"/>
            <a:ext cx="10361084" cy="3794760"/>
          </a:xfrm>
          <a:solidFill>
            <a:srgbClr val="CCCCCC"/>
          </a:solidFill>
        </p:spPr>
        <p:txBody>
          <a:bodyPr anchor="ctr" anchorCtr="0">
            <a:normAutofit/>
          </a:bodyPr>
          <a:lstStyle>
            <a:lvl1pPr marL="0" indent="0" algn="ctr">
              <a:buNone/>
              <a:defRPr sz="1200" baseline="0"/>
            </a:lvl1pPr>
          </a:lstStyle>
          <a:p>
            <a:r>
              <a:rPr lang="en-US" dirty="0"/>
              <a:t> </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07425" y="6266014"/>
            <a:ext cx="2194559" cy="300519"/>
          </a:xfrm>
          <a:prstGeom prst="rect">
            <a:avLst/>
          </a:prstGeom>
        </p:spPr>
      </p:pic>
    </p:spTree>
    <p:extLst>
      <p:ext uri="{BB962C8B-B14F-4D97-AF65-F5344CB8AC3E}">
        <p14:creationId xmlns:p14="http://schemas.microsoft.com/office/powerpoint/2010/main" val="158272273"/>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66" y="0"/>
            <a:ext cx="2011679" cy="6858000"/>
          </a:xfrm>
          <a:prstGeom prst="rect">
            <a:avLst/>
          </a:prstGeom>
        </p:spPr>
      </p:pic>
      <p:sp>
        <p:nvSpPr>
          <p:cNvPr id="12" name="Title 1"/>
          <p:cNvSpPr>
            <a:spLocks noGrp="1"/>
          </p:cNvSpPr>
          <p:nvPr>
            <p:ph type="ctrTitle"/>
          </p:nvPr>
        </p:nvSpPr>
        <p:spPr>
          <a:xfrm>
            <a:off x="2621280" y="2331720"/>
            <a:ext cx="8654205" cy="2286000"/>
          </a:xfrm>
        </p:spPr>
        <p:txBody>
          <a:bodyPr anchor="b" anchorCtr="0">
            <a:noAutofit/>
          </a:bodyPr>
          <a:lstStyle/>
          <a:p>
            <a:r>
              <a:rPr lang="en-US"/>
              <a:t>Click to edit Master title style</a:t>
            </a:r>
            <a:endParaRPr lang="en-US" dirty="0"/>
          </a:p>
        </p:txBody>
      </p:sp>
      <p:sp>
        <p:nvSpPr>
          <p:cNvPr id="13" name="Subtitle 2"/>
          <p:cNvSpPr>
            <a:spLocks noGrp="1"/>
          </p:cNvSpPr>
          <p:nvPr>
            <p:ph type="subTitle" idx="1"/>
          </p:nvPr>
        </p:nvSpPr>
        <p:spPr>
          <a:xfrm>
            <a:off x="2621280" y="4709162"/>
            <a:ext cx="8654205" cy="1324927"/>
          </a:xfrm>
        </p:spPr>
        <p:txBody>
          <a:bodyPr>
            <a:noAutofit/>
          </a:bodyPr>
          <a:lstStyle>
            <a:lvl1pPr marL="0" indent="0" algn="l">
              <a:lnSpc>
                <a:spcPct val="100000"/>
              </a:lnSpc>
              <a:spcBef>
                <a:spcPts val="0"/>
              </a:spcBef>
              <a:buNone/>
              <a:defRPr sz="16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3" name="Group 2"/>
          <p:cNvGrpSpPr/>
          <p:nvPr userDrawn="1"/>
        </p:nvGrpSpPr>
        <p:grpSpPr>
          <a:xfrm>
            <a:off x="2011810" y="-137160"/>
            <a:ext cx="9265791" cy="7132320"/>
            <a:chOff x="1508857" y="-137160"/>
            <a:chExt cx="6949343" cy="7132320"/>
          </a:xfrm>
        </p:grpSpPr>
        <p:cxnSp>
          <p:nvCxnSpPr>
            <p:cNvPr id="25" name="Straight Connector 24"/>
            <p:cNvCxnSpPr/>
            <p:nvPr userDrawn="1"/>
          </p:nvCxnSpPr>
          <p:spPr>
            <a:xfrm flipV="1">
              <a:off x="1508857"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8458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1508857"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845820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9659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96596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07425" y="6266014"/>
            <a:ext cx="2194559" cy="300519"/>
          </a:xfrm>
          <a:prstGeom prst="rect">
            <a:avLst/>
          </a:prstGeom>
        </p:spPr>
      </p:pic>
    </p:spTree>
    <p:extLst>
      <p:ext uri="{BB962C8B-B14F-4D97-AF65-F5344CB8AC3E}">
        <p14:creationId xmlns:p14="http://schemas.microsoft.com/office/powerpoint/2010/main" val="170216401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66" y="0"/>
            <a:ext cx="2011679" cy="6858000"/>
          </a:xfrm>
          <a:prstGeom prst="rect">
            <a:avLst/>
          </a:prstGeom>
        </p:spPr>
      </p:pic>
      <p:sp>
        <p:nvSpPr>
          <p:cNvPr id="7" name="Title 1"/>
          <p:cNvSpPr txBox="1">
            <a:spLocks/>
          </p:cNvSpPr>
          <p:nvPr userDrawn="1"/>
        </p:nvSpPr>
        <p:spPr>
          <a:xfrm>
            <a:off x="2621279" y="4389120"/>
            <a:ext cx="8656321" cy="960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5000"/>
              </a:lnSpc>
            </a:pPr>
            <a:r>
              <a:rPr lang="en-US" sz="3600" dirty="0"/>
              <a:t>Thank</a:t>
            </a:r>
            <a:r>
              <a:rPr lang="en-US" sz="3600" baseline="0" dirty="0"/>
              <a:t> you</a:t>
            </a:r>
            <a:endParaRPr lang="en-US" sz="3600" dirty="0"/>
          </a:p>
        </p:txBody>
      </p:sp>
      <p:sp>
        <p:nvSpPr>
          <p:cNvPr id="10" name="Picture Placeholder 4"/>
          <p:cNvSpPr>
            <a:spLocks noGrp="1"/>
          </p:cNvSpPr>
          <p:nvPr>
            <p:ph type="pic" sz="quarter" idx="13" hasCustomPrompt="1"/>
          </p:nvPr>
        </p:nvSpPr>
        <p:spPr bwMode="hidden">
          <a:xfrm>
            <a:off x="914401" y="455613"/>
            <a:ext cx="10361084" cy="3794760"/>
          </a:xfrm>
          <a:solidFill>
            <a:srgbClr val="CCCCCC"/>
          </a:solidFill>
        </p:spPr>
        <p:txBody>
          <a:bodyPr anchor="ctr" anchorCtr="0">
            <a:normAutofit/>
          </a:bodyPr>
          <a:lstStyle>
            <a:lvl1pPr marL="0" indent="0" algn="ctr">
              <a:buNone/>
              <a:defRPr sz="1200" baseline="0"/>
            </a:lvl1pPr>
          </a:lstStyle>
          <a:p>
            <a:r>
              <a:rPr lang="en-US" dirty="0"/>
              <a:t> </a:t>
            </a:r>
          </a:p>
        </p:txBody>
      </p:sp>
      <p:grpSp>
        <p:nvGrpSpPr>
          <p:cNvPr id="13" name="Group 12"/>
          <p:cNvGrpSpPr/>
          <p:nvPr userDrawn="1"/>
        </p:nvGrpSpPr>
        <p:grpSpPr>
          <a:xfrm>
            <a:off x="2011810" y="-137160"/>
            <a:ext cx="9265791" cy="7132320"/>
            <a:chOff x="1508857" y="-137160"/>
            <a:chExt cx="6949343" cy="7132320"/>
          </a:xfrm>
        </p:grpSpPr>
        <p:cxnSp>
          <p:nvCxnSpPr>
            <p:cNvPr id="14" name="Straight Connector 13"/>
            <p:cNvCxnSpPr/>
            <p:nvPr userDrawn="1"/>
          </p:nvCxnSpPr>
          <p:spPr>
            <a:xfrm flipV="1">
              <a:off x="1508857"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458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508857"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845820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9659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96596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07425" y="6266014"/>
            <a:ext cx="2194559" cy="300519"/>
          </a:xfrm>
          <a:prstGeom prst="rect">
            <a:avLst/>
          </a:prstGeom>
        </p:spPr>
      </p:pic>
    </p:spTree>
    <p:extLst>
      <p:ext uri="{BB962C8B-B14F-4D97-AF65-F5344CB8AC3E}">
        <p14:creationId xmlns:p14="http://schemas.microsoft.com/office/powerpoint/2010/main" val="1819694452"/>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66" y="0"/>
            <a:ext cx="2011679" cy="6858000"/>
          </a:xfrm>
          <a:prstGeom prst="rect">
            <a:avLst/>
          </a:prstGeom>
        </p:spPr>
      </p:pic>
      <p:sp>
        <p:nvSpPr>
          <p:cNvPr id="6" name="Title 1"/>
          <p:cNvSpPr txBox="1">
            <a:spLocks/>
          </p:cNvSpPr>
          <p:nvPr userDrawn="1"/>
        </p:nvSpPr>
        <p:spPr>
          <a:xfrm>
            <a:off x="2621279" y="2331720"/>
            <a:ext cx="8656321" cy="22860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5000"/>
              </a:lnSpc>
            </a:pPr>
            <a:r>
              <a:rPr lang="en-US" sz="3600" dirty="0"/>
              <a:t>Thank</a:t>
            </a:r>
            <a:r>
              <a:rPr lang="en-US" sz="3600" baseline="0" dirty="0"/>
              <a:t> you</a:t>
            </a:r>
            <a:endParaRPr lang="en-US" sz="3600" dirty="0"/>
          </a:p>
        </p:txBody>
      </p:sp>
      <p:grpSp>
        <p:nvGrpSpPr>
          <p:cNvPr id="18" name="Group 17"/>
          <p:cNvGrpSpPr/>
          <p:nvPr userDrawn="1"/>
        </p:nvGrpSpPr>
        <p:grpSpPr>
          <a:xfrm>
            <a:off x="2011810" y="-137160"/>
            <a:ext cx="9265791" cy="7132320"/>
            <a:chOff x="1508857" y="-137160"/>
            <a:chExt cx="6949343" cy="7132320"/>
          </a:xfrm>
        </p:grpSpPr>
        <p:cxnSp>
          <p:nvCxnSpPr>
            <p:cNvPr id="19" name="Straight Connector 18"/>
            <p:cNvCxnSpPr/>
            <p:nvPr userDrawn="1"/>
          </p:nvCxnSpPr>
          <p:spPr>
            <a:xfrm flipV="1">
              <a:off x="1508857"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458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508857"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45820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9659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965960" y="690372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07425" y="6266014"/>
            <a:ext cx="2194559" cy="300519"/>
          </a:xfrm>
          <a:prstGeom prst="rect">
            <a:avLst/>
          </a:prstGeom>
        </p:spPr>
      </p:pic>
    </p:spTree>
    <p:extLst>
      <p:ext uri="{BB962C8B-B14F-4D97-AF65-F5344CB8AC3E}">
        <p14:creationId xmlns:p14="http://schemas.microsoft.com/office/powerpoint/2010/main" val="206281198"/>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buClr>
                <a:srgbClr val="002060"/>
              </a:buClr>
              <a:defRPr/>
            </a:lvl1pPr>
            <a:lvl2pPr>
              <a:buClr>
                <a:srgbClr val="002060"/>
              </a:buClr>
              <a:defRPr/>
            </a:lvl2pPr>
            <a:lvl3pPr>
              <a:buClr>
                <a:srgbClr val="002060"/>
              </a:buClr>
              <a:defRPr/>
            </a:lvl3pPr>
            <a:lvl4pPr>
              <a:buClr>
                <a:srgbClr val="002060"/>
              </a:buClr>
              <a:defRPr/>
            </a:lvl4pPr>
            <a:lvl5pPr>
              <a:buClr>
                <a:srgbClr val="00206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7"/>
          <p:cNvSpPr>
            <a:spLocks noGrp="1"/>
          </p:cNvSpPr>
          <p:nvPr>
            <p:ph type="body" sz="quarter" idx="13"/>
          </p:nvPr>
        </p:nvSpPr>
        <p:spPr>
          <a:xfrm>
            <a:off x="264747" y="6333131"/>
            <a:ext cx="2629246" cy="307777"/>
          </a:xfrm>
        </p:spPr>
        <p:txBody>
          <a:bodyPr wrap="none" anchor="b">
            <a:spAutoFit/>
          </a:bodyPr>
          <a:lstStyle>
            <a:lvl1pPr marL="0" indent="0">
              <a:buFontTx/>
              <a:buNone/>
              <a:defRPr sz="1400"/>
            </a:lvl1pPr>
          </a:lstStyle>
          <a:p>
            <a:pPr lvl="0"/>
            <a:r>
              <a:rPr lang="en-US"/>
              <a:t>Click to edit Master text styles</a:t>
            </a:r>
          </a:p>
        </p:txBody>
      </p:sp>
      <p:sp>
        <p:nvSpPr>
          <p:cNvPr id="5" name="Date Placeholder 3"/>
          <p:cNvSpPr>
            <a:spLocks noGrp="1"/>
          </p:cNvSpPr>
          <p:nvPr>
            <p:ph type="dt" sz="half" idx="14"/>
          </p:nvPr>
        </p:nvSpPr>
        <p:spPr>
          <a:xfrm>
            <a:off x="8837612" y="5883275"/>
            <a:ext cx="1600200" cy="365125"/>
          </a:xfrm>
          <a:prstGeom prst="rect">
            <a:avLst/>
          </a:prstGeom>
        </p:spPr>
        <p:txBody>
          <a:bodyPr/>
          <a:lstStyle>
            <a:lvl1pPr fontAlgn="base">
              <a:spcBef>
                <a:spcPct val="0"/>
              </a:spcBef>
              <a:spcAft>
                <a:spcPct val="0"/>
              </a:spcAft>
              <a:defRPr>
                <a:latin typeface="Arial" charset="0"/>
                <a:cs typeface="Arial" charset="0"/>
              </a:defRPr>
            </a:lvl1pPr>
          </a:lstStyle>
          <a:p>
            <a:pPr>
              <a:defRPr/>
            </a:pPr>
            <a:fld id="{FFAA53C7-F517-42F8-A1C2-E8748B738D5B}" type="datetime1">
              <a:rPr lang="en-GB"/>
              <a:pPr>
                <a:defRPr/>
              </a:pPr>
              <a:t>09/09/2020</a:t>
            </a:fld>
            <a:endParaRPr lang="en-GB"/>
          </a:p>
        </p:txBody>
      </p:sp>
      <p:sp>
        <p:nvSpPr>
          <p:cNvPr id="6" name="Footer Placeholder 4"/>
          <p:cNvSpPr>
            <a:spLocks noGrp="1"/>
          </p:cNvSpPr>
          <p:nvPr>
            <p:ph type="ftr" sz="quarter" idx="15"/>
          </p:nvPr>
        </p:nvSpPr>
        <p:spPr>
          <a:xfrm>
            <a:off x="1141412" y="5883275"/>
            <a:ext cx="7543800" cy="365125"/>
          </a:xfrm>
          <a:prstGeom prst="rect">
            <a:avLst/>
          </a:prstGeom>
        </p:spPr>
        <p:txBody>
          <a:bodyPr/>
          <a:lstStyle>
            <a:lvl1pPr fontAlgn="base">
              <a:spcBef>
                <a:spcPct val="0"/>
              </a:spcBef>
              <a:spcAft>
                <a:spcPct val="0"/>
              </a:spcAft>
              <a:defRPr>
                <a:latin typeface="Arial" charset="0"/>
                <a:cs typeface="Arial" charset="0"/>
              </a:defRPr>
            </a:lvl1pPr>
          </a:lstStyle>
          <a:p>
            <a:pPr>
              <a:defRPr/>
            </a:pPr>
            <a:endParaRPr lang="en-GB"/>
          </a:p>
        </p:txBody>
      </p:sp>
      <p:sp>
        <p:nvSpPr>
          <p:cNvPr id="7" name="Slide Number Placeholder 5"/>
          <p:cNvSpPr>
            <a:spLocks noGrp="1"/>
          </p:cNvSpPr>
          <p:nvPr>
            <p:ph type="sldNum" sz="quarter" idx="16"/>
          </p:nvPr>
        </p:nvSpPr>
        <p:spPr>
          <a:xfrm>
            <a:off x="10514012" y="5883275"/>
            <a:ext cx="551167" cy="365125"/>
          </a:xfrm>
          <a:prstGeom prst="rect">
            <a:avLst/>
          </a:prstGeom>
        </p:spPr>
        <p:txBody>
          <a:bodyPr/>
          <a:lstStyle>
            <a:lvl1pPr>
              <a:defRPr>
                <a:latin typeface="Arial" panose="020B0604020202020204" pitchFamily="34" charset="0"/>
              </a:defRPr>
            </a:lvl1pPr>
          </a:lstStyle>
          <a:p>
            <a:pPr>
              <a:defRPr/>
            </a:pPr>
            <a:fld id="{A1543CB3-97E6-4489-9D28-29CDB637A8B5}" type="slidenum">
              <a:rPr lang="en-GB" altLang="en-US"/>
              <a:pPr>
                <a:defRPr/>
              </a:pPr>
              <a:t>‹#›</a:t>
            </a:fld>
            <a:endParaRPr lang="en-GB" altLang="en-US"/>
          </a:p>
        </p:txBody>
      </p:sp>
    </p:spTree>
    <p:extLst>
      <p:ext uri="{BB962C8B-B14F-4D97-AF65-F5344CB8AC3E}">
        <p14:creationId xmlns:p14="http://schemas.microsoft.com/office/powerpoint/2010/main" val="299907622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AU"/>
          </a:p>
        </p:txBody>
      </p:sp>
    </p:spTree>
  </p:cSld>
  <p:clrMapOvr>
    <a:masterClrMapping/>
  </p:clrMapOvr>
  <p:transition>
    <p:cut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transition>
    <p:cut thruBlk="1"/>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cut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914400" y="1754188"/>
            <a:ext cx="5080000" cy="43418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754188"/>
            <a:ext cx="5080000" cy="43418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transition>
    <p:cut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transition>
    <p:cut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Tree>
  </p:cSld>
  <p:clrMapOvr>
    <a:masterClrMapping/>
  </p:clrMapOvr>
  <p:transition>
    <p:cut thruBlk="1"/>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cut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cut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AU"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cut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transition>
    <p:cut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4685" y="417514"/>
            <a:ext cx="2592916" cy="567848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901700" y="417514"/>
            <a:ext cx="7579784" cy="5678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transition>
    <p:cut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01700" y="417513"/>
            <a:ext cx="10363200" cy="11430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914400" y="1754188"/>
            <a:ext cx="5080000" cy="4341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754188"/>
            <a:ext cx="5080000" cy="4341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transition>
    <p:cut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01701" y="417514"/>
            <a:ext cx="10375900" cy="5678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transition>
    <p:cut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01700" y="417513"/>
            <a:ext cx="10363200" cy="1143000"/>
          </a:xfrm>
        </p:spPr>
        <p:txBody>
          <a:bodyPr/>
          <a:lstStyle/>
          <a:p>
            <a:r>
              <a:rPr lang="en-US"/>
              <a:t>Click to edit Master title style</a:t>
            </a:r>
            <a:endParaRPr lang="en-AU"/>
          </a:p>
        </p:txBody>
      </p:sp>
      <p:sp>
        <p:nvSpPr>
          <p:cNvPr id="3" name="Chart Placeholder 2"/>
          <p:cNvSpPr>
            <a:spLocks noGrp="1"/>
          </p:cNvSpPr>
          <p:nvPr>
            <p:ph type="chart" idx="1"/>
          </p:nvPr>
        </p:nvSpPr>
        <p:spPr>
          <a:xfrm>
            <a:off x="914400" y="1754188"/>
            <a:ext cx="10363200" cy="4341812"/>
          </a:xfrm>
        </p:spPr>
        <p:txBody>
          <a:bodyPr/>
          <a:lstStyle/>
          <a:p>
            <a:pPr lvl="0"/>
            <a:r>
              <a:rPr lang="en-US" noProof="0"/>
              <a:t>Click icon to add chart</a:t>
            </a:r>
            <a:endParaRPr lang="en-AU" noProof="0"/>
          </a:p>
        </p:txBody>
      </p:sp>
    </p:spTree>
  </p:cSld>
  <p:clrMapOvr>
    <a:masterClrMapping/>
  </p:clrMapOvr>
  <p:transition>
    <p:cut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54001"/>
            <a:ext cx="11328400" cy="938213"/>
          </a:xfrm>
        </p:spPr>
        <p:txBody>
          <a:bodyPr/>
          <a:lstStyle/>
          <a:p>
            <a:r>
              <a:rPr lang="en-US"/>
              <a:t>Click to edit Master title style</a:t>
            </a:r>
            <a:endParaRPr lang="en-GB"/>
          </a:p>
        </p:txBody>
      </p:sp>
      <p:sp>
        <p:nvSpPr>
          <p:cNvPr id="3" name="Text Placeholder 2"/>
          <p:cNvSpPr>
            <a:spLocks noGrp="1"/>
          </p:cNvSpPr>
          <p:nvPr>
            <p:ph type="body" sz="half" idx="1"/>
          </p:nvPr>
        </p:nvSpPr>
        <p:spPr>
          <a:xfrm>
            <a:off x="431800" y="1314450"/>
            <a:ext cx="11328400" cy="256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31800" y="4032250"/>
            <a:ext cx="11328400" cy="256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a:t>Click to edit Master title style</a:t>
            </a:r>
            <a:endParaRPr lang="en-AU"/>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01700" y="417513"/>
            <a:ext cx="10363200" cy="1143000"/>
          </a:xfrm>
        </p:spPr>
        <p:txBody>
          <a:bodyPr/>
          <a:lstStyle/>
          <a:p>
            <a:r>
              <a:rPr lang="en-US"/>
              <a:t>Click to edit Master title style</a:t>
            </a:r>
            <a:endParaRPr lang="en-AU"/>
          </a:p>
        </p:txBody>
      </p:sp>
      <p:sp>
        <p:nvSpPr>
          <p:cNvPr id="3" name="Table Placeholder 2"/>
          <p:cNvSpPr>
            <a:spLocks noGrp="1"/>
          </p:cNvSpPr>
          <p:nvPr>
            <p:ph type="tbl" idx="1"/>
          </p:nvPr>
        </p:nvSpPr>
        <p:spPr>
          <a:xfrm>
            <a:off x="914400" y="1754188"/>
            <a:ext cx="10363200" cy="4341812"/>
          </a:xfrm>
        </p:spPr>
        <p:txBody>
          <a:bodyPr/>
          <a:lstStyle/>
          <a:p>
            <a:pPr lvl="0"/>
            <a:endParaRPr lang="en-AU" noProof="0"/>
          </a:p>
        </p:txBody>
      </p:sp>
    </p:spTree>
  </p:cSld>
  <p:clrMapOvr>
    <a:masterClrMapping/>
  </p:clrMapOvr>
  <p:transition>
    <p:cut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0364B2-E514-426F-891B-00310AE83863}" type="datetime1">
              <a:rPr lang="en-AU" smtClean="0"/>
              <a:t>9/09/2020</a:t>
            </a:fld>
            <a:endParaRPr lang="en-AU"/>
          </a:p>
        </p:txBody>
      </p:sp>
      <p:sp>
        <p:nvSpPr>
          <p:cNvPr id="5" name="Footer Placeholder 4"/>
          <p:cNvSpPr>
            <a:spLocks noGrp="1"/>
          </p:cNvSpPr>
          <p:nvPr>
            <p:ph type="ftr" sz="quarter" idx="11"/>
          </p:nvPr>
        </p:nvSpPr>
        <p:spPr/>
        <p:txBody>
          <a:bodyPr/>
          <a:lstStyle/>
          <a:p>
            <a:r>
              <a:rPr lang="en-GB" dirty="0"/>
              <a:t>© 2020 Global Initiative for Chronic Obstructive Lung Disease</a:t>
            </a:r>
            <a:endParaRPr lang="en-AU" dirty="0"/>
          </a:p>
        </p:txBody>
      </p:sp>
      <p:sp>
        <p:nvSpPr>
          <p:cNvPr id="6" name="Slide Number Placeholder 5"/>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1616140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792F1-6F6C-4B77-9DDB-E0202870095E}" type="datetime1">
              <a:rPr lang="en-AU" smtClean="0"/>
              <a:t>9/09/2020</a:t>
            </a:fld>
            <a:endParaRPr lang="en-AU"/>
          </a:p>
        </p:txBody>
      </p:sp>
      <p:sp>
        <p:nvSpPr>
          <p:cNvPr id="5" name="Footer Placeholder 4"/>
          <p:cNvSpPr>
            <a:spLocks noGrp="1"/>
          </p:cNvSpPr>
          <p:nvPr>
            <p:ph type="ftr" sz="quarter" idx="11"/>
          </p:nvPr>
        </p:nvSpPr>
        <p:spPr/>
        <p:txBody>
          <a:bodyPr/>
          <a:lstStyle/>
          <a:p>
            <a:r>
              <a:rPr lang="en-GB" dirty="0"/>
              <a:t>© 2020 Global Initiative for Chronic Obstructive Lung Disease</a:t>
            </a:r>
            <a:endParaRPr lang="en-AU" dirty="0"/>
          </a:p>
        </p:txBody>
      </p:sp>
      <p:sp>
        <p:nvSpPr>
          <p:cNvPr id="6" name="Slide Number Placeholder 5"/>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37786768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9017BB-F3EA-4F67-AB7F-B74C3326A9CB}" type="datetime1">
              <a:rPr lang="en-AU" smtClean="0"/>
              <a:t>9/09/2020</a:t>
            </a:fld>
            <a:endParaRPr lang="en-AU"/>
          </a:p>
        </p:txBody>
      </p:sp>
      <p:sp>
        <p:nvSpPr>
          <p:cNvPr id="5" name="Footer Placeholder 4"/>
          <p:cNvSpPr>
            <a:spLocks noGrp="1"/>
          </p:cNvSpPr>
          <p:nvPr>
            <p:ph type="ftr" sz="quarter" idx="11"/>
          </p:nvPr>
        </p:nvSpPr>
        <p:spPr/>
        <p:txBody>
          <a:bodyPr/>
          <a:lstStyle/>
          <a:p>
            <a:r>
              <a:rPr lang="en-GB" dirty="0"/>
              <a:t>© 2020 Global Initiative for Chronic Obstructive Lung Disease</a:t>
            </a:r>
            <a:endParaRPr lang="en-AU" dirty="0"/>
          </a:p>
        </p:txBody>
      </p:sp>
      <p:sp>
        <p:nvSpPr>
          <p:cNvPr id="6" name="Slide Number Placeholder 5"/>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17533949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EB0B64-434B-447B-AFC7-FB6D39645D00}" type="datetime1">
              <a:rPr lang="en-AU" smtClean="0"/>
              <a:t>9/09/2020</a:t>
            </a:fld>
            <a:endParaRPr lang="en-AU"/>
          </a:p>
        </p:txBody>
      </p:sp>
      <p:sp>
        <p:nvSpPr>
          <p:cNvPr id="6" name="Footer Placeholder 5"/>
          <p:cNvSpPr>
            <a:spLocks noGrp="1"/>
          </p:cNvSpPr>
          <p:nvPr>
            <p:ph type="ftr" sz="quarter" idx="11"/>
          </p:nvPr>
        </p:nvSpPr>
        <p:spPr/>
        <p:txBody>
          <a:bodyPr/>
          <a:lstStyle/>
          <a:p>
            <a:r>
              <a:rPr lang="en-GB" dirty="0"/>
              <a:t>© 2020 Global Initiative for Chronic Obstructive Lung Disease</a:t>
            </a:r>
            <a:endParaRPr lang="en-AU" dirty="0"/>
          </a:p>
        </p:txBody>
      </p:sp>
      <p:sp>
        <p:nvSpPr>
          <p:cNvPr id="7" name="Slide Number Placeholder 6"/>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1221817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E4C8F3-E0D0-4661-8A00-9EDBEFB9F9E6}" type="datetime1">
              <a:rPr lang="en-AU" smtClean="0"/>
              <a:t>9/09/2020</a:t>
            </a:fld>
            <a:endParaRPr lang="en-AU"/>
          </a:p>
        </p:txBody>
      </p:sp>
      <p:sp>
        <p:nvSpPr>
          <p:cNvPr id="8" name="Footer Placeholder 7"/>
          <p:cNvSpPr>
            <a:spLocks noGrp="1"/>
          </p:cNvSpPr>
          <p:nvPr>
            <p:ph type="ftr" sz="quarter" idx="11"/>
          </p:nvPr>
        </p:nvSpPr>
        <p:spPr/>
        <p:txBody>
          <a:bodyPr/>
          <a:lstStyle/>
          <a:p>
            <a:r>
              <a:rPr lang="en-GB" dirty="0"/>
              <a:t>© 2020 Global Initiative for Chronic Obstructive Lung Disease</a:t>
            </a:r>
            <a:endParaRPr lang="en-AU" dirty="0"/>
          </a:p>
        </p:txBody>
      </p:sp>
      <p:sp>
        <p:nvSpPr>
          <p:cNvPr id="9" name="Slide Number Placeholder 8"/>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28682045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B8CE54-5A9A-430F-8DB0-427A2B8CEA95}" type="datetime1">
              <a:rPr lang="en-AU" smtClean="0"/>
              <a:t>9/09/2020</a:t>
            </a:fld>
            <a:endParaRPr lang="en-AU"/>
          </a:p>
        </p:txBody>
      </p:sp>
      <p:sp>
        <p:nvSpPr>
          <p:cNvPr id="4" name="Footer Placeholder 3"/>
          <p:cNvSpPr>
            <a:spLocks noGrp="1"/>
          </p:cNvSpPr>
          <p:nvPr>
            <p:ph type="ftr" sz="quarter" idx="11"/>
          </p:nvPr>
        </p:nvSpPr>
        <p:spPr/>
        <p:txBody>
          <a:bodyPr/>
          <a:lstStyle/>
          <a:p>
            <a:r>
              <a:rPr lang="en-GB" dirty="0"/>
              <a:t>© 2020 Global Initiative for Chronic Obstructive Lung Disease</a:t>
            </a:r>
            <a:endParaRPr lang="en-AU" dirty="0"/>
          </a:p>
        </p:txBody>
      </p:sp>
      <p:sp>
        <p:nvSpPr>
          <p:cNvPr id="5" name="Slide Number Placeholder 4"/>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15318249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93C52B-5F56-4895-B292-B6482CD4BA3E}" type="datetime1">
              <a:rPr lang="en-AU" smtClean="0"/>
              <a:t>9/09/2020</a:t>
            </a:fld>
            <a:endParaRPr lang="en-AU"/>
          </a:p>
        </p:txBody>
      </p:sp>
      <p:sp>
        <p:nvSpPr>
          <p:cNvPr id="3" name="Footer Placeholder 2"/>
          <p:cNvSpPr>
            <a:spLocks noGrp="1"/>
          </p:cNvSpPr>
          <p:nvPr>
            <p:ph type="ftr" sz="quarter" idx="11"/>
          </p:nvPr>
        </p:nvSpPr>
        <p:spPr/>
        <p:txBody>
          <a:bodyPr/>
          <a:lstStyle/>
          <a:p>
            <a:r>
              <a:rPr lang="en-GB" dirty="0"/>
              <a:t>© 2020 Global Initiative for Chronic Obstructive Lung Disease</a:t>
            </a:r>
            <a:endParaRPr lang="en-AU" dirty="0"/>
          </a:p>
        </p:txBody>
      </p:sp>
      <p:sp>
        <p:nvSpPr>
          <p:cNvPr id="4" name="Slide Number Placeholder 3"/>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38772746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B130110-A1D6-425F-9B12-62825B34D431}" type="datetime1">
              <a:rPr lang="en-AU" smtClean="0"/>
              <a:t>9/09/2020</a:t>
            </a:fld>
            <a:endParaRPr lang="en-AU"/>
          </a:p>
        </p:txBody>
      </p:sp>
      <p:sp>
        <p:nvSpPr>
          <p:cNvPr id="6" name="Footer Placeholder 5"/>
          <p:cNvSpPr>
            <a:spLocks noGrp="1"/>
          </p:cNvSpPr>
          <p:nvPr>
            <p:ph type="ftr" sz="quarter" idx="11"/>
          </p:nvPr>
        </p:nvSpPr>
        <p:spPr/>
        <p:txBody>
          <a:bodyPr/>
          <a:lstStyle/>
          <a:p>
            <a:r>
              <a:rPr lang="en-GB" dirty="0"/>
              <a:t>© 2020 Global Initiative for Chronic Obstructive Lung Disease</a:t>
            </a:r>
            <a:endParaRPr lang="en-AU" dirty="0"/>
          </a:p>
        </p:txBody>
      </p:sp>
      <p:sp>
        <p:nvSpPr>
          <p:cNvPr id="7" name="Slide Number Placeholder 6"/>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742370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B558A2-EE71-464C-A011-FA8B9AFA94BA}" type="datetime1">
              <a:rPr lang="en-AU" smtClean="0"/>
              <a:t>9/09/2020</a:t>
            </a:fld>
            <a:endParaRPr lang="en-AU"/>
          </a:p>
        </p:txBody>
      </p:sp>
      <p:sp>
        <p:nvSpPr>
          <p:cNvPr id="6" name="Footer Placeholder 5"/>
          <p:cNvSpPr>
            <a:spLocks noGrp="1"/>
          </p:cNvSpPr>
          <p:nvPr>
            <p:ph type="ftr" sz="quarter" idx="11"/>
          </p:nvPr>
        </p:nvSpPr>
        <p:spPr/>
        <p:txBody>
          <a:bodyPr/>
          <a:lstStyle/>
          <a:p>
            <a:r>
              <a:rPr lang="en-GB" dirty="0"/>
              <a:t>© 2020 Global Initiative for Chronic Obstructive Lung Disease</a:t>
            </a:r>
            <a:endParaRPr lang="en-AU" dirty="0"/>
          </a:p>
        </p:txBody>
      </p:sp>
      <p:sp>
        <p:nvSpPr>
          <p:cNvPr id="7" name="Slide Number Placeholder 6"/>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5965614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F296C5-23DC-41EA-8594-36CD9270D301}" type="datetime1">
              <a:rPr lang="en-AU" smtClean="0"/>
              <a:t>9/09/2020</a:t>
            </a:fld>
            <a:endParaRPr lang="en-AU"/>
          </a:p>
        </p:txBody>
      </p:sp>
      <p:sp>
        <p:nvSpPr>
          <p:cNvPr id="5" name="Footer Placeholder 4"/>
          <p:cNvSpPr>
            <a:spLocks noGrp="1"/>
          </p:cNvSpPr>
          <p:nvPr>
            <p:ph type="ftr" sz="quarter" idx="11"/>
          </p:nvPr>
        </p:nvSpPr>
        <p:spPr/>
        <p:txBody>
          <a:bodyPr/>
          <a:lstStyle/>
          <a:p>
            <a:r>
              <a:rPr lang="en-GB" dirty="0"/>
              <a:t>© 2020 Global Initiative for Chronic Obstructive Lung Disease</a:t>
            </a:r>
            <a:endParaRPr lang="en-AU" dirty="0"/>
          </a:p>
        </p:txBody>
      </p:sp>
      <p:sp>
        <p:nvSpPr>
          <p:cNvPr id="6" name="Slide Number Placeholder 5"/>
          <p:cNvSpPr>
            <a:spLocks noGrp="1"/>
          </p:cNvSpPr>
          <p:nvPr>
            <p:ph type="sldNum" sz="quarter" idx="12"/>
          </p:nvPr>
        </p:nvSpPr>
        <p:spPr/>
        <p:txBody>
          <a:bodyPr/>
          <a:lstStyle/>
          <a:p>
            <a:fld id="{6302448D-6502-4295-B405-BDA4B517BFE0}" type="slidenum">
              <a:rPr lang="en-AU" smtClean="0"/>
              <a:t>‹#›</a:t>
            </a:fld>
            <a:endParaRPr lang="en-AU"/>
          </a:p>
        </p:txBody>
      </p:sp>
    </p:spTree>
    <p:extLst>
      <p:ext uri="{BB962C8B-B14F-4D97-AF65-F5344CB8AC3E}">
        <p14:creationId xmlns:p14="http://schemas.microsoft.com/office/powerpoint/2010/main" val="148635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theme" Target="../theme/theme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6.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image" Target="../media/image5.png"/><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7.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45584" y="192088"/>
            <a:ext cx="10854267" cy="804862"/>
          </a:xfrm>
          <a:prstGeom prst="rect">
            <a:avLst/>
          </a:prstGeom>
          <a:noFill/>
          <a:ln w="9525">
            <a:noFill/>
            <a:miter lim="800000"/>
            <a:headEnd/>
            <a:tailEnd/>
          </a:ln>
        </p:spPr>
        <p:txBody>
          <a:bodyPr vert="horz" wrap="square" lIns="178574" tIns="89289" rIns="178574" bIns="89289" numCol="1" anchor="t"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571500" y="1357313"/>
            <a:ext cx="10854267" cy="4913312"/>
          </a:xfrm>
          <a:prstGeom prst="rect">
            <a:avLst/>
          </a:prstGeom>
          <a:noFill/>
          <a:ln w="9525">
            <a:noFill/>
            <a:miter lim="800000"/>
            <a:headEnd/>
            <a:tailEnd/>
          </a:ln>
        </p:spPr>
        <p:txBody>
          <a:bodyPr vert="horz" wrap="square" lIns="224481" tIns="112238" rIns="224481" bIns="112238" numCol="1" anchor="t" anchorCtr="0" compatLnSpc="1">
            <a:prstTxWarp prst="textNoShape">
              <a:avLst/>
            </a:prstTxWarp>
          </a:bodyPr>
          <a:lstStyle/>
          <a:p>
            <a:pPr lvl="0"/>
            <a:r>
              <a:rPr lang="en-US"/>
              <a:t>Click to edit Master text styles</a:t>
            </a:r>
          </a:p>
          <a:p>
            <a:pPr lvl="1"/>
            <a:r>
              <a:rPr lang="en-US"/>
              <a:t>Second level</a:t>
            </a:r>
          </a:p>
        </p:txBody>
      </p:sp>
      <p:pic>
        <p:nvPicPr>
          <p:cNvPr id="14340" name="Picture 4" descr="CAKBI9QF"/>
          <p:cNvPicPr>
            <a:picLocks noChangeAspect="1" noChangeArrowheads="1"/>
          </p:cNvPicPr>
          <p:nvPr/>
        </p:nvPicPr>
        <p:blipFill>
          <a:blip r:embed="rId13" cstate="print"/>
          <a:srcRect/>
          <a:stretch>
            <a:fillRect/>
          </a:stretch>
        </p:blipFill>
        <p:spPr bwMode="auto">
          <a:xfrm>
            <a:off x="10786533" y="6324600"/>
            <a:ext cx="1405467" cy="533400"/>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Lst>
  <p:transition spd="med"/>
  <p:txStyles>
    <p:titleStyle>
      <a:lvl1pPr algn="l" defTabSz="1785938" rtl="0" eaLnBrk="0" fontAlgn="base" hangingPunct="0">
        <a:spcBef>
          <a:spcPct val="0"/>
        </a:spcBef>
        <a:spcAft>
          <a:spcPct val="0"/>
        </a:spcAft>
        <a:defRPr sz="3800" b="1">
          <a:solidFill>
            <a:srgbClr val="FFD728"/>
          </a:solidFill>
          <a:latin typeface="+mj-lt"/>
          <a:ea typeface="+mj-ea"/>
          <a:cs typeface="+mj-cs"/>
        </a:defRPr>
      </a:lvl1pPr>
      <a:lvl2pPr algn="l" defTabSz="1785938" rtl="0" eaLnBrk="0" fontAlgn="base" hangingPunct="0">
        <a:spcBef>
          <a:spcPct val="0"/>
        </a:spcBef>
        <a:spcAft>
          <a:spcPct val="0"/>
        </a:spcAft>
        <a:defRPr sz="3800" b="1">
          <a:solidFill>
            <a:srgbClr val="FFD728"/>
          </a:solidFill>
          <a:latin typeface="Arial" pitchFamily="34" charset="0"/>
        </a:defRPr>
      </a:lvl2pPr>
      <a:lvl3pPr algn="l" defTabSz="1785938" rtl="0" eaLnBrk="0" fontAlgn="base" hangingPunct="0">
        <a:spcBef>
          <a:spcPct val="0"/>
        </a:spcBef>
        <a:spcAft>
          <a:spcPct val="0"/>
        </a:spcAft>
        <a:defRPr sz="3800" b="1">
          <a:solidFill>
            <a:srgbClr val="FFD728"/>
          </a:solidFill>
          <a:latin typeface="Arial" pitchFamily="34" charset="0"/>
        </a:defRPr>
      </a:lvl3pPr>
      <a:lvl4pPr algn="l" defTabSz="1785938" rtl="0" eaLnBrk="0" fontAlgn="base" hangingPunct="0">
        <a:spcBef>
          <a:spcPct val="0"/>
        </a:spcBef>
        <a:spcAft>
          <a:spcPct val="0"/>
        </a:spcAft>
        <a:defRPr sz="3800" b="1">
          <a:solidFill>
            <a:srgbClr val="FFD728"/>
          </a:solidFill>
          <a:latin typeface="Arial" pitchFamily="34" charset="0"/>
        </a:defRPr>
      </a:lvl4pPr>
      <a:lvl5pPr algn="l" defTabSz="1785938" rtl="0" eaLnBrk="0" fontAlgn="base" hangingPunct="0">
        <a:spcBef>
          <a:spcPct val="0"/>
        </a:spcBef>
        <a:spcAft>
          <a:spcPct val="0"/>
        </a:spcAft>
        <a:defRPr sz="3800" b="1">
          <a:solidFill>
            <a:srgbClr val="FFD728"/>
          </a:solidFill>
          <a:latin typeface="Arial" pitchFamily="34" charset="0"/>
        </a:defRPr>
      </a:lvl5pPr>
      <a:lvl6pPr marL="457200" algn="l" defTabSz="1785938" rtl="0" fontAlgn="base">
        <a:spcBef>
          <a:spcPct val="0"/>
        </a:spcBef>
        <a:spcAft>
          <a:spcPct val="0"/>
        </a:spcAft>
        <a:defRPr sz="3800" b="1">
          <a:solidFill>
            <a:srgbClr val="FFD728"/>
          </a:solidFill>
          <a:latin typeface="Arial" pitchFamily="34" charset="0"/>
        </a:defRPr>
      </a:lvl6pPr>
      <a:lvl7pPr marL="914400" algn="l" defTabSz="1785938" rtl="0" fontAlgn="base">
        <a:spcBef>
          <a:spcPct val="0"/>
        </a:spcBef>
        <a:spcAft>
          <a:spcPct val="0"/>
        </a:spcAft>
        <a:defRPr sz="3800" b="1">
          <a:solidFill>
            <a:srgbClr val="FFD728"/>
          </a:solidFill>
          <a:latin typeface="Arial" pitchFamily="34" charset="0"/>
        </a:defRPr>
      </a:lvl7pPr>
      <a:lvl8pPr marL="1371600" algn="l" defTabSz="1785938" rtl="0" fontAlgn="base">
        <a:spcBef>
          <a:spcPct val="0"/>
        </a:spcBef>
        <a:spcAft>
          <a:spcPct val="0"/>
        </a:spcAft>
        <a:defRPr sz="3800" b="1">
          <a:solidFill>
            <a:srgbClr val="FFD728"/>
          </a:solidFill>
          <a:latin typeface="Arial" pitchFamily="34" charset="0"/>
        </a:defRPr>
      </a:lvl8pPr>
      <a:lvl9pPr marL="1828800" algn="l" defTabSz="1785938" rtl="0" fontAlgn="base">
        <a:spcBef>
          <a:spcPct val="0"/>
        </a:spcBef>
        <a:spcAft>
          <a:spcPct val="0"/>
        </a:spcAft>
        <a:defRPr sz="3800" b="1">
          <a:solidFill>
            <a:srgbClr val="FFD728"/>
          </a:solidFill>
          <a:latin typeface="Arial" pitchFamily="34" charset="0"/>
        </a:defRPr>
      </a:lvl9pPr>
    </p:titleStyle>
    <p:bodyStyle>
      <a:lvl1pPr marL="427038" indent="-427038" algn="l" defTabSz="2244725" rtl="0" eaLnBrk="0" fontAlgn="base" hangingPunct="0">
        <a:spcBef>
          <a:spcPct val="0"/>
        </a:spcBef>
        <a:spcAft>
          <a:spcPct val="50000"/>
        </a:spcAft>
        <a:buClr>
          <a:srgbClr val="99CCFF"/>
        </a:buClr>
        <a:buSzPct val="65000"/>
        <a:buFont typeface="Wingdings" pitchFamily="2" charset="2"/>
        <a:buChar char="n"/>
        <a:defRPr sz="3000">
          <a:solidFill>
            <a:schemeClr val="tx1"/>
          </a:solidFill>
          <a:latin typeface="+mn-lt"/>
          <a:ea typeface="+mn-ea"/>
          <a:cs typeface="+mn-cs"/>
        </a:defRPr>
      </a:lvl1pPr>
      <a:lvl2pPr marL="933450" indent="-363538" algn="l" defTabSz="2244725" rtl="0" eaLnBrk="0" fontAlgn="base" hangingPunct="0">
        <a:spcBef>
          <a:spcPct val="0"/>
        </a:spcBef>
        <a:spcAft>
          <a:spcPct val="50000"/>
        </a:spcAft>
        <a:buChar char="–"/>
        <a:defRPr sz="3000">
          <a:solidFill>
            <a:schemeClr val="tx1"/>
          </a:solidFill>
          <a:latin typeface="+mn-lt"/>
        </a:defRPr>
      </a:lvl2pPr>
      <a:lvl3pPr marL="2806700" indent="-561975" algn="l" defTabSz="2244725" rtl="0" eaLnBrk="0" fontAlgn="base" hangingPunct="0">
        <a:spcBef>
          <a:spcPct val="20000"/>
        </a:spcBef>
        <a:spcAft>
          <a:spcPct val="0"/>
        </a:spcAft>
        <a:buChar char="–"/>
        <a:defRPr sz="3000">
          <a:solidFill>
            <a:srgbClr val="FEDD80"/>
          </a:solidFill>
          <a:latin typeface="+mn-lt"/>
        </a:defRPr>
      </a:lvl3pPr>
      <a:lvl4pPr marL="3929063" indent="-558800" algn="l" defTabSz="2244725" rtl="0" eaLnBrk="0" fontAlgn="base" hangingPunct="0">
        <a:spcBef>
          <a:spcPct val="20000"/>
        </a:spcBef>
        <a:spcAft>
          <a:spcPct val="0"/>
        </a:spcAft>
        <a:buChar char="–"/>
        <a:defRPr sz="3000">
          <a:solidFill>
            <a:srgbClr val="FEDD80"/>
          </a:solidFill>
          <a:latin typeface="+mn-lt"/>
        </a:defRPr>
      </a:lvl4pPr>
      <a:lvl5pPr marL="5049838" indent="-558800" algn="l" defTabSz="2244725" rtl="0" eaLnBrk="0" fontAlgn="base" hangingPunct="0">
        <a:spcBef>
          <a:spcPct val="20000"/>
        </a:spcBef>
        <a:spcAft>
          <a:spcPct val="0"/>
        </a:spcAft>
        <a:buChar char="–"/>
        <a:defRPr sz="3000">
          <a:solidFill>
            <a:srgbClr val="FEDD80"/>
          </a:solidFill>
          <a:latin typeface="+mn-lt"/>
        </a:defRPr>
      </a:lvl5pPr>
      <a:lvl6pPr marL="5507038" indent="-558800" algn="l" defTabSz="2244725" rtl="0" fontAlgn="base">
        <a:spcBef>
          <a:spcPct val="20000"/>
        </a:spcBef>
        <a:spcAft>
          <a:spcPct val="0"/>
        </a:spcAft>
        <a:buChar char="–"/>
        <a:defRPr sz="3000">
          <a:solidFill>
            <a:srgbClr val="FEDD80"/>
          </a:solidFill>
          <a:latin typeface="+mn-lt"/>
        </a:defRPr>
      </a:lvl6pPr>
      <a:lvl7pPr marL="5964238" indent="-558800" algn="l" defTabSz="2244725" rtl="0" fontAlgn="base">
        <a:spcBef>
          <a:spcPct val="20000"/>
        </a:spcBef>
        <a:spcAft>
          <a:spcPct val="0"/>
        </a:spcAft>
        <a:buChar char="–"/>
        <a:defRPr sz="3000">
          <a:solidFill>
            <a:srgbClr val="FEDD80"/>
          </a:solidFill>
          <a:latin typeface="+mn-lt"/>
        </a:defRPr>
      </a:lvl7pPr>
      <a:lvl8pPr marL="6421438" indent="-558800" algn="l" defTabSz="2244725" rtl="0" fontAlgn="base">
        <a:spcBef>
          <a:spcPct val="20000"/>
        </a:spcBef>
        <a:spcAft>
          <a:spcPct val="0"/>
        </a:spcAft>
        <a:buChar char="–"/>
        <a:defRPr sz="3000">
          <a:solidFill>
            <a:srgbClr val="FEDD80"/>
          </a:solidFill>
          <a:latin typeface="+mn-lt"/>
        </a:defRPr>
      </a:lvl8pPr>
      <a:lvl9pPr marL="6878638" indent="-558800" algn="l" defTabSz="2244725" rtl="0" fontAlgn="base">
        <a:spcBef>
          <a:spcPct val="20000"/>
        </a:spcBef>
        <a:spcAft>
          <a:spcPct val="0"/>
        </a:spcAft>
        <a:buChar char="–"/>
        <a:defRPr sz="3000">
          <a:solidFill>
            <a:srgbClr val="FEDD8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41698" name="Rectangle 2"/>
          <p:cNvSpPr>
            <a:spLocks noChangeArrowheads="1"/>
          </p:cNvSpPr>
          <p:nvPr/>
        </p:nvSpPr>
        <p:spPr bwMode="invGray">
          <a:xfrm>
            <a:off x="0" y="0"/>
            <a:ext cx="12192000" cy="6872288"/>
          </a:xfrm>
          <a:prstGeom prst="rect">
            <a:avLst/>
          </a:prstGeom>
          <a:gradFill rotWithShape="1">
            <a:gsLst>
              <a:gs pos="0">
                <a:srgbClr val="03397B"/>
              </a:gs>
              <a:gs pos="100000">
                <a:srgbClr val="011932"/>
              </a:gs>
            </a:gsLst>
            <a:lin ang="5400000" scaled="1"/>
          </a:gradFill>
          <a:ln w="9525" algn="ctr">
            <a:noFill/>
            <a:miter lim="800000"/>
            <a:headEnd/>
            <a:tailEnd/>
          </a:ln>
        </p:spPr>
        <p:txBody>
          <a:bodyPr wrap="none" anchor="ctr"/>
          <a:lstStyle/>
          <a:p>
            <a:pPr>
              <a:buClr>
                <a:srgbClr val="000000"/>
              </a:buClr>
              <a:buFont typeface="Arial" pitchFamily="34" charset="0"/>
              <a:buNone/>
              <a:defRPr/>
            </a:pPr>
            <a:endParaRPr lang="en-US" sz="1800" b="0">
              <a:solidFill>
                <a:srgbClr val="000000"/>
              </a:solidFill>
              <a:cs typeface="Arial" pitchFamily="34" charset="0"/>
              <a:sym typeface="Arial" pitchFamily="34" charset="0"/>
            </a:endParaRPr>
          </a:p>
        </p:txBody>
      </p:sp>
      <p:grpSp>
        <p:nvGrpSpPr>
          <p:cNvPr id="15363" name="Group 3"/>
          <p:cNvGrpSpPr>
            <a:grpSpLocks/>
          </p:cNvGrpSpPr>
          <p:nvPr/>
        </p:nvGrpSpPr>
        <p:grpSpPr bwMode="auto">
          <a:xfrm>
            <a:off x="376768" y="1381125"/>
            <a:ext cx="11459633" cy="4764088"/>
            <a:chOff x="178" y="870"/>
            <a:chExt cx="5414" cy="3001"/>
          </a:xfrm>
        </p:grpSpPr>
        <p:sp>
          <p:nvSpPr>
            <p:cNvPr id="541700" name="Line 4"/>
            <p:cNvSpPr>
              <a:spLocks noChangeShapeType="1"/>
            </p:cNvSpPr>
            <p:nvPr userDrawn="1"/>
          </p:nvSpPr>
          <p:spPr bwMode="auto">
            <a:xfrm>
              <a:off x="178" y="3871"/>
              <a:ext cx="5414" cy="0"/>
            </a:xfrm>
            <a:prstGeom prst="line">
              <a:avLst/>
            </a:prstGeom>
            <a:noFill/>
            <a:ln w="28575">
              <a:solidFill>
                <a:srgbClr val="F89646"/>
              </a:solidFill>
              <a:round/>
              <a:headEnd/>
              <a:tailEnd/>
            </a:ln>
          </p:spPr>
          <p:txBody>
            <a:bodyPr/>
            <a:lstStyle/>
            <a:p>
              <a:pPr>
                <a:defRPr/>
              </a:pPr>
              <a:endParaRPr lang="en-US" sz="2400"/>
            </a:p>
          </p:txBody>
        </p:sp>
        <p:sp>
          <p:nvSpPr>
            <p:cNvPr id="541701" name="Line 5"/>
            <p:cNvSpPr>
              <a:spLocks noChangeShapeType="1"/>
            </p:cNvSpPr>
            <p:nvPr userDrawn="1"/>
          </p:nvSpPr>
          <p:spPr bwMode="auto">
            <a:xfrm>
              <a:off x="178" y="870"/>
              <a:ext cx="5414" cy="0"/>
            </a:xfrm>
            <a:prstGeom prst="line">
              <a:avLst/>
            </a:prstGeom>
            <a:noFill/>
            <a:ln w="28575">
              <a:solidFill>
                <a:srgbClr val="F89646"/>
              </a:solidFill>
              <a:round/>
              <a:headEnd/>
              <a:tailEnd/>
            </a:ln>
          </p:spPr>
          <p:txBody>
            <a:bodyPr/>
            <a:lstStyle/>
            <a:p>
              <a:pPr>
                <a:defRPr/>
              </a:pPr>
              <a:endParaRPr lang="en-US" sz="2400"/>
            </a:p>
          </p:txBody>
        </p:sp>
      </p:grpSp>
      <p:grpSp>
        <p:nvGrpSpPr>
          <p:cNvPr id="15364" name="Group 31"/>
          <p:cNvGrpSpPr>
            <a:grpSpLocks/>
          </p:cNvGrpSpPr>
          <p:nvPr/>
        </p:nvGrpSpPr>
        <p:grpSpPr bwMode="auto">
          <a:xfrm>
            <a:off x="9730318" y="176213"/>
            <a:ext cx="2343149" cy="406400"/>
            <a:chOff x="4597" y="111"/>
            <a:chExt cx="1107" cy="256"/>
          </a:xfrm>
        </p:grpSpPr>
        <p:sp>
          <p:nvSpPr>
            <p:cNvPr id="541703" name="AutoShape 32"/>
            <p:cNvSpPr>
              <a:spLocks noChangeAspect="1" noChangeArrowheads="1" noTextEdit="1"/>
            </p:cNvSpPr>
            <p:nvPr userDrawn="1"/>
          </p:nvSpPr>
          <p:spPr bwMode="auto">
            <a:xfrm>
              <a:off x="4597" y="111"/>
              <a:ext cx="1107" cy="256"/>
            </a:xfrm>
            <a:prstGeom prst="rect">
              <a:avLst/>
            </a:prstGeom>
            <a:noFill/>
            <a:ln w="9525">
              <a:noFill/>
              <a:miter lim="800000"/>
              <a:headEnd/>
              <a:tailEnd/>
            </a:ln>
          </p:spPr>
          <p:txBody>
            <a:bodyPr/>
            <a:lstStyle/>
            <a:p>
              <a:pPr>
                <a:defRPr/>
              </a:pPr>
              <a:endParaRPr lang="en-US" sz="2400"/>
            </a:p>
          </p:txBody>
        </p:sp>
        <p:sp>
          <p:nvSpPr>
            <p:cNvPr id="541704" name="Freeform 33"/>
            <p:cNvSpPr>
              <a:spLocks/>
            </p:cNvSpPr>
            <p:nvPr userDrawn="1"/>
          </p:nvSpPr>
          <p:spPr bwMode="auto">
            <a:xfrm>
              <a:off x="4597" y="111"/>
              <a:ext cx="1107" cy="256"/>
            </a:xfrm>
            <a:custGeom>
              <a:avLst/>
              <a:gdLst>
                <a:gd name="T0" fmla="*/ 1524 w 1862"/>
                <a:gd name="T1" fmla="*/ 0 h 430"/>
                <a:gd name="T2" fmla="*/ 1804 w 1862"/>
                <a:gd name="T3" fmla="*/ 22 h 430"/>
                <a:gd name="T4" fmla="*/ 1810 w 1862"/>
                <a:gd name="T5" fmla="*/ 22 h 430"/>
                <a:gd name="T6" fmla="*/ 1824 w 1862"/>
                <a:gd name="T7" fmla="*/ 28 h 430"/>
                <a:gd name="T8" fmla="*/ 1834 w 1862"/>
                <a:gd name="T9" fmla="*/ 36 h 430"/>
                <a:gd name="T10" fmla="*/ 1838 w 1862"/>
                <a:gd name="T11" fmla="*/ 48 h 430"/>
                <a:gd name="T12" fmla="*/ 1840 w 1862"/>
                <a:gd name="T13" fmla="*/ 376 h 430"/>
                <a:gd name="T14" fmla="*/ 1838 w 1862"/>
                <a:gd name="T15" fmla="*/ 382 h 430"/>
                <a:gd name="T16" fmla="*/ 1834 w 1862"/>
                <a:gd name="T17" fmla="*/ 394 h 430"/>
                <a:gd name="T18" fmla="*/ 1824 w 1862"/>
                <a:gd name="T19" fmla="*/ 402 h 430"/>
                <a:gd name="T20" fmla="*/ 1810 w 1862"/>
                <a:gd name="T21" fmla="*/ 408 h 430"/>
                <a:gd name="T22" fmla="*/ 58 w 1862"/>
                <a:gd name="T23" fmla="*/ 408 h 430"/>
                <a:gd name="T24" fmla="*/ 50 w 1862"/>
                <a:gd name="T25" fmla="*/ 408 h 430"/>
                <a:gd name="T26" fmla="*/ 38 w 1862"/>
                <a:gd name="T27" fmla="*/ 402 h 430"/>
                <a:gd name="T28" fmla="*/ 28 w 1862"/>
                <a:gd name="T29" fmla="*/ 394 h 430"/>
                <a:gd name="T30" fmla="*/ 22 w 1862"/>
                <a:gd name="T31" fmla="*/ 382 h 430"/>
                <a:gd name="T32" fmla="*/ 22 w 1862"/>
                <a:gd name="T33" fmla="*/ 54 h 430"/>
                <a:gd name="T34" fmla="*/ 22 w 1862"/>
                <a:gd name="T35" fmla="*/ 48 h 430"/>
                <a:gd name="T36" fmla="*/ 28 w 1862"/>
                <a:gd name="T37" fmla="*/ 36 h 430"/>
                <a:gd name="T38" fmla="*/ 38 w 1862"/>
                <a:gd name="T39" fmla="*/ 28 h 430"/>
                <a:gd name="T40" fmla="*/ 50 w 1862"/>
                <a:gd name="T41" fmla="*/ 22 h 430"/>
                <a:gd name="T42" fmla="*/ 1386 w 1862"/>
                <a:gd name="T43" fmla="*/ 22 h 430"/>
                <a:gd name="T44" fmla="*/ 58 w 1862"/>
                <a:gd name="T45" fmla="*/ 0 h 430"/>
                <a:gd name="T46" fmla="*/ 46 w 1862"/>
                <a:gd name="T47" fmla="*/ 0 h 430"/>
                <a:gd name="T48" fmla="*/ 26 w 1862"/>
                <a:gd name="T49" fmla="*/ 8 h 430"/>
                <a:gd name="T50" fmla="*/ 10 w 1862"/>
                <a:gd name="T51" fmla="*/ 24 h 430"/>
                <a:gd name="T52" fmla="*/ 2 w 1862"/>
                <a:gd name="T53" fmla="*/ 44 h 430"/>
                <a:gd name="T54" fmla="*/ 0 w 1862"/>
                <a:gd name="T55" fmla="*/ 376 h 430"/>
                <a:gd name="T56" fmla="*/ 2 w 1862"/>
                <a:gd name="T57" fmla="*/ 386 h 430"/>
                <a:gd name="T58" fmla="*/ 10 w 1862"/>
                <a:gd name="T59" fmla="*/ 406 h 430"/>
                <a:gd name="T60" fmla="*/ 26 w 1862"/>
                <a:gd name="T61" fmla="*/ 420 h 430"/>
                <a:gd name="T62" fmla="*/ 46 w 1862"/>
                <a:gd name="T63" fmla="*/ 430 h 430"/>
                <a:gd name="T64" fmla="*/ 1804 w 1862"/>
                <a:gd name="T65" fmla="*/ 430 h 430"/>
                <a:gd name="T66" fmla="*/ 1814 w 1862"/>
                <a:gd name="T67" fmla="*/ 430 h 430"/>
                <a:gd name="T68" fmla="*/ 1836 w 1862"/>
                <a:gd name="T69" fmla="*/ 420 h 430"/>
                <a:gd name="T70" fmla="*/ 1852 w 1862"/>
                <a:gd name="T71" fmla="*/ 406 h 430"/>
                <a:gd name="T72" fmla="*/ 1860 w 1862"/>
                <a:gd name="T73" fmla="*/ 386 h 430"/>
                <a:gd name="T74" fmla="*/ 1862 w 1862"/>
                <a:gd name="T75" fmla="*/ 54 h 430"/>
                <a:gd name="T76" fmla="*/ 1860 w 1862"/>
                <a:gd name="T77" fmla="*/ 44 h 430"/>
                <a:gd name="T78" fmla="*/ 1852 w 1862"/>
                <a:gd name="T79" fmla="*/ 24 h 430"/>
                <a:gd name="T80" fmla="*/ 1836 w 1862"/>
                <a:gd name="T81" fmla="*/ 8 h 430"/>
                <a:gd name="T82" fmla="*/ 1814 w 1862"/>
                <a:gd name="T83" fmla="*/ 0 h 430"/>
                <a:gd name="T84" fmla="*/ 1804 w 1862"/>
                <a:gd name="T85" fmla="*/ 0 h 4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62"/>
                <a:gd name="T130" fmla="*/ 0 h 430"/>
                <a:gd name="T131" fmla="*/ 1862 w 1862"/>
                <a:gd name="T132" fmla="*/ 430 h 4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62" h="430">
                  <a:moveTo>
                    <a:pt x="1804" y="0"/>
                  </a:moveTo>
                  <a:lnTo>
                    <a:pt x="1524" y="0"/>
                  </a:lnTo>
                  <a:lnTo>
                    <a:pt x="1508" y="22"/>
                  </a:lnTo>
                  <a:lnTo>
                    <a:pt x="1804" y="22"/>
                  </a:lnTo>
                  <a:lnTo>
                    <a:pt x="1810" y="22"/>
                  </a:lnTo>
                  <a:lnTo>
                    <a:pt x="1818" y="24"/>
                  </a:lnTo>
                  <a:lnTo>
                    <a:pt x="1824" y="28"/>
                  </a:lnTo>
                  <a:lnTo>
                    <a:pt x="1830" y="32"/>
                  </a:lnTo>
                  <a:lnTo>
                    <a:pt x="1834" y="36"/>
                  </a:lnTo>
                  <a:lnTo>
                    <a:pt x="1836" y="42"/>
                  </a:lnTo>
                  <a:lnTo>
                    <a:pt x="1838" y="48"/>
                  </a:lnTo>
                  <a:lnTo>
                    <a:pt x="1840" y="54"/>
                  </a:lnTo>
                  <a:lnTo>
                    <a:pt x="1840" y="376"/>
                  </a:lnTo>
                  <a:lnTo>
                    <a:pt x="1838" y="382"/>
                  </a:lnTo>
                  <a:lnTo>
                    <a:pt x="1836" y="388"/>
                  </a:lnTo>
                  <a:lnTo>
                    <a:pt x="1834" y="394"/>
                  </a:lnTo>
                  <a:lnTo>
                    <a:pt x="1830" y="398"/>
                  </a:lnTo>
                  <a:lnTo>
                    <a:pt x="1824" y="402"/>
                  </a:lnTo>
                  <a:lnTo>
                    <a:pt x="1818" y="406"/>
                  </a:lnTo>
                  <a:lnTo>
                    <a:pt x="1810" y="408"/>
                  </a:lnTo>
                  <a:lnTo>
                    <a:pt x="1804" y="408"/>
                  </a:lnTo>
                  <a:lnTo>
                    <a:pt x="58" y="408"/>
                  </a:lnTo>
                  <a:lnTo>
                    <a:pt x="50" y="408"/>
                  </a:lnTo>
                  <a:lnTo>
                    <a:pt x="44" y="406"/>
                  </a:lnTo>
                  <a:lnTo>
                    <a:pt x="38" y="402"/>
                  </a:lnTo>
                  <a:lnTo>
                    <a:pt x="32" y="398"/>
                  </a:lnTo>
                  <a:lnTo>
                    <a:pt x="28" y="394"/>
                  </a:lnTo>
                  <a:lnTo>
                    <a:pt x="24" y="388"/>
                  </a:lnTo>
                  <a:lnTo>
                    <a:pt x="22" y="382"/>
                  </a:lnTo>
                  <a:lnTo>
                    <a:pt x="22" y="376"/>
                  </a:lnTo>
                  <a:lnTo>
                    <a:pt x="22" y="54"/>
                  </a:lnTo>
                  <a:lnTo>
                    <a:pt x="22" y="48"/>
                  </a:lnTo>
                  <a:lnTo>
                    <a:pt x="24" y="42"/>
                  </a:lnTo>
                  <a:lnTo>
                    <a:pt x="28" y="36"/>
                  </a:lnTo>
                  <a:lnTo>
                    <a:pt x="32" y="32"/>
                  </a:lnTo>
                  <a:lnTo>
                    <a:pt x="38" y="28"/>
                  </a:lnTo>
                  <a:lnTo>
                    <a:pt x="44" y="24"/>
                  </a:lnTo>
                  <a:lnTo>
                    <a:pt x="50" y="22"/>
                  </a:lnTo>
                  <a:lnTo>
                    <a:pt x="58" y="22"/>
                  </a:lnTo>
                  <a:lnTo>
                    <a:pt x="1386" y="22"/>
                  </a:lnTo>
                  <a:lnTo>
                    <a:pt x="1402" y="0"/>
                  </a:lnTo>
                  <a:lnTo>
                    <a:pt x="58" y="0"/>
                  </a:lnTo>
                  <a:lnTo>
                    <a:pt x="46" y="0"/>
                  </a:lnTo>
                  <a:lnTo>
                    <a:pt x="36" y="4"/>
                  </a:lnTo>
                  <a:lnTo>
                    <a:pt x="26" y="8"/>
                  </a:lnTo>
                  <a:lnTo>
                    <a:pt x="18" y="16"/>
                  </a:lnTo>
                  <a:lnTo>
                    <a:pt x="10" y="24"/>
                  </a:lnTo>
                  <a:lnTo>
                    <a:pt x="4" y="32"/>
                  </a:lnTo>
                  <a:lnTo>
                    <a:pt x="2" y="44"/>
                  </a:lnTo>
                  <a:lnTo>
                    <a:pt x="0" y="54"/>
                  </a:lnTo>
                  <a:lnTo>
                    <a:pt x="0" y="376"/>
                  </a:lnTo>
                  <a:lnTo>
                    <a:pt x="2" y="386"/>
                  </a:lnTo>
                  <a:lnTo>
                    <a:pt x="4" y="398"/>
                  </a:lnTo>
                  <a:lnTo>
                    <a:pt x="10" y="406"/>
                  </a:lnTo>
                  <a:lnTo>
                    <a:pt x="18" y="414"/>
                  </a:lnTo>
                  <a:lnTo>
                    <a:pt x="26" y="420"/>
                  </a:lnTo>
                  <a:lnTo>
                    <a:pt x="36" y="426"/>
                  </a:lnTo>
                  <a:lnTo>
                    <a:pt x="46" y="430"/>
                  </a:lnTo>
                  <a:lnTo>
                    <a:pt x="58" y="430"/>
                  </a:lnTo>
                  <a:lnTo>
                    <a:pt x="1804" y="430"/>
                  </a:lnTo>
                  <a:lnTo>
                    <a:pt x="1814" y="430"/>
                  </a:lnTo>
                  <a:lnTo>
                    <a:pt x="1826" y="426"/>
                  </a:lnTo>
                  <a:lnTo>
                    <a:pt x="1836" y="420"/>
                  </a:lnTo>
                  <a:lnTo>
                    <a:pt x="1844" y="414"/>
                  </a:lnTo>
                  <a:lnTo>
                    <a:pt x="1852" y="406"/>
                  </a:lnTo>
                  <a:lnTo>
                    <a:pt x="1856" y="398"/>
                  </a:lnTo>
                  <a:lnTo>
                    <a:pt x="1860" y="386"/>
                  </a:lnTo>
                  <a:lnTo>
                    <a:pt x="1862" y="376"/>
                  </a:lnTo>
                  <a:lnTo>
                    <a:pt x="1862" y="54"/>
                  </a:lnTo>
                  <a:lnTo>
                    <a:pt x="1860" y="44"/>
                  </a:lnTo>
                  <a:lnTo>
                    <a:pt x="1856" y="32"/>
                  </a:lnTo>
                  <a:lnTo>
                    <a:pt x="1852" y="24"/>
                  </a:lnTo>
                  <a:lnTo>
                    <a:pt x="1844" y="16"/>
                  </a:lnTo>
                  <a:lnTo>
                    <a:pt x="1836" y="8"/>
                  </a:lnTo>
                  <a:lnTo>
                    <a:pt x="1826" y="4"/>
                  </a:lnTo>
                  <a:lnTo>
                    <a:pt x="1814" y="0"/>
                  </a:lnTo>
                  <a:lnTo>
                    <a:pt x="1804" y="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05" name="Freeform 34"/>
            <p:cNvSpPr>
              <a:spLocks/>
            </p:cNvSpPr>
            <p:nvPr userDrawn="1"/>
          </p:nvSpPr>
          <p:spPr bwMode="auto">
            <a:xfrm>
              <a:off x="5201" y="179"/>
              <a:ext cx="61" cy="121"/>
            </a:xfrm>
            <a:custGeom>
              <a:avLst/>
              <a:gdLst>
                <a:gd name="T0" fmla="*/ 102 w 102"/>
                <a:gd name="T1" fmla="*/ 30 h 204"/>
                <a:gd name="T2" fmla="*/ 102 w 102"/>
                <a:gd name="T3" fmla="*/ 30 h 204"/>
                <a:gd name="T4" fmla="*/ 90 w 102"/>
                <a:gd name="T5" fmla="*/ 26 h 204"/>
                <a:gd name="T6" fmla="*/ 90 w 102"/>
                <a:gd name="T7" fmla="*/ 26 h 204"/>
                <a:gd name="T8" fmla="*/ 80 w 102"/>
                <a:gd name="T9" fmla="*/ 26 h 204"/>
                <a:gd name="T10" fmla="*/ 80 w 102"/>
                <a:gd name="T11" fmla="*/ 26 h 204"/>
                <a:gd name="T12" fmla="*/ 70 w 102"/>
                <a:gd name="T13" fmla="*/ 28 h 204"/>
                <a:gd name="T14" fmla="*/ 70 w 102"/>
                <a:gd name="T15" fmla="*/ 28 h 204"/>
                <a:gd name="T16" fmla="*/ 62 w 102"/>
                <a:gd name="T17" fmla="*/ 32 h 204"/>
                <a:gd name="T18" fmla="*/ 62 w 102"/>
                <a:gd name="T19" fmla="*/ 32 h 204"/>
                <a:gd name="T20" fmla="*/ 58 w 102"/>
                <a:gd name="T21" fmla="*/ 40 h 204"/>
                <a:gd name="T22" fmla="*/ 58 w 102"/>
                <a:gd name="T23" fmla="*/ 40 h 204"/>
                <a:gd name="T24" fmla="*/ 56 w 102"/>
                <a:gd name="T25" fmla="*/ 52 h 204"/>
                <a:gd name="T26" fmla="*/ 56 w 102"/>
                <a:gd name="T27" fmla="*/ 70 h 204"/>
                <a:gd name="T28" fmla="*/ 90 w 102"/>
                <a:gd name="T29" fmla="*/ 70 h 204"/>
                <a:gd name="T30" fmla="*/ 90 w 102"/>
                <a:gd name="T31" fmla="*/ 96 h 204"/>
                <a:gd name="T32" fmla="*/ 56 w 102"/>
                <a:gd name="T33" fmla="*/ 96 h 204"/>
                <a:gd name="T34" fmla="*/ 56 w 102"/>
                <a:gd name="T35" fmla="*/ 204 h 204"/>
                <a:gd name="T36" fmla="*/ 24 w 102"/>
                <a:gd name="T37" fmla="*/ 204 h 204"/>
                <a:gd name="T38" fmla="*/ 24 w 102"/>
                <a:gd name="T39" fmla="*/ 96 h 204"/>
                <a:gd name="T40" fmla="*/ 0 w 102"/>
                <a:gd name="T41" fmla="*/ 96 h 204"/>
                <a:gd name="T42" fmla="*/ 0 w 102"/>
                <a:gd name="T43" fmla="*/ 70 h 204"/>
                <a:gd name="T44" fmla="*/ 24 w 102"/>
                <a:gd name="T45" fmla="*/ 70 h 204"/>
                <a:gd name="T46" fmla="*/ 24 w 102"/>
                <a:gd name="T47" fmla="*/ 54 h 204"/>
                <a:gd name="T48" fmla="*/ 24 w 102"/>
                <a:gd name="T49" fmla="*/ 54 h 204"/>
                <a:gd name="T50" fmla="*/ 24 w 102"/>
                <a:gd name="T51" fmla="*/ 40 h 204"/>
                <a:gd name="T52" fmla="*/ 28 w 102"/>
                <a:gd name="T53" fmla="*/ 28 h 204"/>
                <a:gd name="T54" fmla="*/ 28 w 102"/>
                <a:gd name="T55" fmla="*/ 28 h 204"/>
                <a:gd name="T56" fmla="*/ 32 w 102"/>
                <a:gd name="T57" fmla="*/ 20 h 204"/>
                <a:gd name="T58" fmla="*/ 38 w 102"/>
                <a:gd name="T59" fmla="*/ 12 h 204"/>
                <a:gd name="T60" fmla="*/ 38 w 102"/>
                <a:gd name="T61" fmla="*/ 12 h 204"/>
                <a:gd name="T62" fmla="*/ 46 w 102"/>
                <a:gd name="T63" fmla="*/ 6 h 204"/>
                <a:gd name="T64" fmla="*/ 56 w 102"/>
                <a:gd name="T65" fmla="*/ 2 h 204"/>
                <a:gd name="T66" fmla="*/ 56 w 102"/>
                <a:gd name="T67" fmla="*/ 2 h 204"/>
                <a:gd name="T68" fmla="*/ 66 w 102"/>
                <a:gd name="T69" fmla="*/ 0 h 204"/>
                <a:gd name="T70" fmla="*/ 76 w 102"/>
                <a:gd name="T71" fmla="*/ 0 h 204"/>
                <a:gd name="T72" fmla="*/ 76 w 102"/>
                <a:gd name="T73" fmla="*/ 0 h 204"/>
                <a:gd name="T74" fmla="*/ 90 w 102"/>
                <a:gd name="T75" fmla="*/ 0 h 204"/>
                <a:gd name="T76" fmla="*/ 90 w 102"/>
                <a:gd name="T77" fmla="*/ 0 h 204"/>
                <a:gd name="T78" fmla="*/ 102 w 102"/>
                <a:gd name="T79" fmla="*/ 4 h 204"/>
                <a:gd name="T80" fmla="*/ 102 w 102"/>
                <a:gd name="T81" fmla="*/ 30 h 2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2"/>
                <a:gd name="T124" fmla="*/ 0 h 204"/>
                <a:gd name="T125" fmla="*/ 102 w 102"/>
                <a:gd name="T126" fmla="*/ 204 h 2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2" h="204">
                  <a:moveTo>
                    <a:pt x="102" y="30"/>
                  </a:moveTo>
                  <a:lnTo>
                    <a:pt x="102" y="30"/>
                  </a:lnTo>
                  <a:lnTo>
                    <a:pt x="90" y="26"/>
                  </a:lnTo>
                  <a:lnTo>
                    <a:pt x="80" y="26"/>
                  </a:lnTo>
                  <a:lnTo>
                    <a:pt x="70" y="28"/>
                  </a:lnTo>
                  <a:lnTo>
                    <a:pt x="62" y="32"/>
                  </a:lnTo>
                  <a:lnTo>
                    <a:pt x="58" y="40"/>
                  </a:lnTo>
                  <a:lnTo>
                    <a:pt x="56" y="52"/>
                  </a:lnTo>
                  <a:lnTo>
                    <a:pt x="56" y="70"/>
                  </a:lnTo>
                  <a:lnTo>
                    <a:pt x="90" y="70"/>
                  </a:lnTo>
                  <a:lnTo>
                    <a:pt x="90" y="96"/>
                  </a:lnTo>
                  <a:lnTo>
                    <a:pt x="56" y="96"/>
                  </a:lnTo>
                  <a:lnTo>
                    <a:pt x="56" y="204"/>
                  </a:lnTo>
                  <a:lnTo>
                    <a:pt x="24" y="204"/>
                  </a:lnTo>
                  <a:lnTo>
                    <a:pt x="24" y="96"/>
                  </a:lnTo>
                  <a:lnTo>
                    <a:pt x="0" y="96"/>
                  </a:lnTo>
                  <a:lnTo>
                    <a:pt x="0" y="70"/>
                  </a:lnTo>
                  <a:lnTo>
                    <a:pt x="24" y="70"/>
                  </a:lnTo>
                  <a:lnTo>
                    <a:pt x="24" y="54"/>
                  </a:lnTo>
                  <a:lnTo>
                    <a:pt x="24" y="40"/>
                  </a:lnTo>
                  <a:lnTo>
                    <a:pt x="28" y="28"/>
                  </a:lnTo>
                  <a:lnTo>
                    <a:pt x="32" y="20"/>
                  </a:lnTo>
                  <a:lnTo>
                    <a:pt x="38" y="12"/>
                  </a:lnTo>
                  <a:lnTo>
                    <a:pt x="46" y="6"/>
                  </a:lnTo>
                  <a:lnTo>
                    <a:pt x="56" y="2"/>
                  </a:lnTo>
                  <a:lnTo>
                    <a:pt x="66" y="0"/>
                  </a:lnTo>
                  <a:lnTo>
                    <a:pt x="76" y="0"/>
                  </a:lnTo>
                  <a:lnTo>
                    <a:pt x="90" y="0"/>
                  </a:lnTo>
                  <a:lnTo>
                    <a:pt x="102" y="4"/>
                  </a:lnTo>
                  <a:lnTo>
                    <a:pt x="102" y="3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06" name="Freeform 35"/>
            <p:cNvSpPr>
              <a:spLocks noEditPoints="1"/>
            </p:cNvSpPr>
            <p:nvPr userDrawn="1"/>
          </p:nvSpPr>
          <p:spPr bwMode="auto">
            <a:xfrm>
              <a:off x="5263" y="218"/>
              <a:ext cx="81" cy="85"/>
            </a:xfrm>
            <a:custGeom>
              <a:avLst/>
              <a:gdLst>
                <a:gd name="T0" fmla="*/ 136 w 136"/>
                <a:gd name="T1" fmla="*/ 70 h 142"/>
                <a:gd name="T2" fmla="*/ 130 w 136"/>
                <a:gd name="T3" fmla="*/ 100 h 142"/>
                <a:gd name="T4" fmla="*/ 124 w 136"/>
                <a:gd name="T5" fmla="*/ 112 h 142"/>
                <a:gd name="T6" fmla="*/ 116 w 136"/>
                <a:gd name="T7" fmla="*/ 122 h 142"/>
                <a:gd name="T8" fmla="*/ 96 w 136"/>
                <a:gd name="T9" fmla="*/ 136 h 142"/>
                <a:gd name="T10" fmla="*/ 82 w 136"/>
                <a:gd name="T11" fmla="*/ 140 h 142"/>
                <a:gd name="T12" fmla="*/ 68 w 136"/>
                <a:gd name="T13" fmla="*/ 142 h 142"/>
                <a:gd name="T14" fmla="*/ 40 w 136"/>
                <a:gd name="T15" fmla="*/ 136 h 142"/>
                <a:gd name="T16" fmla="*/ 28 w 136"/>
                <a:gd name="T17" fmla="*/ 130 h 142"/>
                <a:gd name="T18" fmla="*/ 18 w 136"/>
                <a:gd name="T19" fmla="*/ 122 h 142"/>
                <a:gd name="T20" fmla="*/ 4 w 136"/>
                <a:gd name="T21" fmla="*/ 100 h 142"/>
                <a:gd name="T22" fmla="*/ 0 w 136"/>
                <a:gd name="T23" fmla="*/ 86 h 142"/>
                <a:gd name="T24" fmla="*/ 0 w 136"/>
                <a:gd name="T25" fmla="*/ 70 h 142"/>
                <a:gd name="T26" fmla="*/ 4 w 136"/>
                <a:gd name="T27" fmla="*/ 42 h 142"/>
                <a:gd name="T28" fmla="*/ 10 w 136"/>
                <a:gd name="T29" fmla="*/ 30 h 142"/>
                <a:gd name="T30" fmla="*/ 18 w 136"/>
                <a:gd name="T31" fmla="*/ 20 h 142"/>
                <a:gd name="T32" fmla="*/ 40 w 136"/>
                <a:gd name="T33" fmla="*/ 4 h 142"/>
                <a:gd name="T34" fmla="*/ 52 w 136"/>
                <a:gd name="T35" fmla="*/ 2 h 142"/>
                <a:gd name="T36" fmla="*/ 68 w 136"/>
                <a:gd name="T37" fmla="*/ 0 h 142"/>
                <a:gd name="T38" fmla="*/ 96 w 136"/>
                <a:gd name="T39" fmla="*/ 4 h 142"/>
                <a:gd name="T40" fmla="*/ 108 w 136"/>
                <a:gd name="T41" fmla="*/ 10 h 142"/>
                <a:gd name="T42" fmla="*/ 118 w 136"/>
                <a:gd name="T43" fmla="*/ 20 h 142"/>
                <a:gd name="T44" fmla="*/ 130 w 136"/>
                <a:gd name="T45" fmla="*/ 42 h 142"/>
                <a:gd name="T46" fmla="*/ 134 w 136"/>
                <a:gd name="T47" fmla="*/ 56 h 142"/>
                <a:gd name="T48" fmla="*/ 136 w 136"/>
                <a:gd name="T49" fmla="*/ 70 h 142"/>
                <a:gd name="T50" fmla="*/ 102 w 136"/>
                <a:gd name="T51" fmla="*/ 70 h 142"/>
                <a:gd name="T52" fmla="*/ 98 w 136"/>
                <a:gd name="T53" fmla="*/ 52 h 142"/>
                <a:gd name="T54" fmla="*/ 96 w 136"/>
                <a:gd name="T55" fmla="*/ 44 h 142"/>
                <a:gd name="T56" fmla="*/ 92 w 136"/>
                <a:gd name="T57" fmla="*/ 38 h 142"/>
                <a:gd name="T58" fmla="*/ 80 w 136"/>
                <a:gd name="T59" fmla="*/ 30 h 142"/>
                <a:gd name="T60" fmla="*/ 74 w 136"/>
                <a:gd name="T61" fmla="*/ 28 h 142"/>
                <a:gd name="T62" fmla="*/ 68 w 136"/>
                <a:gd name="T63" fmla="*/ 26 h 142"/>
                <a:gd name="T64" fmla="*/ 54 w 136"/>
                <a:gd name="T65" fmla="*/ 30 h 142"/>
                <a:gd name="T66" fmla="*/ 48 w 136"/>
                <a:gd name="T67" fmla="*/ 32 h 142"/>
                <a:gd name="T68" fmla="*/ 44 w 136"/>
                <a:gd name="T69" fmla="*/ 38 h 142"/>
                <a:gd name="T70" fmla="*/ 36 w 136"/>
                <a:gd name="T71" fmla="*/ 52 h 142"/>
                <a:gd name="T72" fmla="*/ 34 w 136"/>
                <a:gd name="T73" fmla="*/ 60 h 142"/>
                <a:gd name="T74" fmla="*/ 34 w 136"/>
                <a:gd name="T75" fmla="*/ 70 h 142"/>
                <a:gd name="T76" fmla="*/ 36 w 136"/>
                <a:gd name="T77" fmla="*/ 90 h 142"/>
                <a:gd name="T78" fmla="*/ 40 w 136"/>
                <a:gd name="T79" fmla="*/ 96 h 142"/>
                <a:gd name="T80" fmla="*/ 44 w 136"/>
                <a:gd name="T81" fmla="*/ 104 h 142"/>
                <a:gd name="T82" fmla="*/ 54 w 136"/>
                <a:gd name="T83" fmla="*/ 112 h 142"/>
                <a:gd name="T84" fmla="*/ 60 w 136"/>
                <a:gd name="T85" fmla="*/ 114 h 142"/>
                <a:gd name="T86" fmla="*/ 68 w 136"/>
                <a:gd name="T87" fmla="*/ 114 h 142"/>
                <a:gd name="T88" fmla="*/ 82 w 136"/>
                <a:gd name="T89" fmla="*/ 112 h 142"/>
                <a:gd name="T90" fmla="*/ 86 w 136"/>
                <a:gd name="T91" fmla="*/ 108 h 142"/>
                <a:gd name="T92" fmla="*/ 92 w 136"/>
                <a:gd name="T93" fmla="*/ 104 h 142"/>
                <a:gd name="T94" fmla="*/ 98 w 136"/>
                <a:gd name="T95" fmla="*/ 90 h 142"/>
                <a:gd name="T96" fmla="*/ 100 w 136"/>
                <a:gd name="T97" fmla="*/ 80 h 142"/>
                <a:gd name="T98" fmla="*/ 102 w 136"/>
                <a:gd name="T99" fmla="*/ 7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6"/>
                <a:gd name="T151" fmla="*/ 0 h 142"/>
                <a:gd name="T152" fmla="*/ 136 w 136"/>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6" h="142">
                  <a:moveTo>
                    <a:pt x="136" y="70"/>
                  </a:moveTo>
                  <a:lnTo>
                    <a:pt x="136" y="70"/>
                  </a:lnTo>
                  <a:lnTo>
                    <a:pt x="134" y="86"/>
                  </a:lnTo>
                  <a:lnTo>
                    <a:pt x="130" y="100"/>
                  </a:lnTo>
                  <a:lnTo>
                    <a:pt x="124" y="112"/>
                  </a:lnTo>
                  <a:lnTo>
                    <a:pt x="116" y="122"/>
                  </a:lnTo>
                  <a:lnTo>
                    <a:pt x="108" y="130"/>
                  </a:lnTo>
                  <a:lnTo>
                    <a:pt x="96" y="136"/>
                  </a:lnTo>
                  <a:lnTo>
                    <a:pt x="82" y="140"/>
                  </a:lnTo>
                  <a:lnTo>
                    <a:pt x="68" y="142"/>
                  </a:lnTo>
                  <a:lnTo>
                    <a:pt x="52" y="140"/>
                  </a:lnTo>
                  <a:lnTo>
                    <a:pt x="40" y="136"/>
                  </a:lnTo>
                  <a:lnTo>
                    <a:pt x="28" y="130"/>
                  </a:lnTo>
                  <a:lnTo>
                    <a:pt x="18" y="122"/>
                  </a:lnTo>
                  <a:lnTo>
                    <a:pt x="10" y="112"/>
                  </a:lnTo>
                  <a:lnTo>
                    <a:pt x="4" y="100"/>
                  </a:lnTo>
                  <a:lnTo>
                    <a:pt x="0" y="86"/>
                  </a:lnTo>
                  <a:lnTo>
                    <a:pt x="0" y="70"/>
                  </a:lnTo>
                  <a:lnTo>
                    <a:pt x="0" y="56"/>
                  </a:lnTo>
                  <a:lnTo>
                    <a:pt x="4" y="42"/>
                  </a:lnTo>
                  <a:lnTo>
                    <a:pt x="10" y="30"/>
                  </a:lnTo>
                  <a:lnTo>
                    <a:pt x="18" y="20"/>
                  </a:lnTo>
                  <a:lnTo>
                    <a:pt x="28" y="10"/>
                  </a:lnTo>
                  <a:lnTo>
                    <a:pt x="40" y="4"/>
                  </a:lnTo>
                  <a:lnTo>
                    <a:pt x="52" y="2"/>
                  </a:lnTo>
                  <a:lnTo>
                    <a:pt x="68" y="0"/>
                  </a:lnTo>
                  <a:lnTo>
                    <a:pt x="82" y="2"/>
                  </a:lnTo>
                  <a:lnTo>
                    <a:pt x="96" y="4"/>
                  </a:lnTo>
                  <a:lnTo>
                    <a:pt x="108" y="10"/>
                  </a:lnTo>
                  <a:lnTo>
                    <a:pt x="118" y="20"/>
                  </a:lnTo>
                  <a:lnTo>
                    <a:pt x="124" y="30"/>
                  </a:lnTo>
                  <a:lnTo>
                    <a:pt x="130" y="42"/>
                  </a:lnTo>
                  <a:lnTo>
                    <a:pt x="134" y="56"/>
                  </a:lnTo>
                  <a:lnTo>
                    <a:pt x="136" y="70"/>
                  </a:lnTo>
                  <a:close/>
                  <a:moveTo>
                    <a:pt x="102" y="70"/>
                  </a:moveTo>
                  <a:lnTo>
                    <a:pt x="102" y="70"/>
                  </a:lnTo>
                  <a:lnTo>
                    <a:pt x="100" y="60"/>
                  </a:lnTo>
                  <a:lnTo>
                    <a:pt x="98" y="52"/>
                  </a:lnTo>
                  <a:lnTo>
                    <a:pt x="96" y="44"/>
                  </a:lnTo>
                  <a:lnTo>
                    <a:pt x="92" y="38"/>
                  </a:lnTo>
                  <a:lnTo>
                    <a:pt x="86" y="32"/>
                  </a:lnTo>
                  <a:lnTo>
                    <a:pt x="80" y="30"/>
                  </a:lnTo>
                  <a:lnTo>
                    <a:pt x="74" y="28"/>
                  </a:lnTo>
                  <a:lnTo>
                    <a:pt x="68" y="26"/>
                  </a:lnTo>
                  <a:lnTo>
                    <a:pt x="60" y="28"/>
                  </a:lnTo>
                  <a:lnTo>
                    <a:pt x="54" y="30"/>
                  </a:lnTo>
                  <a:lnTo>
                    <a:pt x="48" y="32"/>
                  </a:lnTo>
                  <a:lnTo>
                    <a:pt x="44" y="38"/>
                  </a:lnTo>
                  <a:lnTo>
                    <a:pt x="40" y="44"/>
                  </a:lnTo>
                  <a:lnTo>
                    <a:pt x="36" y="52"/>
                  </a:lnTo>
                  <a:lnTo>
                    <a:pt x="34" y="60"/>
                  </a:lnTo>
                  <a:lnTo>
                    <a:pt x="34" y="70"/>
                  </a:lnTo>
                  <a:lnTo>
                    <a:pt x="34" y="80"/>
                  </a:lnTo>
                  <a:lnTo>
                    <a:pt x="36" y="90"/>
                  </a:lnTo>
                  <a:lnTo>
                    <a:pt x="40" y="96"/>
                  </a:lnTo>
                  <a:lnTo>
                    <a:pt x="44" y="104"/>
                  </a:lnTo>
                  <a:lnTo>
                    <a:pt x="48" y="108"/>
                  </a:lnTo>
                  <a:lnTo>
                    <a:pt x="54" y="112"/>
                  </a:lnTo>
                  <a:lnTo>
                    <a:pt x="60" y="114"/>
                  </a:lnTo>
                  <a:lnTo>
                    <a:pt x="68" y="114"/>
                  </a:lnTo>
                  <a:lnTo>
                    <a:pt x="74" y="114"/>
                  </a:lnTo>
                  <a:lnTo>
                    <a:pt x="82" y="112"/>
                  </a:lnTo>
                  <a:lnTo>
                    <a:pt x="86" y="108"/>
                  </a:lnTo>
                  <a:lnTo>
                    <a:pt x="92" y="104"/>
                  </a:lnTo>
                  <a:lnTo>
                    <a:pt x="96" y="96"/>
                  </a:lnTo>
                  <a:lnTo>
                    <a:pt x="98" y="90"/>
                  </a:lnTo>
                  <a:lnTo>
                    <a:pt x="100" y="80"/>
                  </a:lnTo>
                  <a:lnTo>
                    <a:pt x="102" y="7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07" name="Freeform 36"/>
            <p:cNvSpPr>
              <a:spLocks/>
            </p:cNvSpPr>
            <p:nvPr userDrawn="1"/>
          </p:nvSpPr>
          <p:spPr bwMode="auto">
            <a:xfrm>
              <a:off x="5360" y="218"/>
              <a:ext cx="48" cy="82"/>
            </a:xfrm>
            <a:custGeom>
              <a:avLst/>
              <a:gdLst>
                <a:gd name="T0" fmla="*/ 80 w 80"/>
                <a:gd name="T1" fmla="*/ 30 h 138"/>
                <a:gd name="T2" fmla="*/ 78 w 80"/>
                <a:gd name="T3" fmla="*/ 30 h 138"/>
                <a:gd name="T4" fmla="*/ 78 w 80"/>
                <a:gd name="T5" fmla="*/ 30 h 138"/>
                <a:gd name="T6" fmla="*/ 64 w 80"/>
                <a:gd name="T7" fmla="*/ 30 h 138"/>
                <a:gd name="T8" fmla="*/ 50 w 80"/>
                <a:gd name="T9" fmla="*/ 34 h 138"/>
                <a:gd name="T10" fmla="*/ 50 w 80"/>
                <a:gd name="T11" fmla="*/ 34 h 138"/>
                <a:gd name="T12" fmla="*/ 40 w 80"/>
                <a:gd name="T13" fmla="*/ 40 h 138"/>
                <a:gd name="T14" fmla="*/ 34 w 80"/>
                <a:gd name="T15" fmla="*/ 48 h 138"/>
                <a:gd name="T16" fmla="*/ 34 w 80"/>
                <a:gd name="T17" fmla="*/ 138 h 138"/>
                <a:gd name="T18" fmla="*/ 0 w 80"/>
                <a:gd name="T19" fmla="*/ 138 h 138"/>
                <a:gd name="T20" fmla="*/ 0 w 80"/>
                <a:gd name="T21" fmla="*/ 4 h 138"/>
                <a:gd name="T22" fmla="*/ 30 w 80"/>
                <a:gd name="T23" fmla="*/ 4 h 138"/>
                <a:gd name="T24" fmla="*/ 30 w 80"/>
                <a:gd name="T25" fmla="*/ 18 h 138"/>
                <a:gd name="T26" fmla="*/ 30 w 80"/>
                <a:gd name="T27" fmla="*/ 20 h 138"/>
                <a:gd name="T28" fmla="*/ 30 w 80"/>
                <a:gd name="T29" fmla="*/ 20 h 138"/>
                <a:gd name="T30" fmla="*/ 38 w 80"/>
                <a:gd name="T31" fmla="*/ 12 h 138"/>
                <a:gd name="T32" fmla="*/ 46 w 80"/>
                <a:gd name="T33" fmla="*/ 6 h 138"/>
                <a:gd name="T34" fmla="*/ 46 w 80"/>
                <a:gd name="T35" fmla="*/ 6 h 138"/>
                <a:gd name="T36" fmla="*/ 58 w 80"/>
                <a:gd name="T37" fmla="*/ 2 h 138"/>
                <a:gd name="T38" fmla="*/ 72 w 80"/>
                <a:gd name="T39" fmla="*/ 0 h 138"/>
                <a:gd name="T40" fmla="*/ 72 w 80"/>
                <a:gd name="T41" fmla="*/ 0 h 138"/>
                <a:gd name="T42" fmla="*/ 80 w 80"/>
                <a:gd name="T43" fmla="*/ 0 h 138"/>
                <a:gd name="T44" fmla="*/ 80 w 80"/>
                <a:gd name="T45" fmla="*/ 30 h 1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38"/>
                <a:gd name="T71" fmla="*/ 80 w 80"/>
                <a:gd name="T72" fmla="*/ 138 h 13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38">
                  <a:moveTo>
                    <a:pt x="80" y="30"/>
                  </a:moveTo>
                  <a:lnTo>
                    <a:pt x="78" y="30"/>
                  </a:lnTo>
                  <a:lnTo>
                    <a:pt x="64" y="30"/>
                  </a:lnTo>
                  <a:lnTo>
                    <a:pt x="50" y="34"/>
                  </a:lnTo>
                  <a:lnTo>
                    <a:pt x="40" y="40"/>
                  </a:lnTo>
                  <a:lnTo>
                    <a:pt x="34" y="48"/>
                  </a:lnTo>
                  <a:lnTo>
                    <a:pt x="34" y="138"/>
                  </a:lnTo>
                  <a:lnTo>
                    <a:pt x="0" y="138"/>
                  </a:lnTo>
                  <a:lnTo>
                    <a:pt x="0" y="4"/>
                  </a:lnTo>
                  <a:lnTo>
                    <a:pt x="30" y="4"/>
                  </a:lnTo>
                  <a:lnTo>
                    <a:pt x="30" y="18"/>
                  </a:lnTo>
                  <a:lnTo>
                    <a:pt x="30" y="20"/>
                  </a:lnTo>
                  <a:lnTo>
                    <a:pt x="38" y="12"/>
                  </a:lnTo>
                  <a:lnTo>
                    <a:pt x="46" y="6"/>
                  </a:lnTo>
                  <a:lnTo>
                    <a:pt x="58" y="2"/>
                  </a:lnTo>
                  <a:lnTo>
                    <a:pt x="72" y="0"/>
                  </a:lnTo>
                  <a:lnTo>
                    <a:pt x="80" y="0"/>
                  </a:lnTo>
                  <a:lnTo>
                    <a:pt x="80" y="3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08" name="Freeform 37"/>
            <p:cNvSpPr>
              <a:spLocks/>
            </p:cNvSpPr>
            <p:nvPr userDrawn="1"/>
          </p:nvSpPr>
          <p:spPr bwMode="auto">
            <a:xfrm>
              <a:off x="5421" y="221"/>
              <a:ext cx="73" cy="82"/>
            </a:xfrm>
            <a:custGeom>
              <a:avLst/>
              <a:gdLst>
                <a:gd name="T0" fmla="*/ 62 w 122"/>
                <a:gd name="T1" fmla="*/ 138 h 138"/>
                <a:gd name="T2" fmla="*/ 62 w 122"/>
                <a:gd name="T3" fmla="*/ 138 h 138"/>
                <a:gd name="T4" fmla="*/ 44 w 122"/>
                <a:gd name="T5" fmla="*/ 136 h 138"/>
                <a:gd name="T6" fmla="*/ 28 w 122"/>
                <a:gd name="T7" fmla="*/ 130 h 138"/>
                <a:gd name="T8" fmla="*/ 28 w 122"/>
                <a:gd name="T9" fmla="*/ 130 h 138"/>
                <a:gd name="T10" fmla="*/ 16 w 122"/>
                <a:gd name="T11" fmla="*/ 122 h 138"/>
                <a:gd name="T12" fmla="*/ 8 w 122"/>
                <a:gd name="T13" fmla="*/ 112 h 138"/>
                <a:gd name="T14" fmla="*/ 8 w 122"/>
                <a:gd name="T15" fmla="*/ 112 h 138"/>
                <a:gd name="T16" fmla="*/ 2 w 122"/>
                <a:gd name="T17" fmla="*/ 98 h 138"/>
                <a:gd name="T18" fmla="*/ 2 w 122"/>
                <a:gd name="T19" fmla="*/ 98 h 138"/>
                <a:gd name="T20" fmla="*/ 0 w 122"/>
                <a:gd name="T21" fmla="*/ 82 h 138"/>
                <a:gd name="T22" fmla="*/ 0 w 122"/>
                <a:gd name="T23" fmla="*/ 0 h 138"/>
                <a:gd name="T24" fmla="*/ 34 w 122"/>
                <a:gd name="T25" fmla="*/ 0 h 138"/>
                <a:gd name="T26" fmla="*/ 34 w 122"/>
                <a:gd name="T27" fmla="*/ 78 h 138"/>
                <a:gd name="T28" fmla="*/ 34 w 122"/>
                <a:gd name="T29" fmla="*/ 78 h 138"/>
                <a:gd name="T30" fmla="*/ 34 w 122"/>
                <a:gd name="T31" fmla="*/ 90 h 138"/>
                <a:gd name="T32" fmla="*/ 34 w 122"/>
                <a:gd name="T33" fmla="*/ 90 h 138"/>
                <a:gd name="T34" fmla="*/ 38 w 122"/>
                <a:gd name="T35" fmla="*/ 98 h 138"/>
                <a:gd name="T36" fmla="*/ 38 w 122"/>
                <a:gd name="T37" fmla="*/ 98 h 138"/>
                <a:gd name="T38" fmla="*/ 42 w 122"/>
                <a:gd name="T39" fmla="*/ 104 h 138"/>
                <a:gd name="T40" fmla="*/ 46 w 122"/>
                <a:gd name="T41" fmla="*/ 108 h 138"/>
                <a:gd name="T42" fmla="*/ 46 w 122"/>
                <a:gd name="T43" fmla="*/ 108 h 138"/>
                <a:gd name="T44" fmla="*/ 54 w 122"/>
                <a:gd name="T45" fmla="*/ 110 h 138"/>
                <a:gd name="T46" fmla="*/ 62 w 122"/>
                <a:gd name="T47" fmla="*/ 110 h 138"/>
                <a:gd name="T48" fmla="*/ 62 w 122"/>
                <a:gd name="T49" fmla="*/ 110 h 138"/>
                <a:gd name="T50" fmla="*/ 70 w 122"/>
                <a:gd name="T51" fmla="*/ 110 h 138"/>
                <a:gd name="T52" fmla="*/ 76 w 122"/>
                <a:gd name="T53" fmla="*/ 106 h 138"/>
                <a:gd name="T54" fmla="*/ 76 w 122"/>
                <a:gd name="T55" fmla="*/ 106 h 138"/>
                <a:gd name="T56" fmla="*/ 82 w 122"/>
                <a:gd name="T57" fmla="*/ 102 h 138"/>
                <a:gd name="T58" fmla="*/ 86 w 122"/>
                <a:gd name="T59" fmla="*/ 96 h 138"/>
                <a:gd name="T60" fmla="*/ 86 w 122"/>
                <a:gd name="T61" fmla="*/ 96 h 138"/>
                <a:gd name="T62" fmla="*/ 88 w 122"/>
                <a:gd name="T63" fmla="*/ 88 h 138"/>
                <a:gd name="T64" fmla="*/ 90 w 122"/>
                <a:gd name="T65" fmla="*/ 78 h 138"/>
                <a:gd name="T66" fmla="*/ 90 w 122"/>
                <a:gd name="T67" fmla="*/ 0 h 138"/>
                <a:gd name="T68" fmla="*/ 122 w 122"/>
                <a:gd name="T69" fmla="*/ 0 h 138"/>
                <a:gd name="T70" fmla="*/ 122 w 122"/>
                <a:gd name="T71" fmla="*/ 82 h 138"/>
                <a:gd name="T72" fmla="*/ 122 w 122"/>
                <a:gd name="T73" fmla="*/ 82 h 138"/>
                <a:gd name="T74" fmla="*/ 120 w 122"/>
                <a:gd name="T75" fmla="*/ 96 h 138"/>
                <a:gd name="T76" fmla="*/ 116 w 122"/>
                <a:gd name="T77" fmla="*/ 110 h 138"/>
                <a:gd name="T78" fmla="*/ 116 w 122"/>
                <a:gd name="T79" fmla="*/ 110 h 138"/>
                <a:gd name="T80" fmla="*/ 108 w 122"/>
                <a:gd name="T81" fmla="*/ 120 h 138"/>
                <a:gd name="T82" fmla="*/ 108 w 122"/>
                <a:gd name="T83" fmla="*/ 120 h 138"/>
                <a:gd name="T84" fmla="*/ 96 w 122"/>
                <a:gd name="T85" fmla="*/ 130 h 138"/>
                <a:gd name="T86" fmla="*/ 96 w 122"/>
                <a:gd name="T87" fmla="*/ 130 h 138"/>
                <a:gd name="T88" fmla="*/ 80 w 122"/>
                <a:gd name="T89" fmla="*/ 136 h 138"/>
                <a:gd name="T90" fmla="*/ 80 w 122"/>
                <a:gd name="T91" fmla="*/ 136 h 138"/>
                <a:gd name="T92" fmla="*/ 62 w 122"/>
                <a:gd name="T93" fmla="*/ 138 h 138"/>
                <a:gd name="T94" fmla="*/ 62 w 122"/>
                <a:gd name="T95" fmla="*/ 13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2"/>
                <a:gd name="T145" fmla="*/ 0 h 138"/>
                <a:gd name="T146" fmla="*/ 122 w 122"/>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2" h="138">
                  <a:moveTo>
                    <a:pt x="62" y="138"/>
                  </a:moveTo>
                  <a:lnTo>
                    <a:pt x="62" y="138"/>
                  </a:lnTo>
                  <a:lnTo>
                    <a:pt x="44" y="136"/>
                  </a:lnTo>
                  <a:lnTo>
                    <a:pt x="28" y="130"/>
                  </a:lnTo>
                  <a:lnTo>
                    <a:pt x="16" y="122"/>
                  </a:lnTo>
                  <a:lnTo>
                    <a:pt x="8" y="112"/>
                  </a:lnTo>
                  <a:lnTo>
                    <a:pt x="2" y="98"/>
                  </a:lnTo>
                  <a:lnTo>
                    <a:pt x="0" y="82"/>
                  </a:lnTo>
                  <a:lnTo>
                    <a:pt x="0" y="0"/>
                  </a:lnTo>
                  <a:lnTo>
                    <a:pt x="34" y="0"/>
                  </a:lnTo>
                  <a:lnTo>
                    <a:pt x="34" y="78"/>
                  </a:lnTo>
                  <a:lnTo>
                    <a:pt x="34" y="90"/>
                  </a:lnTo>
                  <a:lnTo>
                    <a:pt x="38" y="98"/>
                  </a:lnTo>
                  <a:lnTo>
                    <a:pt x="42" y="104"/>
                  </a:lnTo>
                  <a:lnTo>
                    <a:pt x="46" y="108"/>
                  </a:lnTo>
                  <a:lnTo>
                    <a:pt x="54" y="110"/>
                  </a:lnTo>
                  <a:lnTo>
                    <a:pt x="62" y="110"/>
                  </a:lnTo>
                  <a:lnTo>
                    <a:pt x="70" y="110"/>
                  </a:lnTo>
                  <a:lnTo>
                    <a:pt x="76" y="106"/>
                  </a:lnTo>
                  <a:lnTo>
                    <a:pt x="82" y="102"/>
                  </a:lnTo>
                  <a:lnTo>
                    <a:pt x="86" y="96"/>
                  </a:lnTo>
                  <a:lnTo>
                    <a:pt x="88" y="88"/>
                  </a:lnTo>
                  <a:lnTo>
                    <a:pt x="90" y="78"/>
                  </a:lnTo>
                  <a:lnTo>
                    <a:pt x="90" y="0"/>
                  </a:lnTo>
                  <a:lnTo>
                    <a:pt x="122" y="0"/>
                  </a:lnTo>
                  <a:lnTo>
                    <a:pt x="122" y="82"/>
                  </a:lnTo>
                  <a:lnTo>
                    <a:pt x="120" y="96"/>
                  </a:lnTo>
                  <a:lnTo>
                    <a:pt x="116" y="110"/>
                  </a:lnTo>
                  <a:lnTo>
                    <a:pt x="108" y="120"/>
                  </a:lnTo>
                  <a:lnTo>
                    <a:pt x="96" y="130"/>
                  </a:lnTo>
                  <a:lnTo>
                    <a:pt x="80" y="136"/>
                  </a:lnTo>
                  <a:lnTo>
                    <a:pt x="62" y="138"/>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09" name="Freeform 38"/>
            <p:cNvSpPr>
              <a:spLocks/>
            </p:cNvSpPr>
            <p:nvPr userDrawn="1"/>
          </p:nvSpPr>
          <p:spPr bwMode="auto">
            <a:xfrm>
              <a:off x="5511" y="218"/>
              <a:ext cx="123" cy="82"/>
            </a:xfrm>
            <a:custGeom>
              <a:avLst/>
              <a:gdLst>
                <a:gd name="T0" fmla="*/ 172 w 206"/>
                <a:gd name="T1" fmla="*/ 56 h 138"/>
                <a:gd name="T2" fmla="*/ 172 w 206"/>
                <a:gd name="T3" fmla="*/ 48 h 138"/>
                <a:gd name="T4" fmla="*/ 172 w 206"/>
                <a:gd name="T5" fmla="*/ 42 h 138"/>
                <a:gd name="T6" fmla="*/ 166 w 206"/>
                <a:gd name="T7" fmla="*/ 32 h 138"/>
                <a:gd name="T8" fmla="*/ 160 w 206"/>
                <a:gd name="T9" fmla="*/ 28 h 138"/>
                <a:gd name="T10" fmla="*/ 154 w 206"/>
                <a:gd name="T11" fmla="*/ 28 h 138"/>
                <a:gd name="T12" fmla="*/ 144 w 206"/>
                <a:gd name="T13" fmla="*/ 28 h 138"/>
                <a:gd name="T14" fmla="*/ 136 w 206"/>
                <a:gd name="T15" fmla="*/ 32 h 138"/>
                <a:gd name="T16" fmla="*/ 126 w 206"/>
                <a:gd name="T17" fmla="*/ 38 h 138"/>
                <a:gd name="T18" fmla="*/ 120 w 206"/>
                <a:gd name="T19" fmla="*/ 138 h 138"/>
                <a:gd name="T20" fmla="*/ 86 w 206"/>
                <a:gd name="T21" fmla="*/ 56 h 138"/>
                <a:gd name="T22" fmla="*/ 86 w 206"/>
                <a:gd name="T23" fmla="*/ 48 h 138"/>
                <a:gd name="T24" fmla="*/ 84 w 206"/>
                <a:gd name="T25" fmla="*/ 42 h 138"/>
                <a:gd name="T26" fmla="*/ 82 w 206"/>
                <a:gd name="T27" fmla="*/ 36 h 138"/>
                <a:gd name="T28" fmla="*/ 80 w 206"/>
                <a:gd name="T29" fmla="*/ 32 h 138"/>
                <a:gd name="T30" fmla="*/ 66 w 206"/>
                <a:gd name="T31" fmla="*/ 28 h 138"/>
                <a:gd name="T32" fmla="*/ 58 w 206"/>
                <a:gd name="T33" fmla="*/ 28 h 138"/>
                <a:gd name="T34" fmla="*/ 48 w 206"/>
                <a:gd name="T35" fmla="*/ 32 h 138"/>
                <a:gd name="T36" fmla="*/ 40 w 206"/>
                <a:gd name="T37" fmla="*/ 38 h 138"/>
                <a:gd name="T38" fmla="*/ 32 w 206"/>
                <a:gd name="T39" fmla="*/ 46 h 138"/>
                <a:gd name="T40" fmla="*/ 0 w 206"/>
                <a:gd name="T41" fmla="*/ 138 h 138"/>
                <a:gd name="T42" fmla="*/ 30 w 206"/>
                <a:gd name="T43" fmla="*/ 4 h 138"/>
                <a:gd name="T44" fmla="*/ 30 w 206"/>
                <a:gd name="T45" fmla="*/ 20 h 138"/>
                <a:gd name="T46" fmla="*/ 38 w 206"/>
                <a:gd name="T47" fmla="*/ 12 h 138"/>
                <a:gd name="T48" fmla="*/ 48 w 206"/>
                <a:gd name="T49" fmla="*/ 6 h 138"/>
                <a:gd name="T50" fmla="*/ 60 w 206"/>
                <a:gd name="T51" fmla="*/ 2 h 138"/>
                <a:gd name="T52" fmla="*/ 74 w 206"/>
                <a:gd name="T53" fmla="*/ 0 h 138"/>
                <a:gd name="T54" fmla="*/ 88 w 206"/>
                <a:gd name="T55" fmla="*/ 2 h 138"/>
                <a:gd name="T56" fmla="*/ 98 w 206"/>
                <a:gd name="T57" fmla="*/ 6 h 138"/>
                <a:gd name="T58" fmla="*/ 114 w 206"/>
                <a:gd name="T59" fmla="*/ 24 h 138"/>
                <a:gd name="T60" fmla="*/ 116 w 206"/>
                <a:gd name="T61" fmla="*/ 24 h 138"/>
                <a:gd name="T62" fmla="*/ 124 w 206"/>
                <a:gd name="T63" fmla="*/ 14 h 138"/>
                <a:gd name="T64" fmla="*/ 134 w 206"/>
                <a:gd name="T65" fmla="*/ 6 h 138"/>
                <a:gd name="T66" fmla="*/ 146 w 206"/>
                <a:gd name="T67" fmla="*/ 2 h 138"/>
                <a:gd name="T68" fmla="*/ 162 w 206"/>
                <a:gd name="T69" fmla="*/ 0 h 138"/>
                <a:gd name="T70" fmla="*/ 186 w 206"/>
                <a:gd name="T71" fmla="*/ 6 h 138"/>
                <a:gd name="T72" fmla="*/ 194 w 206"/>
                <a:gd name="T73" fmla="*/ 12 h 138"/>
                <a:gd name="T74" fmla="*/ 200 w 206"/>
                <a:gd name="T75" fmla="*/ 22 h 138"/>
                <a:gd name="T76" fmla="*/ 204 w 206"/>
                <a:gd name="T77" fmla="*/ 28 h 138"/>
                <a:gd name="T78" fmla="*/ 204 w 206"/>
                <a:gd name="T79" fmla="*/ 34 h 138"/>
                <a:gd name="T80" fmla="*/ 206 w 206"/>
                <a:gd name="T81" fmla="*/ 44 h 138"/>
                <a:gd name="T82" fmla="*/ 206 w 206"/>
                <a:gd name="T83" fmla="*/ 138 h 138"/>
                <a:gd name="T84" fmla="*/ 172 w 206"/>
                <a:gd name="T85" fmla="*/ 56 h 1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6"/>
                <a:gd name="T130" fmla="*/ 0 h 138"/>
                <a:gd name="T131" fmla="*/ 206 w 206"/>
                <a:gd name="T132" fmla="*/ 138 h 13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6" h="138">
                  <a:moveTo>
                    <a:pt x="172" y="56"/>
                  </a:moveTo>
                  <a:lnTo>
                    <a:pt x="172" y="56"/>
                  </a:lnTo>
                  <a:lnTo>
                    <a:pt x="172" y="48"/>
                  </a:lnTo>
                  <a:lnTo>
                    <a:pt x="172" y="42"/>
                  </a:lnTo>
                  <a:lnTo>
                    <a:pt x="170" y="36"/>
                  </a:lnTo>
                  <a:lnTo>
                    <a:pt x="166" y="32"/>
                  </a:lnTo>
                  <a:lnTo>
                    <a:pt x="160" y="28"/>
                  </a:lnTo>
                  <a:lnTo>
                    <a:pt x="154" y="28"/>
                  </a:lnTo>
                  <a:lnTo>
                    <a:pt x="144" y="28"/>
                  </a:lnTo>
                  <a:lnTo>
                    <a:pt x="136" y="32"/>
                  </a:lnTo>
                  <a:lnTo>
                    <a:pt x="126" y="38"/>
                  </a:lnTo>
                  <a:lnTo>
                    <a:pt x="120" y="46"/>
                  </a:lnTo>
                  <a:lnTo>
                    <a:pt x="120" y="138"/>
                  </a:lnTo>
                  <a:lnTo>
                    <a:pt x="86" y="138"/>
                  </a:lnTo>
                  <a:lnTo>
                    <a:pt x="86" y="56"/>
                  </a:lnTo>
                  <a:lnTo>
                    <a:pt x="86" y="48"/>
                  </a:lnTo>
                  <a:lnTo>
                    <a:pt x="84" y="42"/>
                  </a:lnTo>
                  <a:lnTo>
                    <a:pt x="82" y="36"/>
                  </a:lnTo>
                  <a:lnTo>
                    <a:pt x="80" y="32"/>
                  </a:lnTo>
                  <a:lnTo>
                    <a:pt x="74" y="28"/>
                  </a:lnTo>
                  <a:lnTo>
                    <a:pt x="66" y="28"/>
                  </a:lnTo>
                  <a:lnTo>
                    <a:pt x="58" y="28"/>
                  </a:lnTo>
                  <a:lnTo>
                    <a:pt x="48" y="32"/>
                  </a:lnTo>
                  <a:lnTo>
                    <a:pt x="40" y="38"/>
                  </a:lnTo>
                  <a:lnTo>
                    <a:pt x="32" y="46"/>
                  </a:lnTo>
                  <a:lnTo>
                    <a:pt x="32" y="138"/>
                  </a:lnTo>
                  <a:lnTo>
                    <a:pt x="0" y="138"/>
                  </a:lnTo>
                  <a:lnTo>
                    <a:pt x="0" y="4"/>
                  </a:lnTo>
                  <a:lnTo>
                    <a:pt x="30" y="4"/>
                  </a:lnTo>
                  <a:lnTo>
                    <a:pt x="30" y="20"/>
                  </a:lnTo>
                  <a:lnTo>
                    <a:pt x="38" y="12"/>
                  </a:lnTo>
                  <a:lnTo>
                    <a:pt x="48" y="6"/>
                  </a:lnTo>
                  <a:lnTo>
                    <a:pt x="60" y="2"/>
                  </a:lnTo>
                  <a:lnTo>
                    <a:pt x="74" y="0"/>
                  </a:lnTo>
                  <a:lnTo>
                    <a:pt x="88" y="2"/>
                  </a:lnTo>
                  <a:lnTo>
                    <a:pt x="98" y="6"/>
                  </a:lnTo>
                  <a:lnTo>
                    <a:pt x="108" y="14"/>
                  </a:lnTo>
                  <a:lnTo>
                    <a:pt x="114" y="24"/>
                  </a:lnTo>
                  <a:lnTo>
                    <a:pt x="116" y="24"/>
                  </a:lnTo>
                  <a:lnTo>
                    <a:pt x="124" y="14"/>
                  </a:lnTo>
                  <a:lnTo>
                    <a:pt x="134" y="6"/>
                  </a:lnTo>
                  <a:lnTo>
                    <a:pt x="146" y="2"/>
                  </a:lnTo>
                  <a:lnTo>
                    <a:pt x="162" y="0"/>
                  </a:lnTo>
                  <a:lnTo>
                    <a:pt x="174" y="2"/>
                  </a:lnTo>
                  <a:lnTo>
                    <a:pt x="186" y="6"/>
                  </a:lnTo>
                  <a:lnTo>
                    <a:pt x="194" y="12"/>
                  </a:lnTo>
                  <a:lnTo>
                    <a:pt x="200" y="22"/>
                  </a:lnTo>
                  <a:lnTo>
                    <a:pt x="204" y="28"/>
                  </a:lnTo>
                  <a:lnTo>
                    <a:pt x="204" y="34"/>
                  </a:lnTo>
                  <a:lnTo>
                    <a:pt x="206" y="44"/>
                  </a:lnTo>
                  <a:lnTo>
                    <a:pt x="206" y="54"/>
                  </a:lnTo>
                  <a:lnTo>
                    <a:pt x="206" y="138"/>
                  </a:lnTo>
                  <a:lnTo>
                    <a:pt x="172" y="138"/>
                  </a:lnTo>
                  <a:lnTo>
                    <a:pt x="172" y="56"/>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10" name="Freeform 39"/>
            <p:cNvSpPr>
              <a:spLocks/>
            </p:cNvSpPr>
            <p:nvPr userDrawn="1"/>
          </p:nvSpPr>
          <p:spPr bwMode="auto">
            <a:xfrm>
              <a:off x="4653" y="175"/>
              <a:ext cx="114" cy="128"/>
            </a:xfrm>
            <a:custGeom>
              <a:avLst/>
              <a:gdLst>
                <a:gd name="T0" fmla="*/ 108 w 192"/>
                <a:gd name="T1" fmla="*/ 214 h 214"/>
                <a:gd name="T2" fmla="*/ 64 w 192"/>
                <a:gd name="T3" fmla="*/ 206 h 214"/>
                <a:gd name="T4" fmla="*/ 32 w 192"/>
                <a:gd name="T5" fmla="*/ 184 h 214"/>
                <a:gd name="T6" fmla="*/ 8 w 192"/>
                <a:gd name="T7" fmla="*/ 150 h 214"/>
                <a:gd name="T8" fmla="*/ 0 w 192"/>
                <a:gd name="T9" fmla="*/ 108 h 214"/>
                <a:gd name="T10" fmla="*/ 0 w 192"/>
                <a:gd name="T11" fmla="*/ 106 h 214"/>
                <a:gd name="T12" fmla="*/ 8 w 192"/>
                <a:gd name="T13" fmla="*/ 66 h 214"/>
                <a:gd name="T14" fmla="*/ 32 w 192"/>
                <a:gd name="T15" fmla="*/ 32 h 214"/>
                <a:gd name="T16" fmla="*/ 66 w 192"/>
                <a:gd name="T17" fmla="*/ 8 h 214"/>
                <a:gd name="T18" fmla="*/ 110 w 192"/>
                <a:gd name="T19" fmla="*/ 0 h 214"/>
                <a:gd name="T20" fmla="*/ 124 w 192"/>
                <a:gd name="T21" fmla="*/ 0 h 214"/>
                <a:gd name="T22" fmla="*/ 148 w 192"/>
                <a:gd name="T23" fmla="*/ 4 h 214"/>
                <a:gd name="T24" fmla="*/ 176 w 192"/>
                <a:gd name="T25" fmla="*/ 18 h 214"/>
                <a:gd name="T26" fmla="*/ 162 w 192"/>
                <a:gd name="T27" fmla="*/ 66 h 214"/>
                <a:gd name="T28" fmla="*/ 150 w 192"/>
                <a:gd name="T29" fmla="*/ 56 h 214"/>
                <a:gd name="T30" fmla="*/ 124 w 192"/>
                <a:gd name="T31" fmla="*/ 44 h 214"/>
                <a:gd name="T32" fmla="*/ 108 w 192"/>
                <a:gd name="T33" fmla="*/ 42 h 214"/>
                <a:gd name="T34" fmla="*/ 84 w 192"/>
                <a:gd name="T35" fmla="*/ 46 h 214"/>
                <a:gd name="T36" fmla="*/ 66 w 192"/>
                <a:gd name="T37" fmla="*/ 60 h 214"/>
                <a:gd name="T38" fmla="*/ 54 w 192"/>
                <a:gd name="T39" fmla="*/ 82 h 214"/>
                <a:gd name="T40" fmla="*/ 48 w 192"/>
                <a:gd name="T41" fmla="*/ 106 h 214"/>
                <a:gd name="T42" fmla="*/ 48 w 192"/>
                <a:gd name="T43" fmla="*/ 106 h 214"/>
                <a:gd name="T44" fmla="*/ 52 w 192"/>
                <a:gd name="T45" fmla="*/ 132 h 214"/>
                <a:gd name="T46" fmla="*/ 66 w 192"/>
                <a:gd name="T47" fmla="*/ 152 h 214"/>
                <a:gd name="T48" fmla="*/ 84 w 192"/>
                <a:gd name="T49" fmla="*/ 166 h 214"/>
                <a:gd name="T50" fmla="*/ 108 w 192"/>
                <a:gd name="T51" fmla="*/ 172 h 214"/>
                <a:gd name="T52" fmla="*/ 126 w 192"/>
                <a:gd name="T53" fmla="*/ 170 h 214"/>
                <a:gd name="T54" fmla="*/ 152 w 192"/>
                <a:gd name="T55" fmla="*/ 158 h 214"/>
                <a:gd name="T56" fmla="*/ 192 w 192"/>
                <a:gd name="T57" fmla="*/ 178 h 214"/>
                <a:gd name="T58" fmla="*/ 176 w 192"/>
                <a:gd name="T59" fmla="*/ 192 h 214"/>
                <a:gd name="T60" fmla="*/ 156 w 192"/>
                <a:gd name="T61" fmla="*/ 204 h 214"/>
                <a:gd name="T62" fmla="*/ 134 w 192"/>
                <a:gd name="T63" fmla="*/ 212 h 214"/>
                <a:gd name="T64" fmla="*/ 108 w 192"/>
                <a:gd name="T65" fmla="*/ 21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2"/>
                <a:gd name="T100" fmla="*/ 0 h 214"/>
                <a:gd name="T101" fmla="*/ 192 w 192"/>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2" h="214">
                  <a:moveTo>
                    <a:pt x="108" y="214"/>
                  </a:moveTo>
                  <a:lnTo>
                    <a:pt x="108" y="214"/>
                  </a:lnTo>
                  <a:lnTo>
                    <a:pt x="86" y="212"/>
                  </a:lnTo>
                  <a:lnTo>
                    <a:pt x="64" y="206"/>
                  </a:lnTo>
                  <a:lnTo>
                    <a:pt x="46" y="196"/>
                  </a:lnTo>
                  <a:lnTo>
                    <a:pt x="32" y="184"/>
                  </a:lnTo>
                  <a:lnTo>
                    <a:pt x="18" y="168"/>
                  </a:lnTo>
                  <a:lnTo>
                    <a:pt x="8" y="150"/>
                  </a:lnTo>
                  <a:lnTo>
                    <a:pt x="2" y="130"/>
                  </a:lnTo>
                  <a:lnTo>
                    <a:pt x="0" y="108"/>
                  </a:lnTo>
                  <a:lnTo>
                    <a:pt x="0" y="106"/>
                  </a:lnTo>
                  <a:lnTo>
                    <a:pt x="2" y="86"/>
                  </a:lnTo>
                  <a:lnTo>
                    <a:pt x="8" y="66"/>
                  </a:lnTo>
                  <a:lnTo>
                    <a:pt x="18" y="46"/>
                  </a:lnTo>
                  <a:lnTo>
                    <a:pt x="32" y="32"/>
                  </a:lnTo>
                  <a:lnTo>
                    <a:pt x="46" y="18"/>
                  </a:lnTo>
                  <a:lnTo>
                    <a:pt x="66" y="8"/>
                  </a:lnTo>
                  <a:lnTo>
                    <a:pt x="86" y="2"/>
                  </a:lnTo>
                  <a:lnTo>
                    <a:pt x="110" y="0"/>
                  </a:lnTo>
                  <a:lnTo>
                    <a:pt x="124" y="0"/>
                  </a:lnTo>
                  <a:lnTo>
                    <a:pt x="136" y="2"/>
                  </a:lnTo>
                  <a:lnTo>
                    <a:pt x="148" y="4"/>
                  </a:lnTo>
                  <a:lnTo>
                    <a:pt x="158" y="8"/>
                  </a:lnTo>
                  <a:lnTo>
                    <a:pt x="176" y="18"/>
                  </a:lnTo>
                  <a:lnTo>
                    <a:pt x="190" y="32"/>
                  </a:lnTo>
                  <a:lnTo>
                    <a:pt x="162" y="66"/>
                  </a:lnTo>
                  <a:lnTo>
                    <a:pt x="150" y="56"/>
                  </a:lnTo>
                  <a:lnTo>
                    <a:pt x="138" y="48"/>
                  </a:lnTo>
                  <a:lnTo>
                    <a:pt x="124" y="44"/>
                  </a:lnTo>
                  <a:lnTo>
                    <a:pt x="108" y="42"/>
                  </a:lnTo>
                  <a:lnTo>
                    <a:pt x="96" y="42"/>
                  </a:lnTo>
                  <a:lnTo>
                    <a:pt x="84" y="46"/>
                  </a:lnTo>
                  <a:lnTo>
                    <a:pt x="74" y="52"/>
                  </a:lnTo>
                  <a:lnTo>
                    <a:pt x="66" y="60"/>
                  </a:lnTo>
                  <a:lnTo>
                    <a:pt x="58" y="70"/>
                  </a:lnTo>
                  <a:lnTo>
                    <a:pt x="54" y="82"/>
                  </a:lnTo>
                  <a:lnTo>
                    <a:pt x="50" y="94"/>
                  </a:lnTo>
                  <a:lnTo>
                    <a:pt x="48" y="106"/>
                  </a:lnTo>
                  <a:lnTo>
                    <a:pt x="50" y="120"/>
                  </a:lnTo>
                  <a:lnTo>
                    <a:pt x="52" y="132"/>
                  </a:lnTo>
                  <a:lnTo>
                    <a:pt x="58" y="144"/>
                  </a:lnTo>
                  <a:lnTo>
                    <a:pt x="66" y="152"/>
                  </a:lnTo>
                  <a:lnTo>
                    <a:pt x="74" y="160"/>
                  </a:lnTo>
                  <a:lnTo>
                    <a:pt x="84" y="166"/>
                  </a:lnTo>
                  <a:lnTo>
                    <a:pt x="96" y="170"/>
                  </a:lnTo>
                  <a:lnTo>
                    <a:pt x="108" y="172"/>
                  </a:lnTo>
                  <a:lnTo>
                    <a:pt x="126" y="170"/>
                  </a:lnTo>
                  <a:lnTo>
                    <a:pt x="138" y="166"/>
                  </a:lnTo>
                  <a:lnTo>
                    <a:pt x="152" y="158"/>
                  </a:lnTo>
                  <a:lnTo>
                    <a:pt x="164" y="148"/>
                  </a:lnTo>
                  <a:lnTo>
                    <a:pt x="192" y="178"/>
                  </a:lnTo>
                  <a:lnTo>
                    <a:pt x="176" y="192"/>
                  </a:lnTo>
                  <a:lnTo>
                    <a:pt x="166" y="198"/>
                  </a:lnTo>
                  <a:lnTo>
                    <a:pt x="156" y="204"/>
                  </a:lnTo>
                  <a:lnTo>
                    <a:pt x="146" y="208"/>
                  </a:lnTo>
                  <a:lnTo>
                    <a:pt x="134" y="212"/>
                  </a:lnTo>
                  <a:lnTo>
                    <a:pt x="122" y="214"/>
                  </a:lnTo>
                  <a:lnTo>
                    <a:pt x="108" y="214"/>
                  </a:lnTo>
                  <a:close/>
                </a:path>
              </a:pathLst>
            </a:custGeom>
            <a:solidFill>
              <a:srgbClr val="FFFFFF"/>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11" name="Freeform 40"/>
            <p:cNvSpPr>
              <a:spLocks noEditPoints="1"/>
            </p:cNvSpPr>
            <p:nvPr userDrawn="1"/>
          </p:nvSpPr>
          <p:spPr bwMode="auto">
            <a:xfrm>
              <a:off x="4781" y="175"/>
              <a:ext cx="131" cy="128"/>
            </a:xfrm>
            <a:custGeom>
              <a:avLst/>
              <a:gdLst>
                <a:gd name="T0" fmla="*/ 110 w 220"/>
                <a:gd name="T1" fmla="*/ 214 h 214"/>
                <a:gd name="T2" fmla="*/ 64 w 220"/>
                <a:gd name="T3" fmla="*/ 206 h 214"/>
                <a:gd name="T4" fmla="*/ 30 w 220"/>
                <a:gd name="T5" fmla="*/ 182 h 214"/>
                <a:gd name="T6" fmla="*/ 8 w 220"/>
                <a:gd name="T7" fmla="*/ 148 h 214"/>
                <a:gd name="T8" fmla="*/ 0 w 220"/>
                <a:gd name="T9" fmla="*/ 108 h 214"/>
                <a:gd name="T10" fmla="*/ 0 w 220"/>
                <a:gd name="T11" fmla="*/ 106 h 214"/>
                <a:gd name="T12" fmla="*/ 8 w 220"/>
                <a:gd name="T13" fmla="*/ 66 h 214"/>
                <a:gd name="T14" fmla="*/ 30 w 220"/>
                <a:gd name="T15" fmla="*/ 32 h 214"/>
                <a:gd name="T16" fmla="*/ 66 w 220"/>
                <a:gd name="T17" fmla="*/ 8 h 214"/>
                <a:gd name="T18" fmla="*/ 110 w 220"/>
                <a:gd name="T19" fmla="*/ 0 h 214"/>
                <a:gd name="T20" fmla="*/ 132 w 220"/>
                <a:gd name="T21" fmla="*/ 2 h 214"/>
                <a:gd name="T22" fmla="*/ 172 w 220"/>
                <a:gd name="T23" fmla="*/ 18 h 214"/>
                <a:gd name="T24" fmla="*/ 202 w 220"/>
                <a:gd name="T25" fmla="*/ 46 h 214"/>
                <a:gd name="T26" fmla="*/ 218 w 220"/>
                <a:gd name="T27" fmla="*/ 84 h 214"/>
                <a:gd name="T28" fmla="*/ 220 w 220"/>
                <a:gd name="T29" fmla="*/ 106 h 214"/>
                <a:gd name="T30" fmla="*/ 218 w 220"/>
                <a:gd name="T31" fmla="*/ 128 h 214"/>
                <a:gd name="T32" fmla="*/ 202 w 220"/>
                <a:gd name="T33" fmla="*/ 166 h 214"/>
                <a:gd name="T34" fmla="*/ 172 w 220"/>
                <a:gd name="T35" fmla="*/ 196 h 214"/>
                <a:gd name="T36" fmla="*/ 132 w 220"/>
                <a:gd name="T37" fmla="*/ 212 h 214"/>
                <a:gd name="T38" fmla="*/ 110 w 220"/>
                <a:gd name="T39" fmla="*/ 214 h 214"/>
                <a:gd name="T40" fmla="*/ 172 w 220"/>
                <a:gd name="T41" fmla="*/ 106 h 214"/>
                <a:gd name="T42" fmla="*/ 168 w 220"/>
                <a:gd name="T43" fmla="*/ 82 h 214"/>
                <a:gd name="T44" fmla="*/ 154 w 220"/>
                <a:gd name="T45" fmla="*/ 60 h 214"/>
                <a:gd name="T46" fmla="*/ 134 w 220"/>
                <a:gd name="T47" fmla="*/ 46 h 214"/>
                <a:gd name="T48" fmla="*/ 110 w 220"/>
                <a:gd name="T49" fmla="*/ 42 h 214"/>
                <a:gd name="T50" fmla="*/ 96 w 220"/>
                <a:gd name="T51" fmla="*/ 42 h 214"/>
                <a:gd name="T52" fmla="*/ 74 w 220"/>
                <a:gd name="T53" fmla="*/ 52 h 214"/>
                <a:gd name="T54" fmla="*/ 56 w 220"/>
                <a:gd name="T55" fmla="*/ 70 h 214"/>
                <a:gd name="T56" fmla="*/ 48 w 220"/>
                <a:gd name="T57" fmla="*/ 94 h 214"/>
                <a:gd name="T58" fmla="*/ 46 w 220"/>
                <a:gd name="T59" fmla="*/ 106 h 214"/>
                <a:gd name="T60" fmla="*/ 48 w 220"/>
                <a:gd name="T61" fmla="*/ 120 h 214"/>
                <a:gd name="T62" fmla="*/ 56 w 220"/>
                <a:gd name="T63" fmla="*/ 144 h 214"/>
                <a:gd name="T64" fmla="*/ 74 w 220"/>
                <a:gd name="T65" fmla="*/ 160 h 214"/>
                <a:gd name="T66" fmla="*/ 96 w 220"/>
                <a:gd name="T67" fmla="*/ 170 h 214"/>
                <a:gd name="T68" fmla="*/ 110 w 220"/>
                <a:gd name="T69" fmla="*/ 172 h 214"/>
                <a:gd name="T70" fmla="*/ 134 w 220"/>
                <a:gd name="T71" fmla="*/ 166 h 214"/>
                <a:gd name="T72" fmla="*/ 154 w 220"/>
                <a:gd name="T73" fmla="*/ 154 h 214"/>
                <a:gd name="T74" fmla="*/ 168 w 220"/>
                <a:gd name="T75" fmla="*/ 132 h 214"/>
                <a:gd name="T76" fmla="*/ 172 w 220"/>
                <a:gd name="T77" fmla="*/ 108 h 2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20"/>
                <a:gd name="T118" fmla="*/ 0 h 214"/>
                <a:gd name="T119" fmla="*/ 220 w 220"/>
                <a:gd name="T120" fmla="*/ 214 h 2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20" h="214">
                  <a:moveTo>
                    <a:pt x="110" y="214"/>
                  </a:moveTo>
                  <a:lnTo>
                    <a:pt x="110" y="214"/>
                  </a:lnTo>
                  <a:lnTo>
                    <a:pt x="86" y="212"/>
                  </a:lnTo>
                  <a:lnTo>
                    <a:pt x="64" y="206"/>
                  </a:lnTo>
                  <a:lnTo>
                    <a:pt x="46" y="196"/>
                  </a:lnTo>
                  <a:lnTo>
                    <a:pt x="30" y="182"/>
                  </a:lnTo>
                  <a:lnTo>
                    <a:pt x="16" y="168"/>
                  </a:lnTo>
                  <a:lnTo>
                    <a:pt x="8" y="148"/>
                  </a:lnTo>
                  <a:lnTo>
                    <a:pt x="2" y="128"/>
                  </a:lnTo>
                  <a:lnTo>
                    <a:pt x="0" y="108"/>
                  </a:lnTo>
                  <a:lnTo>
                    <a:pt x="0" y="106"/>
                  </a:lnTo>
                  <a:lnTo>
                    <a:pt x="2" y="86"/>
                  </a:lnTo>
                  <a:lnTo>
                    <a:pt x="8" y="66"/>
                  </a:lnTo>
                  <a:lnTo>
                    <a:pt x="18" y="46"/>
                  </a:lnTo>
                  <a:lnTo>
                    <a:pt x="30" y="32"/>
                  </a:lnTo>
                  <a:lnTo>
                    <a:pt x="46" y="18"/>
                  </a:lnTo>
                  <a:lnTo>
                    <a:pt x="66" y="8"/>
                  </a:lnTo>
                  <a:lnTo>
                    <a:pt x="86" y="2"/>
                  </a:lnTo>
                  <a:lnTo>
                    <a:pt x="110" y="0"/>
                  </a:lnTo>
                  <a:lnTo>
                    <a:pt x="132" y="2"/>
                  </a:lnTo>
                  <a:lnTo>
                    <a:pt x="154" y="8"/>
                  </a:lnTo>
                  <a:lnTo>
                    <a:pt x="172" y="18"/>
                  </a:lnTo>
                  <a:lnTo>
                    <a:pt x="188" y="30"/>
                  </a:lnTo>
                  <a:lnTo>
                    <a:pt x="202" y="46"/>
                  </a:lnTo>
                  <a:lnTo>
                    <a:pt x="212" y="64"/>
                  </a:lnTo>
                  <a:lnTo>
                    <a:pt x="218" y="84"/>
                  </a:lnTo>
                  <a:lnTo>
                    <a:pt x="220" y="106"/>
                  </a:lnTo>
                  <a:lnTo>
                    <a:pt x="218" y="128"/>
                  </a:lnTo>
                  <a:lnTo>
                    <a:pt x="212" y="148"/>
                  </a:lnTo>
                  <a:lnTo>
                    <a:pt x="202" y="166"/>
                  </a:lnTo>
                  <a:lnTo>
                    <a:pt x="188" y="182"/>
                  </a:lnTo>
                  <a:lnTo>
                    <a:pt x="172" y="196"/>
                  </a:lnTo>
                  <a:lnTo>
                    <a:pt x="154" y="206"/>
                  </a:lnTo>
                  <a:lnTo>
                    <a:pt x="132" y="212"/>
                  </a:lnTo>
                  <a:lnTo>
                    <a:pt x="110" y="214"/>
                  </a:lnTo>
                  <a:close/>
                  <a:moveTo>
                    <a:pt x="172" y="106"/>
                  </a:moveTo>
                  <a:lnTo>
                    <a:pt x="172" y="106"/>
                  </a:lnTo>
                  <a:lnTo>
                    <a:pt x="170" y="94"/>
                  </a:lnTo>
                  <a:lnTo>
                    <a:pt x="168" y="82"/>
                  </a:lnTo>
                  <a:lnTo>
                    <a:pt x="162" y="70"/>
                  </a:lnTo>
                  <a:lnTo>
                    <a:pt x="154" y="60"/>
                  </a:lnTo>
                  <a:lnTo>
                    <a:pt x="146" y="52"/>
                  </a:lnTo>
                  <a:lnTo>
                    <a:pt x="134" y="46"/>
                  </a:lnTo>
                  <a:lnTo>
                    <a:pt x="122" y="42"/>
                  </a:lnTo>
                  <a:lnTo>
                    <a:pt x="110" y="42"/>
                  </a:lnTo>
                  <a:lnTo>
                    <a:pt x="96" y="42"/>
                  </a:lnTo>
                  <a:lnTo>
                    <a:pt x="84" y="46"/>
                  </a:lnTo>
                  <a:lnTo>
                    <a:pt x="74" y="52"/>
                  </a:lnTo>
                  <a:lnTo>
                    <a:pt x="64" y="60"/>
                  </a:lnTo>
                  <a:lnTo>
                    <a:pt x="56" y="70"/>
                  </a:lnTo>
                  <a:lnTo>
                    <a:pt x="52" y="82"/>
                  </a:lnTo>
                  <a:lnTo>
                    <a:pt x="48" y="94"/>
                  </a:lnTo>
                  <a:lnTo>
                    <a:pt x="46" y="106"/>
                  </a:lnTo>
                  <a:lnTo>
                    <a:pt x="48" y="120"/>
                  </a:lnTo>
                  <a:lnTo>
                    <a:pt x="52" y="132"/>
                  </a:lnTo>
                  <a:lnTo>
                    <a:pt x="56" y="144"/>
                  </a:lnTo>
                  <a:lnTo>
                    <a:pt x="64" y="152"/>
                  </a:lnTo>
                  <a:lnTo>
                    <a:pt x="74" y="160"/>
                  </a:lnTo>
                  <a:lnTo>
                    <a:pt x="84" y="166"/>
                  </a:lnTo>
                  <a:lnTo>
                    <a:pt x="96" y="170"/>
                  </a:lnTo>
                  <a:lnTo>
                    <a:pt x="110" y="172"/>
                  </a:lnTo>
                  <a:lnTo>
                    <a:pt x="122" y="170"/>
                  </a:lnTo>
                  <a:lnTo>
                    <a:pt x="134" y="166"/>
                  </a:lnTo>
                  <a:lnTo>
                    <a:pt x="146" y="160"/>
                  </a:lnTo>
                  <a:lnTo>
                    <a:pt x="154" y="154"/>
                  </a:lnTo>
                  <a:lnTo>
                    <a:pt x="162" y="144"/>
                  </a:lnTo>
                  <a:lnTo>
                    <a:pt x="168" y="132"/>
                  </a:lnTo>
                  <a:lnTo>
                    <a:pt x="170" y="120"/>
                  </a:lnTo>
                  <a:lnTo>
                    <a:pt x="172" y="108"/>
                  </a:lnTo>
                  <a:lnTo>
                    <a:pt x="172" y="106"/>
                  </a:lnTo>
                  <a:close/>
                </a:path>
              </a:pathLst>
            </a:custGeom>
            <a:solidFill>
              <a:srgbClr val="FFFFFF"/>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12" name="Freeform 41"/>
            <p:cNvSpPr>
              <a:spLocks noEditPoints="1"/>
            </p:cNvSpPr>
            <p:nvPr userDrawn="1"/>
          </p:nvSpPr>
          <p:spPr bwMode="auto">
            <a:xfrm>
              <a:off x="4937" y="178"/>
              <a:ext cx="98" cy="122"/>
            </a:xfrm>
            <a:custGeom>
              <a:avLst/>
              <a:gdLst>
                <a:gd name="T0" fmla="*/ 80 w 164"/>
                <a:gd name="T1" fmla="*/ 144 h 206"/>
                <a:gd name="T2" fmla="*/ 46 w 164"/>
                <a:gd name="T3" fmla="*/ 144 h 206"/>
                <a:gd name="T4" fmla="*/ 46 w 164"/>
                <a:gd name="T5" fmla="*/ 206 h 206"/>
                <a:gd name="T6" fmla="*/ 0 w 164"/>
                <a:gd name="T7" fmla="*/ 206 h 206"/>
                <a:gd name="T8" fmla="*/ 0 w 164"/>
                <a:gd name="T9" fmla="*/ 0 h 206"/>
                <a:gd name="T10" fmla="*/ 86 w 164"/>
                <a:gd name="T11" fmla="*/ 0 h 206"/>
                <a:gd name="T12" fmla="*/ 86 w 164"/>
                <a:gd name="T13" fmla="*/ 0 h 206"/>
                <a:gd name="T14" fmla="*/ 104 w 164"/>
                <a:gd name="T15" fmla="*/ 0 h 206"/>
                <a:gd name="T16" fmla="*/ 118 w 164"/>
                <a:gd name="T17" fmla="*/ 4 h 206"/>
                <a:gd name="T18" fmla="*/ 132 w 164"/>
                <a:gd name="T19" fmla="*/ 10 h 206"/>
                <a:gd name="T20" fmla="*/ 144 w 164"/>
                <a:gd name="T21" fmla="*/ 20 h 206"/>
                <a:gd name="T22" fmla="*/ 152 w 164"/>
                <a:gd name="T23" fmla="*/ 30 h 206"/>
                <a:gd name="T24" fmla="*/ 160 w 164"/>
                <a:gd name="T25" fmla="*/ 42 h 206"/>
                <a:gd name="T26" fmla="*/ 164 w 164"/>
                <a:gd name="T27" fmla="*/ 56 h 206"/>
                <a:gd name="T28" fmla="*/ 164 w 164"/>
                <a:gd name="T29" fmla="*/ 70 h 206"/>
                <a:gd name="T30" fmla="*/ 164 w 164"/>
                <a:gd name="T31" fmla="*/ 72 h 206"/>
                <a:gd name="T32" fmla="*/ 164 w 164"/>
                <a:gd name="T33" fmla="*/ 72 h 206"/>
                <a:gd name="T34" fmla="*/ 164 w 164"/>
                <a:gd name="T35" fmla="*/ 88 h 206"/>
                <a:gd name="T36" fmla="*/ 158 w 164"/>
                <a:gd name="T37" fmla="*/ 104 h 206"/>
                <a:gd name="T38" fmla="*/ 150 w 164"/>
                <a:gd name="T39" fmla="*/ 116 h 206"/>
                <a:gd name="T40" fmla="*/ 140 w 164"/>
                <a:gd name="T41" fmla="*/ 126 h 206"/>
                <a:gd name="T42" fmla="*/ 128 w 164"/>
                <a:gd name="T43" fmla="*/ 134 h 206"/>
                <a:gd name="T44" fmla="*/ 114 w 164"/>
                <a:gd name="T45" fmla="*/ 140 h 206"/>
                <a:gd name="T46" fmla="*/ 98 w 164"/>
                <a:gd name="T47" fmla="*/ 144 h 206"/>
                <a:gd name="T48" fmla="*/ 80 w 164"/>
                <a:gd name="T49" fmla="*/ 144 h 206"/>
                <a:gd name="T50" fmla="*/ 80 w 164"/>
                <a:gd name="T51" fmla="*/ 144 h 206"/>
                <a:gd name="T52" fmla="*/ 118 w 164"/>
                <a:gd name="T53" fmla="*/ 72 h 206"/>
                <a:gd name="T54" fmla="*/ 118 w 164"/>
                <a:gd name="T55" fmla="*/ 72 h 206"/>
                <a:gd name="T56" fmla="*/ 118 w 164"/>
                <a:gd name="T57" fmla="*/ 64 h 206"/>
                <a:gd name="T58" fmla="*/ 116 w 164"/>
                <a:gd name="T59" fmla="*/ 58 h 206"/>
                <a:gd name="T60" fmla="*/ 112 w 164"/>
                <a:gd name="T61" fmla="*/ 52 h 206"/>
                <a:gd name="T62" fmla="*/ 108 w 164"/>
                <a:gd name="T63" fmla="*/ 48 h 206"/>
                <a:gd name="T64" fmla="*/ 104 w 164"/>
                <a:gd name="T65" fmla="*/ 44 h 206"/>
                <a:gd name="T66" fmla="*/ 96 w 164"/>
                <a:gd name="T67" fmla="*/ 42 h 206"/>
                <a:gd name="T68" fmla="*/ 82 w 164"/>
                <a:gd name="T69" fmla="*/ 40 h 206"/>
                <a:gd name="T70" fmla="*/ 46 w 164"/>
                <a:gd name="T71" fmla="*/ 40 h 206"/>
                <a:gd name="T72" fmla="*/ 46 w 164"/>
                <a:gd name="T73" fmla="*/ 104 h 206"/>
                <a:gd name="T74" fmla="*/ 82 w 164"/>
                <a:gd name="T75" fmla="*/ 104 h 206"/>
                <a:gd name="T76" fmla="*/ 82 w 164"/>
                <a:gd name="T77" fmla="*/ 104 h 206"/>
                <a:gd name="T78" fmla="*/ 90 w 164"/>
                <a:gd name="T79" fmla="*/ 104 h 206"/>
                <a:gd name="T80" fmla="*/ 98 w 164"/>
                <a:gd name="T81" fmla="*/ 102 h 206"/>
                <a:gd name="T82" fmla="*/ 104 w 164"/>
                <a:gd name="T83" fmla="*/ 98 h 206"/>
                <a:gd name="T84" fmla="*/ 110 w 164"/>
                <a:gd name="T85" fmla="*/ 94 h 206"/>
                <a:gd name="T86" fmla="*/ 114 w 164"/>
                <a:gd name="T87" fmla="*/ 90 h 206"/>
                <a:gd name="T88" fmla="*/ 116 w 164"/>
                <a:gd name="T89" fmla="*/ 84 h 206"/>
                <a:gd name="T90" fmla="*/ 118 w 164"/>
                <a:gd name="T91" fmla="*/ 78 h 206"/>
                <a:gd name="T92" fmla="*/ 118 w 164"/>
                <a:gd name="T93" fmla="*/ 72 h 206"/>
                <a:gd name="T94" fmla="*/ 118 w 164"/>
                <a:gd name="T95" fmla="*/ 72 h 20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206"/>
                <a:gd name="T146" fmla="*/ 164 w 164"/>
                <a:gd name="T147" fmla="*/ 206 h 20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206">
                  <a:moveTo>
                    <a:pt x="80" y="144"/>
                  </a:moveTo>
                  <a:lnTo>
                    <a:pt x="46" y="144"/>
                  </a:lnTo>
                  <a:lnTo>
                    <a:pt x="46" y="206"/>
                  </a:lnTo>
                  <a:lnTo>
                    <a:pt x="0" y="206"/>
                  </a:lnTo>
                  <a:lnTo>
                    <a:pt x="0" y="0"/>
                  </a:lnTo>
                  <a:lnTo>
                    <a:pt x="86" y="0"/>
                  </a:lnTo>
                  <a:lnTo>
                    <a:pt x="104" y="0"/>
                  </a:lnTo>
                  <a:lnTo>
                    <a:pt x="118" y="4"/>
                  </a:lnTo>
                  <a:lnTo>
                    <a:pt x="132" y="10"/>
                  </a:lnTo>
                  <a:lnTo>
                    <a:pt x="144" y="20"/>
                  </a:lnTo>
                  <a:lnTo>
                    <a:pt x="152" y="30"/>
                  </a:lnTo>
                  <a:lnTo>
                    <a:pt x="160" y="42"/>
                  </a:lnTo>
                  <a:lnTo>
                    <a:pt x="164" y="56"/>
                  </a:lnTo>
                  <a:lnTo>
                    <a:pt x="164" y="70"/>
                  </a:lnTo>
                  <a:lnTo>
                    <a:pt x="164" y="72"/>
                  </a:lnTo>
                  <a:lnTo>
                    <a:pt x="164" y="88"/>
                  </a:lnTo>
                  <a:lnTo>
                    <a:pt x="158" y="104"/>
                  </a:lnTo>
                  <a:lnTo>
                    <a:pt x="150" y="116"/>
                  </a:lnTo>
                  <a:lnTo>
                    <a:pt x="140" y="126"/>
                  </a:lnTo>
                  <a:lnTo>
                    <a:pt x="128" y="134"/>
                  </a:lnTo>
                  <a:lnTo>
                    <a:pt x="114" y="140"/>
                  </a:lnTo>
                  <a:lnTo>
                    <a:pt x="98" y="144"/>
                  </a:lnTo>
                  <a:lnTo>
                    <a:pt x="80" y="144"/>
                  </a:lnTo>
                  <a:close/>
                  <a:moveTo>
                    <a:pt x="118" y="72"/>
                  </a:moveTo>
                  <a:lnTo>
                    <a:pt x="118" y="72"/>
                  </a:lnTo>
                  <a:lnTo>
                    <a:pt x="118" y="64"/>
                  </a:lnTo>
                  <a:lnTo>
                    <a:pt x="116" y="58"/>
                  </a:lnTo>
                  <a:lnTo>
                    <a:pt x="112" y="52"/>
                  </a:lnTo>
                  <a:lnTo>
                    <a:pt x="108" y="48"/>
                  </a:lnTo>
                  <a:lnTo>
                    <a:pt x="104" y="44"/>
                  </a:lnTo>
                  <a:lnTo>
                    <a:pt x="96" y="42"/>
                  </a:lnTo>
                  <a:lnTo>
                    <a:pt x="82" y="40"/>
                  </a:lnTo>
                  <a:lnTo>
                    <a:pt x="46" y="40"/>
                  </a:lnTo>
                  <a:lnTo>
                    <a:pt x="46" y="104"/>
                  </a:lnTo>
                  <a:lnTo>
                    <a:pt x="82" y="104"/>
                  </a:lnTo>
                  <a:lnTo>
                    <a:pt x="90" y="104"/>
                  </a:lnTo>
                  <a:lnTo>
                    <a:pt x="98" y="102"/>
                  </a:lnTo>
                  <a:lnTo>
                    <a:pt x="104" y="98"/>
                  </a:lnTo>
                  <a:lnTo>
                    <a:pt x="110" y="94"/>
                  </a:lnTo>
                  <a:lnTo>
                    <a:pt x="114" y="90"/>
                  </a:lnTo>
                  <a:lnTo>
                    <a:pt x="116" y="84"/>
                  </a:lnTo>
                  <a:lnTo>
                    <a:pt x="118" y="78"/>
                  </a:lnTo>
                  <a:lnTo>
                    <a:pt x="118" y="72"/>
                  </a:lnTo>
                  <a:close/>
                </a:path>
              </a:pathLst>
            </a:custGeom>
            <a:solidFill>
              <a:srgbClr val="FFFFFF"/>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13" name="Freeform 42"/>
            <p:cNvSpPr>
              <a:spLocks noEditPoints="1"/>
            </p:cNvSpPr>
            <p:nvPr userDrawn="1"/>
          </p:nvSpPr>
          <p:spPr bwMode="auto">
            <a:xfrm>
              <a:off x="5057" y="178"/>
              <a:ext cx="114" cy="122"/>
            </a:xfrm>
            <a:custGeom>
              <a:avLst/>
              <a:gdLst>
                <a:gd name="T0" fmla="*/ 82 w 192"/>
                <a:gd name="T1" fmla="*/ 206 h 206"/>
                <a:gd name="T2" fmla="*/ 0 w 192"/>
                <a:gd name="T3" fmla="*/ 206 h 206"/>
                <a:gd name="T4" fmla="*/ 0 w 192"/>
                <a:gd name="T5" fmla="*/ 0 h 206"/>
                <a:gd name="T6" fmla="*/ 82 w 192"/>
                <a:gd name="T7" fmla="*/ 0 h 206"/>
                <a:gd name="T8" fmla="*/ 82 w 192"/>
                <a:gd name="T9" fmla="*/ 0 h 206"/>
                <a:gd name="T10" fmla="*/ 104 w 192"/>
                <a:gd name="T11" fmla="*/ 2 h 206"/>
                <a:gd name="T12" fmla="*/ 126 w 192"/>
                <a:gd name="T13" fmla="*/ 6 h 206"/>
                <a:gd name="T14" fmla="*/ 146 w 192"/>
                <a:gd name="T15" fmla="*/ 16 h 206"/>
                <a:gd name="T16" fmla="*/ 162 w 192"/>
                <a:gd name="T17" fmla="*/ 28 h 206"/>
                <a:gd name="T18" fmla="*/ 174 w 192"/>
                <a:gd name="T19" fmla="*/ 44 h 206"/>
                <a:gd name="T20" fmla="*/ 184 w 192"/>
                <a:gd name="T21" fmla="*/ 62 h 206"/>
                <a:gd name="T22" fmla="*/ 190 w 192"/>
                <a:gd name="T23" fmla="*/ 82 h 206"/>
                <a:gd name="T24" fmla="*/ 192 w 192"/>
                <a:gd name="T25" fmla="*/ 102 h 206"/>
                <a:gd name="T26" fmla="*/ 192 w 192"/>
                <a:gd name="T27" fmla="*/ 102 h 206"/>
                <a:gd name="T28" fmla="*/ 192 w 192"/>
                <a:gd name="T29" fmla="*/ 102 h 206"/>
                <a:gd name="T30" fmla="*/ 190 w 192"/>
                <a:gd name="T31" fmla="*/ 124 h 206"/>
                <a:gd name="T32" fmla="*/ 184 w 192"/>
                <a:gd name="T33" fmla="*/ 144 h 206"/>
                <a:gd name="T34" fmla="*/ 174 w 192"/>
                <a:gd name="T35" fmla="*/ 162 h 206"/>
                <a:gd name="T36" fmla="*/ 162 w 192"/>
                <a:gd name="T37" fmla="*/ 176 h 206"/>
                <a:gd name="T38" fmla="*/ 146 w 192"/>
                <a:gd name="T39" fmla="*/ 190 h 206"/>
                <a:gd name="T40" fmla="*/ 126 w 192"/>
                <a:gd name="T41" fmla="*/ 198 h 206"/>
                <a:gd name="T42" fmla="*/ 104 w 192"/>
                <a:gd name="T43" fmla="*/ 204 h 206"/>
                <a:gd name="T44" fmla="*/ 82 w 192"/>
                <a:gd name="T45" fmla="*/ 206 h 206"/>
                <a:gd name="T46" fmla="*/ 82 w 192"/>
                <a:gd name="T47" fmla="*/ 206 h 206"/>
                <a:gd name="T48" fmla="*/ 144 w 192"/>
                <a:gd name="T49" fmla="*/ 102 h 206"/>
                <a:gd name="T50" fmla="*/ 144 w 192"/>
                <a:gd name="T51" fmla="*/ 102 h 206"/>
                <a:gd name="T52" fmla="*/ 142 w 192"/>
                <a:gd name="T53" fmla="*/ 90 h 206"/>
                <a:gd name="T54" fmla="*/ 140 w 192"/>
                <a:gd name="T55" fmla="*/ 78 h 206"/>
                <a:gd name="T56" fmla="*/ 134 w 192"/>
                <a:gd name="T57" fmla="*/ 66 h 206"/>
                <a:gd name="T58" fmla="*/ 126 w 192"/>
                <a:gd name="T59" fmla="*/ 58 h 206"/>
                <a:gd name="T60" fmla="*/ 118 w 192"/>
                <a:gd name="T61" fmla="*/ 50 h 206"/>
                <a:gd name="T62" fmla="*/ 106 w 192"/>
                <a:gd name="T63" fmla="*/ 44 h 206"/>
                <a:gd name="T64" fmla="*/ 94 w 192"/>
                <a:gd name="T65" fmla="*/ 42 h 206"/>
                <a:gd name="T66" fmla="*/ 82 w 192"/>
                <a:gd name="T67" fmla="*/ 40 h 206"/>
                <a:gd name="T68" fmla="*/ 46 w 192"/>
                <a:gd name="T69" fmla="*/ 40 h 206"/>
                <a:gd name="T70" fmla="*/ 46 w 192"/>
                <a:gd name="T71" fmla="*/ 166 h 206"/>
                <a:gd name="T72" fmla="*/ 82 w 192"/>
                <a:gd name="T73" fmla="*/ 166 h 206"/>
                <a:gd name="T74" fmla="*/ 82 w 192"/>
                <a:gd name="T75" fmla="*/ 166 h 206"/>
                <a:gd name="T76" fmla="*/ 94 w 192"/>
                <a:gd name="T77" fmla="*/ 164 h 206"/>
                <a:gd name="T78" fmla="*/ 106 w 192"/>
                <a:gd name="T79" fmla="*/ 160 h 206"/>
                <a:gd name="T80" fmla="*/ 118 w 192"/>
                <a:gd name="T81" fmla="*/ 156 h 206"/>
                <a:gd name="T82" fmla="*/ 126 w 192"/>
                <a:gd name="T83" fmla="*/ 148 h 206"/>
                <a:gd name="T84" fmla="*/ 134 w 192"/>
                <a:gd name="T85" fmla="*/ 140 h 206"/>
                <a:gd name="T86" fmla="*/ 140 w 192"/>
                <a:gd name="T87" fmla="*/ 128 h 206"/>
                <a:gd name="T88" fmla="*/ 142 w 192"/>
                <a:gd name="T89" fmla="*/ 116 h 206"/>
                <a:gd name="T90" fmla="*/ 144 w 192"/>
                <a:gd name="T91" fmla="*/ 104 h 206"/>
                <a:gd name="T92" fmla="*/ 144 w 192"/>
                <a:gd name="T93" fmla="*/ 102 h 20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2"/>
                <a:gd name="T142" fmla="*/ 0 h 206"/>
                <a:gd name="T143" fmla="*/ 192 w 192"/>
                <a:gd name="T144" fmla="*/ 206 h 20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2" h="206">
                  <a:moveTo>
                    <a:pt x="82" y="206"/>
                  </a:moveTo>
                  <a:lnTo>
                    <a:pt x="0" y="206"/>
                  </a:lnTo>
                  <a:lnTo>
                    <a:pt x="0" y="0"/>
                  </a:lnTo>
                  <a:lnTo>
                    <a:pt x="82" y="0"/>
                  </a:lnTo>
                  <a:lnTo>
                    <a:pt x="104" y="2"/>
                  </a:lnTo>
                  <a:lnTo>
                    <a:pt x="126" y="6"/>
                  </a:lnTo>
                  <a:lnTo>
                    <a:pt x="146" y="16"/>
                  </a:lnTo>
                  <a:lnTo>
                    <a:pt x="162" y="28"/>
                  </a:lnTo>
                  <a:lnTo>
                    <a:pt x="174" y="44"/>
                  </a:lnTo>
                  <a:lnTo>
                    <a:pt x="184" y="62"/>
                  </a:lnTo>
                  <a:lnTo>
                    <a:pt x="190" y="82"/>
                  </a:lnTo>
                  <a:lnTo>
                    <a:pt x="192" y="102"/>
                  </a:lnTo>
                  <a:lnTo>
                    <a:pt x="190" y="124"/>
                  </a:lnTo>
                  <a:lnTo>
                    <a:pt x="184" y="144"/>
                  </a:lnTo>
                  <a:lnTo>
                    <a:pt x="174" y="162"/>
                  </a:lnTo>
                  <a:lnTo>
                    <a:pt x="162" y="176"/>
                  </a:lnTo>
                  <a:lnTo>
                    <a:pt x="146" y="190"/>
                  </a:lnTo>
                  <a:lnTo>
                    <a:pt x="126" y="198"/>
                  </a:lnTo>
                  <a:lnTo>
                    <a:pt x="104" y="204"/>
                  </a:lnTo>
                  <a:lnTo>
                    <a:pt x="82" y="206"/>
                  </a:lnTo>
                  <a:close/>
                  <a:moveTo>
                    <a:pt x="144" y="102"/>
                  </a:moveTo>
                  <a:lnTo>
                    <a:pt x="144" y="102"/>
                  </a:lnTo>
                  <a:lnTo>
                    <a:pt x="142" y="90"/>
                  </a:lnTo>
                  <a:lnTo>
                    <a:pt x="140" y="78"/>
                  </a:lnTo>
                  <a:lnTo>
                    <a:pt x="134" y="66"/>
                  </a:lnTo>
                  <a:lnTo>
                    <a:pt x="126" y="58"/>
                  </a:lnTo>
                  <a:lnTo>
                    <a:pt x="118" y="50"/>
                  </a:lnTo>
                  <a:lnTo>
                    <a:pt x="106" y="44"/>
                  </a:lnTo>
                  <a:lnTo>
                    <a:pt x="94" y="42"/>
                  </a:lnTo>
                  <a:lnTo>
                    <a:pt x="82" y="40"/>
                  </a:lnTo>
                  <a:lnTo>
                    <a:pt x="46" y="40"/>
                  </a:lnTo>
                  <a:lnTo>
                    <a:pt x="46" y="166"/>
                  </a:lnTo>
                  <a:lnTo>
                    <a:pt x="82" y="166"/>
                  </a:lnTo>
                  <a:lnTo>
                    <a:pt x="94" y="164"/>
                  </a:lnTo>
                  <a:lnTo>
                    <a:pt x="106" y="160"/>
                  </a:lnTo>
                  <a:lnTo>
                    <a:pt x="118" y="156"/>
                  </a:lnTo>
                  <a:lnTo>
                    <a:pt x="126" y="148"/>
                  </a:lnTo>
                  <a:lnTo>
                    <a:pt x="134" y="140"/>
                  </a:lnTo>
                  <a:lnTo>
                    <a:pt x="140" y="128"/>
                  </a:lnTo>
                  <a:lnTo>
                    <a:pt x="142" y="116"/>
                  </a:lnTo>
                  <a:lnTo>
                    <a:pt x="144" y="104"/>
                  </a:lnTo>
                  <a:lnTo>
                    <a:pt x="144" y="102"/>
                  </a:lnTo>
                  <a:close/>
                </a:path>
              </a:pathLst>
            </a:custGeom>
            <a:solidFill>
              <a:srgbClr val="FFFFFF"/>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41714" name="Freeform 43"/>
            <p:cNvSpPr>
              <a:spLocks noEditPoints="1"/>
            </p:cNvSpPr>
            <p:nvPr userDrawn="1"/>
          </p:nvSpPr>
          <p:spPr bwMode="auto">
            <a:xfrm>
              <a:off x="5624" y="184"/>
              <a:ext cx="37" cy="17"/>
            </a:xfrm>
            <a:custGeom>
              <a:avLst/>
              <a:gdLst>
                <a:gd name="T0" fmla="*/ 24 w 62"/>
                <a:gd name="T1" fmla="*/ 6 h 30"/>
                <a:gd name="T2" fmla="*/ 16 w 62"/>
                <a:gd name="T3" fmla="*/ 6 h 30"/>
                <a:gd name="T4" fmla="*/ 16 w 62"/>
                <a:gd name="T5" fmla="*/ 30 h 30"/>
                <a:gd name="T6" fmla="*/ 8 w 62"/>
                <a:gd name="T7" fmla="*/ 30 h 30"/>
                <a:gd name="T8" fmla="*/ 8 w 62"/>
                <a:gd name="T9" fmla="*/ 6 h 30"/>
                <a:gd name="T10" fmla="*/ 0 w 62"/>
                <a:gd name="T11" fmla="*/ 6 h 30"/>
                <a:gd name="T12" fmla="*/ 0 w 62"/>
                <a:gd name="T13" fmla="*/ 0 h 30"/>
                <a:gd name="T14" fmla="*/ 24 w 62"/>
                <a:gd name="T15" fmla="*/ 0 h 30"/>
                <a:gd name="T16" fmla="*/ 24 w 62"/>
                <a:gd name="T17" fmla="*/ 6 h 30"/>
                <a:gd name="T18" fmla="*/ 62 w 62"/>
                <a:gd name="T19" fmla="*/ 30 h 30"/>
                <a:gd name="T20" fmla="*/ 56 w 62"/>
                <a:gd name="T21" fmla="*/ 30 h 30"/>
                <a:gd name="T22" fmla="*/ 56 w 62"/>
                <a:gd name="T23" fmla="*/ 6 h 30"/>
                <a:gd name="T24" fmla="*/ 56 w 62"/>
                <a:gd name="T25" fmla="*/ 6 h 30"/>
                <a:gd name="T26" fmla="*/ 48 w 62"/>
                <a:gd name="T27" fmla="*/ 30 h 30"/>
                <a:gd name="T28" fmla="*/ 42 w 62"/>
                <a:gd name="T29" fmla="*/ 30 h 30"/>
                <a:gd name="T30" fmla="*/ 34 w 62"/>
                <a:gd name="T31" fmla="*/ 6 h 30"/>
                <a:gd name="T32" fmla="*/ 34 w 62"/>
                <a:gd name="T33" fmla="*/ 6 h 30"/>
                <a:gd name="T34" fmla="*/ 34 w 62"/>
                <a:gd name="T35" fmla="*/ 30 h 30"/>
                <a:gd name="T36" fmla="*/ 28 w 62"/>
                <a:gd name="T37" fmla="*/ 30 h 30"/>
                <a:gd name="T38" fmla="*/ 28 w 62"/>
                <a:gd name="T39" fmla="*/ 0 h 30"/>
                <a:gd name="T40" fmla="*/ 38 w 62"/>
                <a:gd name="T41" fmla="*/ 0 h 30"/>
                <a:gd name="T42" fmla="*/ 46 w 62"/>
                <a:gd name="T43" fmla="*/ 18 h 30"/>
                <a:gd name="T44" fmla="*/ 52 w 62"/>
                <a:gd name="T45" fmla="*/ 0 h 30"/>
                <a:gd name="T46" fmla="*/ 62 w 62"/>
                <a:gd name="T47" fmla="*/ 0 h 30"/>
                <a:gd name="T48" fmla="*/ 62 w 62"/>
                <a:gd name="T49" fmla="*/ 3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
                <a:gd name="T76" fmla="*/ 0 h 30"/>
                <a:gd name="T77" fmla="*/ 62 w 62"/>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 h="30">
                  <a:moveTo>
                    <a:pt x="24" y="6"/>
                  </a:moveTo>
                  <a:lnTo>
                    <a:pt x="16" y="6"/>
                  </a:lnTo>
                  <a:lnTo>
                    <a:pt x="16" y="30"/>
                  </a:lnTo>
                  <a:lnTo>
                    <a:pt x="8" y="30"/>
                  </a:lnTo>
                  <a:lnTo>
                    <a:pt x="8" y="6"/>
                  </a:lnTo>
                  <a:lnTo>
                    <a:pt x="0" y="6"/>
                  </a:lnTo>
                  <a:lnTo>
                    <a:pt x="0" y="0"/>
                  </a:lnTo>
                  <a:lnTo>
                    <a:pt x="24" y="0"/>
                  </a:lnTo>
                  <a:lnTo>
                    <a:pt x="24" y="6"/>
                  </a:lnTo>
                  <a:close/>
                  <a:moveTo>
                    <a:pt x="62" y="30"/>
                  </a:moveTo>
                  <a:lnTo>
                    <a:pt x="56" y="30"/>
                  </a:lnTo>
                  <a:lnTo>
                    <a:pt x="56" y="6"/>
                  </a:lnTo>
                  <a:lnTo>
                    <a:pt x="48" y="30"/>
                  </a:lnTo>
                  <a:lnTo>
                    <a:pt x="42" y="30"/>
                  </a:lnTo>
                  <a:lnTo>
                    <a:pt x="34" y="6"/>
                  </a:lnTo>
                  <a:lnTo>
                    <a:pt x="34" y="30"/>
                  </a:lnTo>
                  <a:lnTo>
                    <a:pt x="28" y="30"/>
                  </a:lnTo>
                  <a:lnTo>
                    <a:pt x="28" y="0"/>
                  </a:lnTo>
                  <a:lnTo>
                    <a:pt x="38" y="0"/>
                  </a:lnTo>
                  <a:lnTo>
                    <a:pt x="46" y="18"/>
                  </a:lnTo>
                  <a:lnTo>
                    <a:pt x="52" y="0"/>
                  </a:lnTo>
                  <a:lnTo>
                    <a:pt x="62" y="0"/>
                  </a:lnTo>
                  <a:lnTo>
                    <a:pt x="62" y="3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grpSp>
      <p:sp>
        <p:nvSpPr>
          <p:cNvPr id="541715" name="AutoShape 31"/>
          <p:cNvSpPr>
            <a:spLocks noChangeAspect="1" noChangeArrowheads="1" noTextEdit="1"/>
          </p:cNvSpPr>
          <p:nvPr/>
        </p:nvSpPr>
        <p:spPr bwMode="auto">
          <a:xfrm>
            <a:off x="7313085" y="206376"/>
            <a:ext cx="4491567" cy="777875"/>
          </a:xfrm>
          <a:prstGeom prst="rect">
            <a:avLst/>
          </a:prstGeom>
          <a:noFill/>
          <a:ln w="9525">
            <a:noFill/>
            <a:miter lim="800000"/>
            <a:headEnd/>
            <a:tailEnd/>
          </a:ln>
        </p:spPr>
        <p:txBody>
          <a:bodyPr/>
          <a:lstStyle/>
          <a:p>
            <a:pPr>
              <a:defRPr/>
            </a:pPr>
            <a:endParaRPr lang="en-US" sz="2400"/>
          </a:p>
        </p:txBody>
      </p:sp>
      <p:sp>
        <p:nvSpPr>
          <p:cNvPr id="15366" name="Rectangle 3"/>
          <p:cNvSpPr>
            <a:spLocks noGrp="1" noChangeArrowheads="1"/>
          </p:cNvSpPr>
          <p:nvPr>
            <p:ph type="title"/>
          </p:nvPr>
        </p:nvSpPr>
        <p:spPr bwMode="auto">
          <a:xfrm>
            <a:off x="482600" y="165101"/>
            <a:ext cx="9355667" cy="1039813"/>
          </a:xfrm>
          <a:prstGeom prst="rect">
            <a:avLst/>
          </a:prstGeom>
          <a:noFill/>
          <a:ln w="9525">
            <a:noFill/>
            <a:miter lim="800000"/>
            <a:headEnd/>
            <a:tailEnd/>
          </a:ln>
        </p:spPr>
        <p:txBody>
          <a:bodyPr vert="horz" wrap="square" lIns="78629" tIns="39315" rIns="78629" bIns="39315" numCol="1" anchor="b" anchorCtr="0" compatLnSpc="1">
            <a:prstTxWarp prst="textNoShape">
              <a:avLst/>
            </a:prstTxWarp>
          </a:bodyPr>
          <a:lstStyle/>
          <a:p>
            <a:pPr lvl="0"/>
            <a:r>
              <a:rPr lang="en-US"/>
              <a:t>Click to edit Master title style</a:t>
            </a:r>
          </a:p>
        </p:txBody>
      </p:sp>
      <p:sp>
        <p:nvSpPr>
          <p:cNvPr id="15367" name="Rectangle 4"/>
          <p:cNvSpPr>
            <a:spLocks noGrp="1" noChangeArrowheads="1"/>
          </p:cNvSpPr>
          <p:nvPr>
            <p:ph type="body" idx="1"/>
          </p:nvPr>
        </p:nvSpPr>
        <p:spPr bwMode="auto">
          <a:xfrm>
            <a:off x="419101" y="1574800"/>
            <a:ext cx="11233151" cy="4525963"/>
          </a:xfrm>
          <a:prstGeom prst="rect">
            <a:avLst/>
          </a:prstGeom>
          <a:noFill/>
          <a:ln w="9525">
            <a:noFill/>
            <a:miter lim="800000"/>
            <a:headEnd/>
            <a:tailEnd/>
          </a:ln>
        </p:spPr>
        <p:txBody>
          <a:bodyPr vert="horz" wrap="square" lIns="78629" tIns="39315" rIns="78629" bIns="39315" numCol="1" anchor="t" anchorCtr="0" compatLnSpc="1">
            <a:prstTxWarp prst="textNoShape">
              <a:avLst/>
            </a:prstTxWarp>
          </a:bodyPr>
          <a:lstStyle/>
          <a:p>
            <a:pPr lvl="0"/>
            <a:r>
              <a:rPr lang="en-US"/>
              <a:t>Click to edit Master text styles</a:t>
            </a:r>
          </a:p>
          <a:p>
            <a:pPr lvl="1"/>
            <a:r>
              <a:rPr lang="en-US"/>
              <a:t>Second level</a:t>
            </a:r>
          </a:p>
          <a:p>
            <a:pPr lvl="2"/>
            <a:r>
              <a:rPr lang="en-US"/>
              <a:t>xx</a:t>
            </a:r>
          </a:p>
          <a:p>
            <a:pPr lvl="3"/>
            <a:endParaRPr lang="en-US"/>
          </a:p>
          <a:p>
            <a:pPr lvl="3"/>
            <a:r>
              <a:rPr lang="en-US"/>
              <a:t>xx</a:t>
            </a:r>
          </a:p>
        </p:txBody>
      </p:sp>
      <p:sp>
        <p:nvSpPr>
          <p:cNvPr id="541718" name="Rectangle 5"/>
          <p:cNvSpPr>
            <a:spLocks noGrp="1" noChangeArrowheads="1"/>
          </p:cNvSpPr>
          <p:nvPr>
            <p:ph type="ftr" sz="quarter" idx="3"/>
          </p:nvPr>
        </p:nvSpPr>
        <p:spPr bwMode="auto">
          <a:xfrm>
            <a:off x="482600" y="6286500"/>
            <a:ext cx="5014384" cy="503238"/>
          </a:xfrm>
          <a:prstGeom prst="rect">
            <a:avLst/>
          </a:prstGeom>
          <a:noFill/>
          <a:ln w="9525">
            <a:noFill/>
            <a:miter lim="800000"/>
            <a:headEnd/>
            <a:tailEnd/>
          </a:ln>
        </p:spPr>
        <p:txBody>
          <a:bodyPr vert="horz" wrap="square" lIns="78629" tIns="39315" rIns="78629" bIns="39315" numCol="1" anchor="t" anchorCtr="0" compatLnSpc="1">
            <a:prstTxWarp prst="textNoShape">
              <a:avLst/>
            </a:prstTxWarp>
          </a:bodyPr>
          <a:lstStyle>
            <a:lvl1pPr>
              <a:buClr>
                <a:srgbClr val="FFFFFF"/>
              </a:buClr>
              <a:buFont typeface="Arial" pitchFamily="34" charset="0"/>
              <a:buNone/>
              <a:defRPr sz="900">
                <a:solidFill>
                  <a:srgbClr val="FFFFFF"/>
                </a:solidFill>
                <a:cs typeface="Arial" pitchFamily="34" charset="0"/>
                <a:sym typeface="Arial" pitchFamily="34" charset="0"/>
              </a:defRPr>
            </a:lvl1pPr>
          </a:lstStyle>
          <a:p>
            <a:pPr>
              <a:defRPr/>
            </a:pPr>
            <a:r>
              <a:rPr lang="en-US"/>
              <a:t>WYE8N41 - Global Slide Kit</a:t>
            </a:r>
          </a:p>
        </p:txBody>
      </p:sp>
      <p:sp>
        <p:nvSpPr>
          <p:cNvPr id="541719" name="Rectangle 6"/>
          <p:cNvSpPr>
            <a:spLocks noGrp="1" noChangeArrowheads="1"/>
          </p:cNvSpPr>
          <p:nvPr>
            <p:ph type="sldNum" sz="quarter" idx="4"/>
          </p:nvPr>
        </p:nvSpPr>
        <p:spPr bwMode="auto">
          <a:xfrm>
            <a:off x="9417051" y="6340475"/>
            <a:ext cx="2256367" cy="503238"/>
          </a:xfrm>
          <a:prstGeom prst="rect">
            <a:avLst/>
          </a:prstGeom>
          <a:noFill/>
          <a:ln w="9525">
            <a:noFill/>
            <a:miter lim="800000"/>
            <a:headEnd/>
            <a:tailEnd/>
          </a:ln>
        </p:spPr>
        <p:txBody>
          <a:bodyPr vert="horz" wrap="square" lIns="78629" tIns="39315" rIns="78629" bIns="39315" numCol="1" anchor="t" anchorCtr="0" compatLnSpc="1">
            <a:prstTxWarp prst="textNoShape">
              <a:avLst/>
            </a:prstTxWarp>
          </a:bodyPr>
          <a:lstStyle>
            <a:lvl1pPr algn="r">
              <a:buClr>
                <a:srgbClr val="FFFFFF"/>
              </a:buClr>
              <a:buFont typeface="Arial" pitchFamily="34" charset="0"/>
              <a:buNone/>
              <a:defRPr sz="900" b="0">
                <a:solidFill>
                  <a:srgbClr val="FFFFFF"/>
                </a:solidFill>
                <a:cs typeface="Arial" pitchFamily="34" charset="0"/>
                <a:sym typeface="Arial" pitchFamily="34" charset="0"/>
              </a:defRPr>
            </a:lvl1pPr>
          </a:lstStyle>
          <a:p>
            <a:pPr>
              <a:defRPr/>
            </a:pPr>
            <a:fld id="{D9632271-EDFE-480B-8BBF-D6142E87022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102" r:id="rId1"/>
    <p:sldLayoutId id="2147485103" r:id="rId2"/>
    <p:sldLayoutId id="2147485104" r:id="rId3"/>
    <p:sldLayoutId id="2147485105" r:id="rId4"/>
    <p:sldLayoutId id="2147485106" r:id="rId5"/>
    <p:sldLayoutId id="2147485107" r:id="rId6"/>
    <p:sldLayoutId id="2147485108" r:id="rId7"/>
    <p:sldLayoutId id="2147485109" r:id="rId8"/>
    <p:sldLayoutId id="2147485110" r:id="rId9"/>
    <p:sldLayoutId id="2147485111" r:id="rId10"/>
    <p:sldLayoutId id="2147485112" r:id="rId11"/>
  </p:sldLayoutIdLst>
  <p:transition/>
  <p:txStyles>
    <p:titleStyle>
      <a:lvl1pPr algn="l" defTabSz="785813" rtl="0" eaLnBrk="0" fontAlgn="base" hangingPunct="0">
        <a:spcBef>
          <a:spcPct val="0"/>
        </a:spcBef>
        <a:spcAft>
          <a:spcPct val="0"/>
        </a:spcAft>
        <a:defRPr sz="2400" b="1">
          <a:solidFill>
            <a:schemeClr val="bg1"/>
          </a:solidFill>
          <a:latin typeface="+mj-lt"/>
          <a:ea typeface="+mj-ea"/>
          <a:cs typeface="+mj-cs"/>
        </a:defRPr>
      </a:lvl1pPr>
      <a:lvl2pPr algn="l" defTabSz="785813" rtl="0" eaLnBrk="0" fontAlgn="base" hangingPunct="0">
        <a:spcBef>
          <a:spcPct val="0"/>
        </a:spcBef>
        <a:spcAft>
          <a:spcPct val="0"/>
        </a:spcAft>
        <a:defRPr sz="2400" b="1">
          <a:solidFill>
            <a:schemeClr val="bg1"/>
          </a:solidFill>
          <a:latin typeface="Arial" pitchFamily="34" charset="0"/>
        </a:defRPr>
      </a:lvl2pPr>
      <a:lvl3pPr algn="l" defTabSz="785813" rtl="0" eaLnBrk="0" fontAlgn="base" hangingPunct="0">
        <a:spcBef>
          <a:spcPct val="0"/>
        </a:spcBef>
        <a:spcAft>
          <a:spcPct val="0"/>
        </a:spcAft>
        <a:defRPr sz="2400" b="1">
          <a:solidFill>
            <a:schemeClr val="bg1"/>
          </a:solidFill>
          <a:latin typeface="Arial" pitchFamily="34" charset="0"/>
        </a:defRPr>
      </a:lvl3pPr>
      <a:lvl4pPr algn="l" defTabSz="785813" rtl="0" eaLnBrk="0" fontAlgn="base" hangingPunct="0">
        <a:spcBef>
          <a:spcPct val="0"/>
        </a:spcBef>
        <a:spcAft>
          <a:spcPct val="0"/>
        </a:spcAft>
        <a:defRPr sz="2400" b="1">
          <a:solidFill>
            <a:schemeClr val="bg1"/>
          </a:solidFill>
          <a:latin typeface="Arial" pitchFamily="34" charset="0"/>
        </a:defRPr>
      </a:lvl4pPr>
      <a:lvl5pPr algn="l" defTabSz="785813" rtl="0" eaLnBrk="0" fontAlgn="base" hangingPunct="0">
        <a:spcBef>
          <a:spcPct val="0"/>
        </a:spcBef>
        <a:spcAft>
          <a:spcPct val="0"/>
        </a:spcAft>
        <a:defRPr sz="2400" b="1">
          <a:solidFill>
            <a:schemeClr val="bg1"/>
          </a:solidFill>
          <a:latin typeface="Arial" pitchFamily="34" charset="0"/>
        </a:defRPr>
      </a:lvl5pPr>
      <a:lvl6pPr marL="457200" algn="l" defTabSz="785813" rtl="0" fontAlgn="base">
        <a:spcBef>
          <a:spcPct val="0"/>
        </a:spcBef>
        <a:spcAft>
          <a:spcPct val="0"/>
        </a:spcAft>
        <a:defRPr sz="2400" b="1">
          <a:solidFill>
            <a:schemeClr val="bg1"/>
          </a:solidFill>
          <a:latin typeface="Arial" pitchFamily="34" charset="0"/>
        </a:defRPr>
      </a:lvl6pPr>
      <a:lvl7pPr marL="914400" algn="l" defTabSz="785813" rtl="0" fontAlgn="base">
        <a:spcBef>
          <a:spcPct val="0"/>
        </a:spcBef>
        <a:spcAft>
          <a:spcPct val="0"/>
        </a:spcAft>
        <a:defRPr sz="2400" b="1">
          <a:solidFill>
            <a:schemeClr val="bg1"/>
          </a:solidFill>
          <a:latin typeface="Arial" pitchFamily="34" charset="0"/>
        </a:defRPr>
      </a:lvl7pPr>
      <a:lvl8pPr marL="1371600" algn="l" defTabSz="785813" rtl="0" fontAlgn="base">
        <a:spcBef>
          <a:spcPct val="0"/>
        </a:spcBef>
        <a:spcAft>
          <a:spcPct val="0"/>
        </a:spcAft>
        <a:defRPr sz="2400" b="1">
          <a:solidFill>
            <a:schemeClr val="bg1"/>
          </a:solidFill>
          <a:latin typeface="Arial" pitchFamily="34" charset="0"/>
        </a:defRPr>
      </a:lvl8pPr>
      <a:lvl9pPr marL="1828800" algn="l" defTabSz="785813" rtl="0" fontAlgn="base">
        <a:spcBef>
          <a:spcPct val="0"/>
        </a:spcBef>
        <a:spcAft>
          <a:spcPct val="0"/>
        </a:spcAft>
        <a:defRPr sz="2400" b="1">
          <a:solidFill>
            <a:schemeClr val="bg1"/>
          </a:solidFill>
          <a:latin typeface="Arial" pitchFamily="34" charset="0"/>
        </a:defRPr>
      </a:lvl9pPr>
    </p:titleStyle>
    <p:bodyStyle>
      <a:lvl1pPr marL="233363" indent="-233363" algn="l" defTabSz="785813" rtl="0" eaLnBrk="0" fontAlgn="base" hangingPunct="0">
        <a:lnSpc>
          <a:spcPct val="90000"/>
        </a:lnSpc>
        <a:spcBef>
          <a:spcPct val="60000"/>
        </a:spcBef>
        <a:spcAft>
          <a:spcPct val="0"/>
        </a:spcAft>
        <a:buClr>
          <a:srgbClr val="F89646"/>
        </a:buClr>
        <a:buSzPct val="75000"/>
        <a:buFont typeface="Wingdings" pitchFamily="2" charset="2"/>
        <a:buChar char="l"/>
        <a:defRPr sz="3200">
          <a:solidFill>
            <a:schemeClr val="bg1"/>
          </a:solidFill>
          <a:latin typeface="+mn-lt"/>
          <a:ea typeface="+mn-ea"/>
          <a:cs typeface="+mn-cs"/>
        </a:defRPr>
      </a:lvl1pPr>
      <a:lvl2pPr marL="539750" indent="-152400" algn="l" defTabSz="785813" rtl="0" eaLnBrk="0" fontAlgn="base" hangingPunct="0">
        <a:lnSpc>
          <a:spcPct val="90000"/>
        </a:lnSpc>
        <a:spcBef>
          <a:spcPct val="60000"/>
        </a:spcBef>
        <a:spcAft>
          <a:spcPct val="0"/>
        </a:spcAft>
        <a:buClr>
          <a:srgbClr val="F89646"/>
        </a:buClr>
        <a:buFont typeface="Arial" pitchFamily="34" charset="0"/>
        <a:buChar char="–"/>
        <a:defRPr sz="1600">
          <a:solidFill>
            <a:schemeClr val="bg1"/>
          </a:solidFill>
          <a:latin typeface="+mn-lt"/>
        </a:defRPr>
      </a:lvl2pPr>
      <a:lvl3pPr marL="849313" indent="-152400" algn="l" defTabSz="785813" rtl="0" eaLnBrk="0" fontAlgn="base" hangingPunct="0">
        <a:spcBef>
          <a:spcPct val="20000"/>
        </a:spcBef>
        <a:spcAft>
          <a:spcPct val="0"/>
        </a:spcAft>
        <a:buClr>
          <a:schemeClr val="bg1"/>
        </a:buClr>
        <a:buChar char="•"/>
        <a:defRPr sz="1400">
          <a:solidFill>
            <a:schemeClr val="bg1"/>
          </a:solidFill>
          <a:latin typeface="+mn-lt"/>
        </a:defRPr>
      </a:lvl3pPr>
      <a:lvl4pPr marL="1196975" indent="-193675" algn="l" defTabSz="785813" rtl="0" eaLnBrk="0" fontAlgn="base" hangingPunct="0">
        <a:spcBef>
          <a:spcPct val="20000"/>
        </a:spcBef>
        <a:spcAft>
          <a:spcPct val="0"/>
        </a:spcAft>
        <a:buChar char="–"/>
        <a:defRPr sz="1400">
          <a:solidFill>
            <a:schemeClr val="bg1"/>
          </a:solidFill>
          <a:latin typeface="+mn-lt"/>
        </a:defRPr>
      </a:lvl4pPr>
      <a:lvl5pPr marL="1463675" indent="-152400" algn="l" defTabSz="785813" rtl="0" eaLnBrk="0" fontAlgn="base" hangingPunct="0">
        <a:spcBef>
          <a:spcPct val="20000"/>
        </a:spcBef>
        <a:spcAft>
          <a:spcPct val="0"/>
        </a:spcAft>
        <a:buChar char="»"/>
        <a:defRPr sz="900">
          <a:solidFill>
            <a:schemeClr val="tx1"/>
          </a:solidFill>
          <a:latin typeface="+mn-lt"/>
        </a:defRPr>
      </a:lvl5pPr>
      <a:lvl6pPr marL="1920875" indent="-152400" algn="l" defTabSz="785813" rtl="0" fontAlgn="base">
        <a:spcBef>
          <a:spcPct val="20000"/>
        </a:spcBef>
        <a:spcAft>
          <a:spcPct val="0"/>
        </a:spcAft>
        <a:buChar char="»"/>
        <a:defRPr sz="900">
          <a:solidFill>
            <a:schemeClr val="tx1"/>
          </a:solidFill>
          <a:latin typeface="+mn-lt"/>
        </a:defRPr>
      </a:lvl6pPr>
      <a:lvl7pPr marL="2378075" indent="-152400" algn="l" defTabSz="785813" rtl="0" fontAlgn="base">
        <a:spcBef>
          <a:spcPct val="20000"/>
        </a:spcBef>
        <a:spcAft>
          <a:spcPct val="0"/>
        </a:spcAft>
        <a:buChar char="»"/>
        <a:defRPr sz="900">
          <a:solidFill>
            <a:schemeClr val="tx1"/>
          </a:solidFill>
          <a:latin typeface="+mn-lt"/>
        </a:defRPr>
      </a:lvl7pPr>
      <a:lvl8pPr marL="2835275" indent="-152400" algn="l" defTabSz="785813" rtl="0" fontAlgn="base">
        <a:spcBef>
          <a:spcPct val="20000"/>
        </a:spcBef>
        <a:spcAft>
          <a:spcPct val="0"/>
        </a:spcAft>
        <a:buChar char="»"/>
        <a:defRPr sz="900">
          <a:solidFill>
            <a:schemeClr val="tx1"/>
          </a:solidFill>
          <a:latin typeface="+mn-lt"/>
        </a:defRPr>
      </a:lvl8pPr>
      <a:lvl9pPr marL="3292475" indent="-152400" algn="l" defTabSz="785813" rtl="0" fontAlgn="base">
        <a:spcBef>
          <a:spcPct val="20000"/>
        </a:spcBef>
        <a:spcAft>
          <a:spcPct val="0"/>
        </a:spcAft>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64226" name="Rectangle 2"/>
          <p:cNvSpPr>
            <a:spLocks noChangeArrowheads="1"/>
          </p:cNvSpPr>
          <p:nvPr/>
        </p:nvSpPr>
        <p:spPr bwMode="invGray">
          <a:xfrm>
            <a:off x="0" y="0"/>
            <a:ext cx="12192000" cy="6872288"/>
          </a:xfrm>
          <a:prstGeom prst="rect">
            <a:avLst/>
          </a:prstGeom>
          <a:gradFill rotWithShape="1">
            <a:gsLst>
              <a:gs pos="0">
                <a:srgbClr val="03397B"/>
              </a:gs>
              <a:gs pos="100000">
                <a:srgbClr val="011932"/>
              </a:gs>
            </a:gsLst>
            <a:lin ang="5400000" scaled="1"/>
          </a:gradFill>
          <a:ln w="9525" algn="ctr">
            <a:noFill/>
            <a:miter lim="800000"/>
            <a:headEnd/>
            <a:tailEnd/>
          </a:ln>
        </p:spPr>
        <p:txBody>
          <a:bodyPr wrap="none" anchor="ctr"/>
          <a:lstStyle/>
          <a:p>
            <a:pPr>
              <a:buClr>
                <a:srgbClr val="000000"/>
              </a:buClr>
              <a:buFont typeface="Arial" pitchFamily="34" charset="0"/>
              <a:buNone/>
              <a:defRPr/>
            </a:pPr>
            <a:endParaRPr lang="en-US" sz="1800" b="0">
              <a:solidFill>
                <a:srgbClr val="000000"/>
              </a:solidFill>
              <a:cs typeface="Arial" pitchFamily="34" charset="0"/>
              <a:sym typeface="Arial" pitchFamily="34" charset="0"/>
            </a:endParaRPr>
          </a:p>
        </p:txBody>
      </p:sp>
      <p:grpSp>
        <p:nvGrpSpPr>
          <p:cNvPr id="17411" name="Group 3"/>
          <p:cNvGrpSpPr>
            <a:grpSpLocks/>
          </p:cNvGrpSpPr>
          <p:nvPr/>
        </p:nvGrpSpPr>
        <p:grpSpPr bwMode="auto">
          <a:xfrm>
            <a:off x="376768" y="1381125"/>
            <a:ext cx="11459633" cy="4764088"/>
            <a:chOff x="178" y="870"/>
            <a:chExt cx="5414" cy="3001"/>
          </a:xfrm>
        </p:grpSpPr>
        <p:sp>
          <p:nvSpPr>
            <p:cNvPr id="564228" name="Line 4"/>
            <p:cNvSpPr>
              <a:spLocks noChangeShapeType="1"/>
            </p:cNvSpPr>
            <p:nvPr userDrawn="1"/>
          </p:nvSpPr>
          <p:spPr bwMode="auto">
            <a:xfrm>
              <a:off x="178" y="3871"/>
              <a:ext cx="5414" cy="0"/>
            </a:xfrm>
            <a:prstGeom prst="line">
              <a:avLst/>
            </a:prstGeom>
            <a:noFill/>
            <a:ln w="28575">
              <a:solidFill>
                <a:srgbClr val="F89646"/>
              </a:solidFill>
              <a:round/>
              <a:headEnd/>
              <a:tailEnd/>
            </a:ln>
          </p:spPr>
          <p:txBody>
            <a:bodyPr/>
            <a:lstStyle/>
            <a:p>
              <a:pPr>
                <a:defRPr/>
              </a:pPr>
              <a:endParaRPr lang="en-US" sz="2400"/>
            </a:p>
          </p:txBody>
        </p:sp>
        <p:sp>
          <p:nvSpPr>
            <p:cNvPr id="564229" name="Line 5"/>
            <p:cNvSpPr>
              <a:spLocks noChangeShapeType="1"/>
            </p:cNvSpPr>
            <p:nvPr userDrawn="1"/>
          </p:nvSpPr>
          <p:spPr bwMode="auto">
            <a:xfrm>
              <a:off x="178" y="870"/>
              <a:ext cx="5414" cy="0"/>
            </a:xfrm>
            <a:prstGeom prst="line">
              <a:avLst/>
            </a:prstGeom>
            <a:noFill/>
            <a:ln w="28575">
              <a:solidFill>
                <a:srgbClr val="F89646"/>
              </a:solidFill>
              <a:round/>
              <a:headEnd/>
              <a:tailEnd/>
            </a:ln>
          </p:spPr>
          <p:txBody>
            <a:bodyPr/>
            <a:lstStyle/>
            <a:p>
              <a:pPr>
                <a:defRPr/>
              </a:pPr>
              <a:endParaRPr lang="en-US" sz="2400"/>
            </a:p>
          </p:txBody>
        </p:sp>
      </p:grpSp>
      <p:grpSp>
        <p:nvGrpSpPr>
          <p:cNvPr id="17412" name="Group 31"/>
          <p:cNvGrpSpPr>
            <a:grpSpLocks/>
          </p:cNvGrpSpPr>
          <p:nvPr/>
        </p:nvGrpSpPr>
        <p:grpSpPr bwMode="auto">
          <a:xfrm>
            <a:off x="9730318" y="176213"/>
            <a:ext cx="2343149" cy="406400"/>
            <a:chOff x="4597" y="111"/>
            <a:chExt cx="1107" cy="256"/>
          </a:xfrm>
        </p:grpSpPr>
        <p:sp>
          <p:nvSpPr>
            <p:cNvPr id="564231" name="AutoShape 32"/>
            <p:cNvSpPr>
              <a:spLocks noChangeAspect="1" noChangeArrowheads="1" noTextEdit="1"/>
            </p:cNvSpPr>
            <p:nvPr userDrawn="1"/>
          </p:nvSpPr>
          <p:spPr bwMode="auto">
            <a:xfrm>
              <a:off x="4597" y="111"/>
              <a:ext cx="1107" cy="256"/>
            </a:xfrm>
            <a:prstGeom prst="rect">
              <a:avLst/>
            </a:prstGeom>
            <a:noFill/>
            <a:ln w="9525">
              <a:noFill/>
              <a:miter lim="800000"/>
              <a:headEnd/>
              <a:tailEnd/>
            </a:ln>
          </p:spPr>
          <p:txBody>
            <a:bodyPr/>
            <a:lstStyle/>
            <a:p>
              <a:pPr>
                <a:defRPr/>
              </a:pPr>
              <a:endParaRPr lang="en-US" sz="2400"/>
            </a:p>
          </p:txBody>
        </p:sp>
        <p:sp>
          <p:nvSpPr>
            <p:cNvPr id="564232" name="Freeform 33"/>
            <p:cNvSpPr>
              <a:spLocks/>
            </p:cNvSpPr>
            <p:nvPr userDrawn="1"/>
          </p:nvSpPr>
          <p:spPr bwMode="auto">
            <a:xfrm>
              <a:off x="4597" y="111"/>
              <a:ext cx="1107" cy="256"/>
            </a:xfrm>
            <a:custGeom>
              <a:avLst/>
              <a:gdLst>
                <a:gd name="T0" fmla="*/ 1524 w 1862"/>
                <a:gd name="T1" fmla="*/ 0 h 430"/>
                <a:gd name="T2" fmla="*/ 1804 w 1862"/>
                <a:gd name="T3" fmla="*/ 22 h 430"/>
                <a:gd name="T4" fmla="*/ 1810 w 1862"/>
                <a:gd name="T5" fmla="*/ 22 h 430"/>
                <a:gd name="T6" fmla="*/ 1824 w 1862"/>
                <a:gd name="T7" fmla="*/ 28 h 430"/>
                <a:gd name="T8" fmla="*/ 1834 w 1862"/>
                <a:gd name="T9" fmla="*/ 36 h 430"/>
                <a:gd name="T10" fmla="*/ 1838 w 1862"/>
                <a:gd name="T11" fmla="*/ 48 h 430"/>
                <a:gd name="T12" fmla="*/ 1840 w 1862"/>
                <a:gd name="T13" fmla="*/ 376 h 430"/>
                <a:gd name="T14" fmla="*/ 1838 w 1862"/>
                <a:gd name="T15" fmla="*/ 382 h 430"/>
                <a:gd name="T16" fmla="*/ 1834 w 1862"/>
                <a:gd name="T17" fmla="*/ 394 h 430"/>
                <a:gd name="T18" fmla="*/ 1824 w 1862"/>
                <a:gd name="T19" fmla="*/ 402 h 430"/>
                <a:gd name="T20" fmla="*/ 1810 w 1862"/>
                <a:gd name="T21" fmla="*/ 408 h 430"/>
                <a:gd name="T22" fmla="*/ 58 w 1862"/>
                <a:gd name="T23" fmla="*/ 408 h 430"/>
                <a:gd name="T24" fmla="*/ 50 w 1862"/>
                <a:gd name="T25" fmla="*/ 408 h 430"/>
                <a:gd name="T26" fmla="*/ 38 w 1862"/>
                <a:gd name="T27" fmla="*/ 402 h 430"/>
                <a:gd name="T28" fmla="*/ 28 w 1862"/>
                <a:gd name="T29" fmla="*/ 394 h 430"/>
                <a:gd name="T30" fmla="*/ 22 w 1862"/>
                <a:gd name="T31" fmla="*/ 382 h 430"/>
                <a:gd name="T32" fmla="*/ 22 w 1862"/>
                <a:gd name="T33" fmla="*/ 54 h 430"/>
                <a:gd name="T34" fmla="*/ 22 w 1862"/>
                <a:gd name="T35" fmla="*/ 48 h 430"/>
                <a:gd name="T36" fmla="*/ 28 w 1862"/>
                <a:gd name="T37" fmla="*/ 36 h 430"/>
                <a:gd name="T38" fmla="*/ 38 w 1862"/>
                <a:gd name="T39" fmla="*/ 28 h 430"/>
                <a:gd name="T40" fmla="*/ 50 w 1862"/>
                <a:gd name="T41" fmla="*/ 22 h 430"/>
                <a:gd name="T42" fmla="*/ 1386 w 1862"/>
                <a:gd name="T43" fmla="*/ 22 h 430"/>
                <a:gd name="T44" fmla="*/ 58 w 1862"/>
                <a:gd name="T45" fmla="*/ 0 h 430"/>
                <a:gd name="T46" fmla="*/ 46 w 1862"/>
                <a:gd name="T47" fmla="*/ 0 h 430"/>
                <a:gd name="T48" fmla="*/ 26 w 1862"/>
                <a:gd name="T49" fmla="*/ 8 h 430"/>
                <a:gd name="T50" fmla="*/ 10 w 1862"/>
                <a:gd name="T51" fmla="*/ 24 h 430"/>
                <a:gd name="T52" fmla="*/ 2 w 1862"/>
                <a:gd name="T53" fmla="*/ 44 h 430"/>
                <a:gd name="T54" fmla="*/ 0 w 1862"/>
                <a:gd name="T55" fmla="*/ 376 h 430"/>
                <a:gd name="T56" fmla="*/ 2 w 1862"/>
                <a:gd name="T57" fmla="*/ 386 h 430"/>
                <a:gd name="T58" fmla="*/ 10 w 1862"/>
                <a:gd name="T59" fmla="*/ 406 h 430"/>
                <a:gd name="T60" fmla="*/ 26 w 1862"/>
                <a:gd name="T61" fmla="*/ 420 h 430"/>
                <a:gd name="T62" fmla="*/ 46 w 1862"/>
                <a:gd name="T63" fmla="*/ 430 h 430"/>
                <a:gd name="T64" fmla="*/ 1804 w 1862"/>
                <a:gd name="T65" fmla="*/ 430 h 430"/>
                <a:gd name="T66" fmla="*/ 1814 w 1862"/>
                <a:gd name="T67" fmla="*/ 430 h 430"/>
                <a:gd name="T68" fmla="*/ 1836 w 1862"/>
                <a:gd name="T69" fmla="*/ 420 h 430"/>
                <a:gd name="T70" fmla="*/ 1852 w 1862"/>
                <a:gd name="T71" fmla="*/ 406 h 430"/>
                <a:gd name="T72" fmla="*/ 1860 w 1862"/>
                <a:gd name="T73" fmla="*/ 386 h 430"/>
                <a:gd name="T74" fmla="*/ 1862 w 1862"/>
                <a:gd name="T75" fmla="*/ 54 h 430"/>
                <a:gd name="T76" fmla="*/ 1860 w 1862"/>
                <a:gd name="T77" fmla="*/ 44 h 430"/>
                <a:gd name="T78" fmla="*/ 1852 w 1862"/>
                <a:gd name="T79" fmla="*/ 24 h 430"/>
                <a:gd name="T80" fmla="*/ 1836 w 1862"/>
                <a:gd name="T81" fmla="*/ 8 h 430"/>
                <a:gd name="T82" fmla="*/ 1814 w 1862"/>
                <a:gd name="T83" fmla="*/ 0 h 430"/>
                <a:gd name="T84" fmla="*/ 1804 w 1862"/>
                <a:gd name="T85" fmla="*/ 0 h 4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62"/>
                <a:gd name="T130" fmla="*/ 0 h 430"/>
                <a:gd name="T131" fmla="*/ 1862 w 1862"/>
                <a:gd name="T132" fmla="*/ 430 h 4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62" h="430">
                  <a:moveTo>
                    <a:pt x="1804" y="0"/>
                  </a:moveTo>
                  <a:lnTo>
                    <a:pt x="1524" y="0"/>
                  </a:lnTo>
                  <a:lnTo>
                    <a:pt x="1508" y="22"/>
                  </a:lnTo>
                  <a:lnTo>
                    <a:pt x="1804" y="22"/>
                  </a:lnTo>
                  <a:lnTo>
                    <a:pt x="1810" y="22"/>
                  </a:lnTo>
                  <a:lnTo>
                    <a:pt x="1818" y="24"/>
                  </a:lnTo>
                  <a:lnTo>
                    <a:pt x="1824" y="28"/>
                  </a:lnTo>
                  <a:lnTo>
                    <a:pt x="1830" y="32"/>
                  </a:lnTo>
                  <a:lnTo>
                    <a:pt x="1834" y="36"/>
                  </a:lnTo>
                  <a:lnTo>
                    <a:pt x="1836" y="42"/>
                  </a:lnTo>
                  <a:lnTo>
                    <a:pt x="1838" y="48"/>
                  </a:lnTo>
                  <a:lnTo>
                    <a:pt x="1840" y="54"/>
                  </a:lnTo>
                  <a:lnTo>
                    <a:pt x="1840" y="376"/>
                  </a:lnTo>
                  <a:lnTo>
                    <a:pt x="1838" y="382"/>
                  </a:lnTo>
                  <a:lnTo>
                    <a:pt x="1836" y="388"/>
                  </a:lnTo>
                  <a:lnTo>
                    <a:pt x="1834" y="394"/>
                  </a:lnTo>
                  <a:lnTo>
                    <a:pt x="1830" y="398"/>
                  </a:lnTo>
                  <a:lnTo>
                    <a:pt x="1824" y="402"/>
                  </a:lnTo>
                  <a:lnTo>
                    <a:pt x="1818" y="406"/>
                  </a:lnTo>
                  <a:lnTo>
                    <a:pt x="1810" y="408"/>
                  </a:lnTo>
                  <a:lnTo>
                    <a:pt x="1804" y="408"/>
                  </a:lnTo>
                  <a:lnTo>
                    <a:pt x="58" y="408"/>
                  </a:lnTo>
                  <a:lnTo>
                    <a:pt x="50" y="408"/>
                  </a:lnTo>
                  <a:lnTo>
                    <a:pt x="44" y="406"/>
                  </a:lnTo>
                  <a:lnTo>
                    <a:pt x="38" y="402"/>
                  </a:lnTo>
                  <a:lnTo>
                    <a:pt x="32" y="398"/>
                  </a:lnTo>
                  <a:lnTo>
                    <a:pt x="28" y="394"/>
                  </a:lnTo>
                  <a:lnTo>
                    <a:pt x="24" y="388"/>
                  </a:lnTo>
                  <a:lnTo>
                    <a:pt x="22" y="382"/>
                  </a:lnTo>
                  <a:lnTo>
                    <a:pt x="22" y="376"/>
                  </a:lnTo>
                  <a:lnTo>
                    <a:pt x="22" y="54"/>
                  </a:lnTo>
                  <a:lnTo>
                    <a:pt x="22" y="48"/>
                  </a:lnTo>
                  <a:lnTo>
                    <a:pt x="24" y="42"/>
                  </a:lnTo>
                  <a:lnTo>
                    <a:pt x="28" y="36"/>
                  </a:lnTo>
                  <a:lnTo>
                    <a:pt x="32" y="32"/>
                  </a:lnTo>
                  <a:lnTo>
                    <a:pt x="38" y="28"/>
                  </a:lnTo>
                  <a:lnTo>
                    <a:pt x="44" y="24"/>
                  </a:lnTo>
                  <a:lnTo>
                    <a:pt x="50" y="22"/>
                  </a:lnTo>
                  <a:lnTo>
                    <a:pt x="58" y="22"/>
                  </a:lnTo>
                  <a:lnTo>
                    <a:pt x="1386" y="22"/>
                  </a:lnTo>
                  <a:lnTo>
                    <a:pt x="1402" y="0"/>
                  </a:lnTo>
                  <a:lnTo>
                    <a:pt x="58" y="0"/>
                  </a:lnTo>
                  <a:lnTo>
                    <a:pt x="46" y="0"/>
                  </a:lnTo>
                  <a:lnTo>
                    <a:pt x="36" y="4"/>
                  </a:lnTo>
                  <a:lnTo>
                    <a:pt x="26" y="8"/>
                  </a:lnTo>
                  <a:lnTo>
                    <a:pt x="18" y="16"/>
                  </a:lnTo>
                  <a:lnTo>
                    <a:pt x="10" y="24"/>
                  </a:lnTo>
                  <a:lnTo>
                    <a:pt x="4" y="32"/>
                  </a:lnTo>
                  <a:lnTo>
                    <a:pt x="2" y="44"/>
                  </a:lnTo>
                  <a:lnTo>
                    <a:pt x="0" y="54"/>
                  </a:lnTo>
                  <a:lnTo>
                    <a:pt x="0" y="376"/>
                  </a:lnTo>
                  <a:lnTo>
                    <a:pt x="2" y="386"/>
                  </a:lnTo>
                  <a:lnTo>
                    <a:pt x="4" y="398"/>
                  </a:lnTo>
                  <a:lnTo>
                    <a:pt x="10" y="406"/>
                  </a:lnTo>
                  <a:lnTo>
                    <a:pt x="18" y="414"/>
                  </a:lnTo>
                  <a:lnTo>
                    <a:pt x="26" y="420"/>
                  </a:lnTo>
                  <a:lnTo>
                    <a:pt x="36" y="426"/>
                  </a:lnTo>
                  <a:lnTo>
                    <a:pt x="46" y="430"/>
                  </a:lnTo>
                  <a:lnTo>
                    <a:pt x="58" y="430"/>
                  </a:lnTo>
                  <a:lnTo>
                    <a:pt x="1804" y="430"/>
                  </a:lnTo>
                  <a:lnTo>
                    <a:pt x="1814" y="430"/>
                  </a:lnTo>
                  <a:lnTo>
                    <a:pt x="1826" y="426"/>
                  </a:lnTo>
                  <a:lnTo>
                    <a:pt x="1836" y="420"/>
                  </a:lnTo>
                  <a:lnTo>
                    <a:pt x="1844" y="414"/>
                  </a:lnTo>
                  <a:lnTo>
                    <a:pt x="1852" y="406"/>
                  </a:lnTo>
                  <a:lnTo>
                    <a:pt x="1856" y="398"/>
                  </a:lnTo>
                  <a:lnTo>
                    <a:pt x="1860" y="386"/>
                  </a:lnTo>
                  <a:lnTo>
                    <a:pt x="1862" y="376"/>
                  </a:lnTo>
                  <a:lnTo>
                    <a:pt x="1862" y="54"/>
                  </a:lnTo>
                  <a:lnTo>
                    <a:pt x="1860" y="44"/>
                  </a:lnTo>
                  <a:lnTo>
                    <a:pt x="1856" y="32"/>
                  </a:lnTo>
                  <a:lnTo>
                    <a:pt x="1852" y="24"/>
                  </a:lnTo>
                  <a:lnTo>
                    <a:pt x="1844" y="16"/>
                  </a:lnTo>
                  <a:lnTo>
                    <a:pt x="1836" y="8"/>
                  </a:lnTo>
                  <a:lnTo>
                    <a:pt x="1826" y="4"/>
                  </a:lnTo>
                  <a:lnTo>
                    <a:pt x="1814" y="0"/>
                  </a:lnTo>
                  <a:lnTo>
                    <a:pt x="1804" y="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33" name="Freeform 34"/>
            <p:cNvSpPr>
              <a:spLocks/>
            </p:cNvSpPr>
            <p:nvPr userDrawn="1"/>
          </p:nvSpPr>
          <p:spPr bwMode="auto">
            <a:xfrm>
              <a:off x="5201" y="179"/>
              <a:ext cx="61" cy="121"/>
            </a:xfrm>
            <a:custGeom>
              <a:avLst/>
              <a:gdLst>
                <a:gd name="T0" fmla="*/ 102 w 102"/>
                <a:gd name="T1" fmla="*/ 30 h 204"/>
                <a:gd name="T2" fmla="*/ 102 w 102"/>
                <a:gd name="T3" fmla="*/ 30 h 204"/>
                <a:gd name="T4" fmla="*/ 90 w 102"/>
                <a:gd name="T5" fmla="*/ 26 h 204"/>
                <a:gd name="T6" fmla="*/ 90 w 102"/>
                <a:gd name="T7" fmla="*/ 26 h 204"/>
                <a:gd name="T8" fmla="*/ 80 w 102"/>
                <a:gd name="T9" fmla="*/ 26 h 204"/>
                <a:gd name="T10" fmla="*/ 80 w 102"/>
                <a:gd name="T11" fmla="*/ 26 h 204"/>
                <a:gd name="T12" fmla="*/ 70 w 102"/>
                <a:gd name="T13" fmla="*/ 28 h 204"/>
                <a:gd name="T14" fmla="*/ 70 w 102"/>
                <a:gd name="T15" fmla="*/ 28 h 204"/>
                <a:gd name="T16" fmla="*/ 62 w 102"/>
                <a:gd name="T17" fmla="*/ 32 h 204"/>
                <a:gd name="T18" fmla="*/ 62 w 102"/>
                <a:gd name="T19" fmla="*/ 32 h 204"/>
                <a:gd name="T20" fmla="*/ 58 w 102"/>
                <a:gd name="T21" fmla="*/ 40 h 204"/>
                <a:gd name="T22" fmla="*/ 58 w 102"/>
                <a:gd name="T23" fmla="*/ 40 h 204"/>
                <a:gd name="T24" fmla="*/ 56 w 102"/>
                <a:gd name="T25" fmla="*/ 52 h 204"/>
                <a:gd name="T26" fmla="*/ 56 w 102"/>
                <a:gd name="T27" fmla="*/ 70 h 204"/>
                <a:gd name="T28" fmla="*/ 90 w 102"/>
                <a:gd name="T29" fmla="*/ 70 h 204"/>
                <a:gd name="T30" fmla="*/ 90 w 102"/>
                <a:gd name="T31" fmla="*/ 96 h 204"/>
                <a:gd name="T32" fmla="*/ 56 w 102"/>
                <a:gd name="T33" fmla="*/ 96 h 204"/>
                <a:gd name="T34" fmla="*/ 56 w 102"/>
                <a:gd name="T35" fmla="*/ 204 h 204"/>
                <a:gd name="T36" fmla="*/ 24 w 102"/>
                <a:gd name="T37" fmla="*/ 204 h 204"/>
                <a:gd name="T38" fmla="*/ 24 w 102"/>
                <a:gd name="T39" fmla="*/ 96 h 204"/>
                <a:gd name="T40" fmla="*/ 0 w 102"/>
                <a:gd name="T41" fmla="*/ 96 h 204"/>
                <a:gd name="T42" fmla="*/ 0 w 102"/>
                <a:gd name="T43" fmla="*/ 70 h 204"/>
                <a:gd name="T44" fmla="*/ 24 w 102"/>
                <a:gd name="T45" fmla="*/ 70 h 204"/>
                <a:gd name="T46" fmla="*/ 24 w 102"/>
                <a:gd name="T47" fmla="*/ 54 h 204"/>
                <a:gd name="T48" fmla="*/ 24 w 102"/>
                <a:gd name="T49" fmla="*/ 54 h 204"/>
                <a:gd name="T50" fmla="*/ 24 w 102"/>
                <a:gd name="T51" fmla="*/ 40 h 204"/>
                <a:gd name="T52" fmla="*/ 28 w 102"/>
                <a:gd name="T53" fmla="*/ 28 h 204"/>
                <a:gd name="T54" fmla="*/ 28 w 102"/>
                <a:gd name="T55" fmla="*/ 28 h 204"/>
                <a:gd name="T56" fmla="*/ 32 w 102"/>
                <a:gd name="T57" fmla="*/ 20 h 204"/>
                <a:gd name="T58" fmla="*/ 38 w 102"/>
                <a:gd name="T59" fmla="*/ 12 h 204"/>
                <a:gd name="T60" fmla="*/ 38 w 102"/>
                <a:gd name="T61" fmla="*/ 12 h 204"/>
                <a:gd name="T62" fmla="*/ 46 w 102"/>
                <a:gd name="T63" fmla="*/ 6 h 204"/>
                <a:gd name="T64" fmla="*/ 56 w 102"/>
                <a:gd name="T65" fmla="*/ 2 h 204"/>
                <a:gd name="T66" fmla="*/ 56 w 102"/>
                <a:gd name="T67" fmla="*/ 2 h 204"/>
                <a:gd name="T68" fmla="*/ 66 w 102"/>
                <a:gd name="T69" fmla="*/ 0 h 204"/>
                <a:gd name="T70" fmla="*/ 76 w 102"/>
                <a:gd name="T71" fmla="*/ 0 h 204"/>
                <a:gd name="T72" fmla="*/ 76 w 102"/>
                <a:gd name="T73" fmla="*/ 0 h 204"/>
                <a:gd name="T74" fmla="*/ 90 w 102"/>
                <a:gd name="T75" fmla="*/ 0 h 204"/>
                <a:gd name="T76" fmla="*/ 90 w 102"/>
                <a:gd name="T77" fmla="*/ 0 h 204"/>
                <a:gd name="T78" fmla="*/ 102 w 102"/>
                <a:gd name="T79" fmla="*/ 4 h 204"/>
                <a:gd name="T80" fmla="*/ 102 w 102"/>
                <a:gd name="T81" fmla="*/ 30 h 2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2"/>
                <a:gd name="T124" fmla="*/ 0 h 204"/>
                <a:gd name="T125" fmla="*/ 102 w 102"/>
                <a:gd name="T126" fmla="*/ 204 h 2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2" h="204">
                  <a:moveTo>
                    <a:pt x="102" y="30"/>
                  </a:moveTo>
                  <a:lnTo>
                    <a:pt x="102" y="30"/>
                  </a:lnTo>
                  <a:lnTo>
                    <a:pt x="90" y="26"/>
                  </a:lnTo>
                  <a:lnTo>
                    <a:pt x="80" y="26"/>
                  </a:lnTo>
                  <a:lnTo>
                    <a:pt x="70" y="28"/>
                  </a:lnTo>
                  <a:lnTo>
                    <a:pt x="62" y="32"/>
                  </a:lnTo>
                  <a:lnTo>
                    <a:pt x="58" y="40"/>
                  </a:lnTo>
                  <a:lnTo>
                    <a:pt x="56" y="52"/>
                  </a:lnTo>
                  <a:lnTo>
                    <a:pt x="56" y="70"/>
                  </a:lnTo>
                  <a:lnTo>
                    <a:pt x="90" y="70"/>
                  </a:lnTo>
                  <a:lnTo>
                    <a:pt x="90" y="96"/>
                  </a:lnTo>
                  <a:lnTo>
                    <a:pt x="56" y="96"/>
                  </a:lnTo>
                  <a:lnTo>
                    <a:pt x="56" y="204"/>
                  </a:lnTo>
                  <a:lnTo>
                    <a:pt x="24" y="204"/>
                  </a:lnTo>
                  <a:lnTo>
                    <a:pt x="24" y="96"/>
                  </a:lnTo>
                  <a:lnTo>
                    <a:pt x="0" y="96"/>
                  </a:lnTo>
                  <a:lnTo>
                    <a:pt x="0" y="70"/>
                  </a:lnTo>
                  <a:lnTo>
                    <a:pt x="24" y="70"/>
                  </a:lnTo>
                  <a:lnTo>
                    <a:pt x="24" y="54"/>
                  </a:lnTo>
                  <a:lnTo>
                    <a:pt x="24" y="40"/>
                  </a:lnTo>
                  <a:lnTo>
                    <a:pt x="28" y="28"/>
                  </a:lnTo>
                  <a:lnTo>
                    <a:pt x="32" y="20"/>
                  </a:lnTo>
                  <a:lnTo>
                    <a:pt x="38" y="12"/>
                  </a:lnTo>
                  <a:lnTo>
                    <a:pt x="46" y="6"/>
                  </a:lnTo>
                  <a:lnTo>
                    <a:pt x="56" y="2"/>
                  </a:lnTo>
                  <a:lnTo>
                    <a:pt x="66" y="0"/>
                  </a:lnTo>
                  <a:lnTo>
                    <a:pt x="76" y="0"/>
                  </a:lnTo>
                  <a:lnTo>
                    <a:pt x="90" y="0"/>
                  </a:lnTo>
                  <a:lnTo>
                    <a:pt x="102" y="4"/>
                  </a:lnTo>
                  <a:lnTo>
                    <a:pt x="102" y="3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34" name="Freeform 35"/>
            <p:cNvSpPr>
              <a:spLocks noEditPoints="1"/>
            </p:cNvSpPr>
            <p:nvPr userDrawn="1"/>
          </p:nvSpPr>
          <p:spPr bwMode="auto">
            <a:xfrm>
              <a:off x="5263" y="218"/>
              <a:ext cx="81" cy="85"/>
            </a:xfrm>
            <a:custGeom>
              <a:avLst/>
              <a:gdLst>
                <a:gd name="T0" fmla="*/ 136 w 136"/>
                <a:gd name="T1" fmla="*/ 70 h 142"/>
                <a:gd name="T2" fmla="*/ 130 w 136"/>
                <a:gd name="T3" fmla="*/ 100 h 142"/>
                <a:gd name="T4" fmla="*/ 124 w 136"/>
                <a:gd name="T5" fmla="*/ 112 h 142"/>
                <a:gd name="T6" fmla="*/ 116 w 136"/>
                <a:gd name="T7" fmla="*/ 122 h 142"/>
                <a:gd name="T8" fmla="*/ 96 w 136"/>
                <a:gd name="T9" fmla="*/ 136 h 142"/>
                <a:gd name="T10" fmla="*/ 82 w 136"/>
                <a:gd name="T11" fmla="*/ 140 h 142"/>
                <a:gd name="T12" fmla="*/ 68 w 136"/>
                <a:gd name="T13" fmla="*/ 142 h 142"/>
                <a:gd name="T14" fmla="*/ 40 w 136"/>
                <a:gd name="T15" fmla="*/ 136 h 142"/>
                <a:gd name="T16" fmla="*/ 28 w 136"/>
                <a:gd name="T17" fmla="*/ 130 h 142"/>
                <a:gd name="T18" fmla="*/ 18 w 136"/>
                <a:gd name="T19" fmla="*/ 122 h 142"/>
                <a:gd name="T20" fmla="*/ 4 w 136"/>
                <a:gd name="T21" fmla="*/ 100 h 142"/>
                <a:gd name="T22" fmla="*/ 0 w 136"/>
                <a:gd name="T23" fmla="*/ 86 h 142"/>
                <a:gd name="T24" fmla="*/ 0 w 136"/>
                <a:gd name="T25" fmla="*/ 70 h 142"/>
                <a:gd name="T26" fmla="*/ 4 w 136"/>
                <a:gd name="T27" fmla="*/ 42 h 142"/>
                <a:gd name="T28" fmla="*/ 10 w 136"/>
                <a:gd name="T29" fmla="*/ 30 h 142"/>
                <a:gd name="T30" fmla="*/ 18 w 136"/>
                <a:gd name="T31" fmla="*/ 20 h 142"/>
                <a:gd name="T32" fmla="*/ 40 w 136"/>
                <a:gd name="T33" fmla="*/ 4 h 142"/>
                <a:gd name="T34" fmla="*/ 52 w 136"/>
                <a:gd name="T35" fmla="*/ 2 h 142"/>
                <a:gd name="T36" fmla="*/ 68 w 136"/>
                <a:gd name="T37" fmla="*/ 0 h 142"/>
                <a:gd name="T38" fmla="*/ 96 w 136"/>
                <a:gd name="T39" fmla="*/ 4 h 142"/>
                <a:gd name="T40" fmla="*/ 108 w 136"/>
                <a:gd name="T41" fmla="*/ 10 h 142"/>
                <a:gd name="T42" fmla="*/ 118 w 136"/>
                <a:gd name="T43" fmla="*/ 20 h 142"/>
                <a:gd name="T44" fmla="*/ 130 w 136"/>
                <a:gd name="T45" fmla="*/ 42 h 142"/>
                <a:gd name="T46" fmla="*/ 134 w 136"/>
                <a:gd name="T47" fmla="*/ 56 h 142"/>
                <a:gd name="T48" fmla="*/ 136 w 136"/>
                <a:gd name="T49" fmla="*/ 70 h 142"/>
                <a:gd name="T50" fmla="*/ 102 w 136"/>
                <a:gd name="T51" fmla="*/ 70 h 142"/>
                <a:gd name="T52" fmla="*/ 98 w 136"/>
                <a:gd name="T53" fmla="*/ 52 h 142"/>
                <a:gd name="T54" fmla="*/ 96 w 136"/>
                <a:gd name="T55" fmla="*/ 44 h 142"/>
                <a:gd name="T56" fmla="*/ 92 w 136"/>
                <a:gd name="T57" fmla="*/ 38 h 142"/>
                <a:gd name="T58" fmla="*/ 80 w 136"/>
                <a:gd name="T59" fmla="*/ 30 h 142"/>
                <a:gd name="T60" fmla="*/ 74 w 136"/>
                <a:gd name="T61" fmla="*/ 28 h 142"/>
                <a:gd name="T62" fmla="*/ 68 w 136"/>
                <a:gd name="T63" fmla="*/ 26 h 142"/>
                <a:gd name="T64" fmla="*/ 54 w 136"/>
                <a:gd name="T65" fmla="*/ 30 h 142"/>
                <a:gd name="T66" fmla="*/ 48 w 136"/>
                <a:gd name="T67" fmla="*/ 32 h 142"/>
                <a:gd name="T68" fmla="*/ 44 w 136"/>
                <a:gd name="T69" fmla="*/ 38 h 142"/>
                <a:gd name="T70" fmla="*/ 36 w 136"/>
                <a:gd name="T71" fmla="*/ 52 h 142"/>
                <a:gd name="T72" fmla="*/ 34 w 136"/>
                <a:gd name="T73" fmla="*/ 60 h 142"/>
                <a:gd name="T74" fmla="*/ 34 w 136"/>
                <a:gd name="T75" fmla="*/ 70 h 142"/>
                <a:gd name="T76" fmla="*/ 36 w 136"/>
                <a:gd name="T77" fmla="*/ 90 h 142"/>
                <a:gd name="T78" fmla="*/ 40 w 136"/>
                <a:gd name="T79" fmla="*/ 96 h 142"/>
                <a:gd name="T80" fmla="*/ 44 w 136"/>
                <a:gd name="T81" fmla="*/ 104 h 142"/>
                <a:gd name="T82" fmla="*/ 54 w 136"/>
                <a:gd name="T83" fmla="*/ 112 h 142"/>
                <a:gd name="T84" fmla="*/ 60 w 136"/>
                <a:gd name="T85" fmla="*/ 114 h 142"/>
                <a:gd name="T86" fmla="*/ 68 w 136"/>
                <a:gd name="T87" fmla="*/ 114 h 142"/>
                <a:gd name="T88" fmla="*/ 82 w 136"/>
                <a:gd name="T89" fmla="*/ 112 h 142"/>
                <a:gd name="T90" fmla="*/ 86 w 136"/>
                <a:gd name="T91" fmla="*/ 108 h 142"/>
                <a:gd name="T92" fmla="*/ 92 w 136"/>
                <a:gd name="T93" fmla="*/ 104 h 142"/>
                <a:gd name="T94" fmla="*/ 98 w 136"/>
                <a:gd name="T95" fmla="*/ 90 h 142"/>
                <a:gd name="T96" fmla="*/ 100 w 136"/>
                <a:gd name="T97" fmla="*/ 80 h 142"/>
                <a:gd name="T98" fmla="*/ 102 w 136"/>
                <a:gd name="T99" fmla="*/ 7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6"/>
                <a:gd name="T151" fmla="*/ 0 h 142"/>
                <a:gd name="T152" fmla="*/ 136 w 136"/>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6" h="142">
                  <a:moveTo>
                    <a:pt x="136" y="70"/>
                  </a:moveTo>
                  <a:lnTo>
                    <a:pt x="136" y="70"/>
                  </a:lnTo>
                  <a:lnTo>
                    <a:pt x="134" y="86"/>
                  </a:lnTo>
                  <a:lnTo>
                    <a:pt x="130" y="100"/>
                  </a:lnTo>
                  <a:lnTo>
                    <a:pt x="124" y="112"/>
                  </a:lnTo>
                  <a:lnTo>
                    <a:pt x="116" y="122"/>
                  </a:lnTo>
                  <a:lnTo>
                    <a:pt x="108" y="130"/>
                  </a:lnTo>
                  <a:lnTo>
                    <a:pt x="96" y="136"/>
                  </a:lnTo>
                  <a:lnTo>
                    <a:pt x="82" y="140"/>
                  </a:lnTo>
                  <a:lnTo>
                    <a:pt x="68" y="142"/>
                  </a:lnTo>
                  <a:lnTo>
                    <a:pt x="52" y="140"/>
                  </a:lnTo>
                  <a:lnTo>
                    <a:pt x="40" y="136"/>
                  </a:lnTo>
                  <a:lnTo>
                    <a:pt x="28" y="130"/>
                  </a:lnTo>
                  <a:lnTo>
                    <a:pt x="18" y="122"/>
                  </a:lnTo>
                  <a:lnTo>
                    <a:pt x="10" y="112"/>
                  </a:lnTo>
                  <a:lnTo>
                    <a:pt x="4" y="100"/>
                  </a:lnTo>
                  <a:lnTo>
                    <a:pt x="0" y="86"/>
                  </a:lnTo>
                  <a:lnTo>
                    <a:pt x="0" y="70"/>
                  </a:lnTo>
                  <a:lnTo>
                    <a:pt x="0" y="56"/>
                  </a:lnTo>
                  <a:lnTo>
                    <a:pt x="4" y="42"/>
                  </a:lnTo>
                  <a:lnTo>
                    <a:pt x="10" y="30"/>
                  </a:lnTo>
                  <a:lnTo>
                    <a:pt x="18" y="20"/>
                  </a:lnTo>
                  <a:lnTo>
                    <a:pt x="28" y="10"/>
                  </a:lnTo>
                  <a:lnTo>
                    <a:pt x="40" y="4"/>
                  </a:lnTo>
                  <a:lnTo>
                    <a:pt x="52" y="2"/>
                  </a:lnTo>
                  <a:lnTo>
                    <a:pt x="68" y="0"/>
                  </a:lnTo>
                  <a:lnTo>
                    <a:pt x="82" y="2"/>
                  </a:lnTo>
                  <a:lnTo>
                    <a:pt x="96" y="4"/>
                  </a:lnTo>
                  <a:lnTo>
                    <a:pt x="108" y="10"/>
                  </a:lnTo>
                  <a:lnTo>
                    <a:pt x="118" y="20"/>
                  </a:lnTo>
                  <a:lnTo>
                    <a:pt x="124" y="30"/>
                  </a:lnTo>
                  <a:lnTo>
                    <a:pt x="130" y="42"/>
                  </a:lnTo>
                  <a:lnTo>
                    <a:pt x="134" y="56"/>
                  </a:lnTo>
                  <a:lnTo>
                    <a:pt x="136" y="70"/>
                  </a:lnTo>
                  <a:close/>
                  <a:moveTo>
                    <a:pt x="102" y="70"/>
                  </a:moveTo>
                  <a:lnTo>
                    <a:pt x="102" y="70"/>
                  </a:lnTo>
                  <a:lnTo>
                    <a:pt x="100" y="60"/>
                  </a:lnTo>
                  <a:lnTo>
                    <a:pt x="98" y="52"/>
                  </a:lnTo>
                  <a:lnTo>
                    <a:pt x="96" y="44"/>
                  </a:lnTo>
                  <a:lnTo>
                    <a:pt x="92" y="38"/>
                  </a:lnTo>
                  <a:lnTo>
                    <a:pt x="86" y="32"/>
                  </a:lnTo>
                  <a:lnTo>
                    <a:pt x="80" y="30"/>
                  </a:lnTo>
                  <a:lnTo>
                    <a:pt x="74" y="28"/>
                  </a:lnTo>
                  <a:lnTo>
                    <a:pt x="68" y="26"/>
                  </a:lnTo>
                  <a:lnTo>
                    <a:pt x="60" y="28"/>
                  </a:lnTo>
                  <a:lnTo>
                    <a:pt x="54" y="30"/>
                  </a:lnTo>
                  <a:lnTo>
                    <a:pt x="48" y="32"/>
                  </a:lnTo>
                  <a:lnTo>
                    <a:pt x="44" y="38"/>
                  </a:lnTo>
                  <a:lnTo>
                    <a:pt x="40" y="44"/>
                  </a:lnTo>
                  <a:lnTo>
                    <a:pt x="36" y="52"/>
                  </a:lnTo>
                  <a:lnTo>
                    <a:pt x="34" y="60"/>
                  </a:lnTo>
                  <a:lnTo>
                    <a:pt x="34" y="70"/>
                  </a:lnTo>
                  <a:lnTo>
                    <a:pt x="34" y="80"/>
                  </a:lnTo>
                  <a:lnTo>
                    <a:pt x="36" y="90"/>
                  </a:lnTo>
                  <a:lnTo>
                    <a:pt x="40" y="96"/>
                  </a:lnTo>
                  <a:lnTo>
                    <a:pt x="44" y="104"/>
                  </a:lnTo>
                  <a:lnTo>
                    <a:pt x="48" y="108"/>
                  </a:lnTo>
                  <a:lnTo>
                    <a:pt x="54" y="112"/>
                  </a:lnTo>
                  <a:lnTo>
                    <a:pt x="60" y="114"/>
                  </a:lnTo>
                  <a:lnTo>
                    <a:pt x="68" y="114"/>
                  </a:lnTo>
                  <a:lnTo>
                    <a:pt x="74" y="114"/>
                  </a:lnTo>
                  <a:lnTo>
                    <a:pt x="82" y="112"/>
                  </a:lnTo>
                  <a:lnTo>
                    <a:pt x="86" y="108"/>
                  </a:lnTo>
                  <a:lnTo>
                    <a:pt x="92" y="104"/>
                  </a:lnTo>
                  <a:lnTo>
                    <a:pt x="96" y="96"/>
                  </a:lnTo>
                  <a:lnTo>
                    <a:pt x="98" y="90"/>
                  </a:lnTo>
                  <a:lnTo>
                    <a:pt x="100" y="80"/>
                  </a:lnTo>
                  <a:lnTo>
                    <a:pt x="102" y="7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35" name="Freeform 36"/>
            <p:cNvSpPr>
              <a:spLocks/>
            </p:cNvSpPr>
            <p:nvPr userDrawn="1"/>
          </p:nvSpPr>
          <p:spPr bwMode="auto">
            <a:xfrm>
              <a:off x="5360" y="218"/>
              <a:ext cx="48" cy="82"/>
            </a:xfrm>
            <a:custGeom>
              <a:avLst/>
              <a:gdLst>
                <a:gd name="T0" fmla="*/ 80 w 80"/>
                <a:gd name="T1" fmla="*/ 30 h 138"/>
                <a:gd name="T2" fmla="*/ 78 w 80"/>
                <a:gd name="T3" fmla="*/ 30 h 138"/>
                <a:gd name="T4" fmla="*/ 78 w 80"/>
                <a:gd name="T5" fmla="*/ 30 h 138"/>
                <a:gd name="T6" fmla="*/ 64 w 80"/>
                <a:gd name="T7" fmla="*/ 30 h 138"/>
                <a:gd name="T8" fmla="*/ 50 w 80"/>
                <a:gd name="T9" fmla="*/ 34 h 138"/>
                <a:gd name="T10" fmla="*/ 50 w 80"/>
                <a:gd name="T11" fmla="*/ 34 h 138"/>
                <a:gd name="T12" fmla="*/ 40 w 80"/>
                <a:gd name="T13" fmla="*/ 40 h 138"/>
                <a:gd name="T14" fmla="*/ 34 w 80"/>
                <a:gd name="T15" fmla="*/ 48 h 138"/>
                <a:gd name="T16" fmla="*/ 34 w 80"/>
                <a:gd name="T17" fmla="*/ 138 h 138"/>
                <a:gd name="T18" fmla="*/ 0 w 80"/>
                <a:gd name="T19" fmla="*/ 138 h 138"/>
                <a:gd name="T20" fmla="*/ 0 w 80"/>
                <a:gd name="T21" fmla="*/ 4 h 138"/>
                <a:gd name="T22" fmla="*/ 30 w 80"/>
                <a:gd name="T23" fmla="*/ 4 h 138"/>
                <a:gd name="T24" fmla="*/ 30 w 80"/>
                <a:gd name="T25" fmla="*/ 18 h 138"/>
                <a:gd name="T26" fmla="*/ 30 w 80"/>
                <a:gd name="T27" fmla="*/ 20 h 138"/>
                <a:gd name="T28" fmla="*/ 30 w 80"/>
                <a:gd name="T29" fmla="*/ 20 h 138"/>
                <a:gd name="T30" fmla="*/ 38 w 80"/>
                <a:gd name="T31" fmla="*/ 12 h 138"/>
                <a:gd name="T32" fmla="*/ 46 w 80"/>
                <a:gd name="T33" fmla="*/ 6 h 138"/>
                <a:gd name="T34" fmla="*/ 46 w 80"/>
                <a:gd name="T35" fmla="*/ 6 h 138"/>
                <a:gd name="T36" fmla="*/ 58 w 80"/>
                <a:gd name="T37" fmla="*/ 2 h 138"/>
                <a:gd name="T38" fmla="*/ 72 w 80"/>
                <a:gd name="T39" fmla="*/ 0 h 138"/>
                <a:gd name="T40" fmla="*/ 72 w 80"/>
                <a:gd name="T41" fmla="*/ 0 h 138"/>
                <a:gd name="T42" fmla="*/ 80 w 80"/>
                <a:gd name="T43" fmla="*/ 0 h 138"/>
                <a:gd name="T44" fmla="*/ 80 w 80"/>
                <a:gd name="T45" fmla="*/ 30 h 1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38"/>
                <a:gd name="T71" fmla="*/ 80 w 80"/>
                <a:gd name="T72" fmla="*/ 138 h 13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38">
                  <a:moveTo>
                    <a:pt x="80" y="30"/>
                  </a:moveTo>
                  <a:lnTo>
                    <a:pt x="78" y="30"/>
                  </a:lnTo>
                  <a:lnTo>
                    <a:pt x="64" y="30"/>
                  </a:lnTo>
                  <a:lnTo>
                    <a:pt x="50" y="34"/>
                  </a:lnTo>
                  <a:lnTo>
                    <a:pt x="40" y="40"/>
                  </a:lnTo>
                  <a:lnTo>
                    <a:pt x="34" y="48"/>
                  </a:lnTo>
                  <a:lnTo>
                    <a:pt x="34" y="138"/>
                  </a:lnTo>
                  <a:lnTo>
                    <a:pt x="0" y="138"/>
                  </a:lnTo>
                  <a:lnTo>
                    <a:pt x="0" y="4"/>
                  </a:lnTo>
                  <a:lnTo>
                    <a:pt x="30" y="4"/>
                  </a:lnTo>
                  <a:lnTo>
                    <a:pt x="30" y="18"/>
                  </a:lnTo>
                  <a:lnTo>
                    <a:pt x="30" y="20"/>
                  </a:lnTo>
                  <a:lnTo>
                    <a:pt x="38" y="12"/>
                  </a:lnTo>
                  <a:lnTo>
                    <a:pt x="46" y="6"/>
                  </a:lnTo>
                  <a:lnTo>
                    <a:pt x="58" y="2"/>
                  </a:lnTo>
                  <a:lnTo>
                    <a:pt x="72" y="0"/>
                  </a:lnTo>
                  <a:lnTo>
                    <a:pt x="80" y="0"/>
                  </a:lnTo>
                  <a:lnTo>
                    <a:pt x="80" y="3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36" name="Freeform 37"/>
            <p:cNvSpPr>
              <a:spLocks/>
            </p:cNvSpPr>
            <p:nvPr userDrawn="1"/>
          </p:nvSpPr>
          <p:spPr bwMode="auto">
            <a:xfrm>
              <a:off x="5421" y="221"/>
              <a:ext cx="73" cy="82"/>
            </a:xfrm>
            <a:custGeom>
              <a:avLst/>
              <a:gdLst>
                <a:gd name="T0" fmla="*/ 62 w 122"/>
                <a:gd name="T1" fmla="*/ 138 h 138"/>
                <a:gd name="T2" fmla="*/ 62 w 122"/>
                <a:gd name="T3" fmla="*/ 138 h 138"/>
                <a:gd name="T4" fmla="*/ 44 w 122"/>
                <a:gd name="T5" fmla="*/ 136 h 138"/>
                <a:gd name="T6" fmla="*/ 28 w 122"/>
                <a:gd name="T7" fmla="*/ 130 h 138"/>
                <a:gd name="T8" fmla="*/ 28 w 122"/>
                <a:gd name="T9" fmla="*/ 130 h 138"/>
                <a:gd name="T10" fmla="*/ 16 w 122"/>
                <a:gd name="T11" fmla="*/ 122 h 138"/>
                <a:gd name="T12" fmla="*/ 8 w 122"/>
                <a:gd name="T13" fmla="*/ 112 h 138"/>
                <a:gd name="T14" fmla="*/ 8 w 122"/>
                <a:gd name="T15" fmla="*/ 112 h 138"/>
                <a:gd name="T16" fmla="*/ 2 w 122"/>
                <a:gd name="T17" fmla="*/ 98 h 138"/>
                <a:gd name="T18" fmla="*/ 2 w 122"/>
                <a:gd name="T19" fmla="*/ 98 h 138"/>
                <a:gd name="T20" fmla="*/ 0 w 122"/>
                <a:gd name="T21" fmla="*/ 82 h 138"/>
                <a:gd name="T22" fmla="*/ 0 w 122"/>
                <a:gd name="T23" fmla="*/ 0 h 138"/>
                <a:gd name="T24" fmla="*/ 34 w 122"/>
                <a:gd name="T25" fmla="*/ 0 h 138"/>
                <a:gd name="T26" fmla="*/ 34 w 122"/>
                <a:gd name="T27" fmla="*/ 78 h 138"/>
                <a:gd name="T28" fmla="*/ 34 w 122"/>
                <a:gd name="T29" fmla="*/ 78 h 138"/>
                <a:gd name="T30" fmla="*/ 34 w 122"/>
                <a:gd name="T31" fmla="*/ 90 h 138"/>
                <a:gd name="T32" fmla="*/ 34 w 122"/>
                <a:gd name="T33" fmla="*/ 90 h 138"/>
                <a:gd name="T34" fmla="*/ 38 w 122"/>
                <a:gd name="T35" fmla="*/ 98 h 138"/>
                <a:gd name="T36" fmla="*/ 38 w 122"/>
                <a:gd name="T37" fmla="*/ 98 h 138"/>
                <a:gd name="T38" fmla="*/ 42 w 122"/>
                <a:gd name="T39" fmla="*/ 104 h 138"/>
                <a:gd name="T40" fmla="*/ 46 w 122"/>
                <a:gd name="T41" fmla="*/ 108 h 138"/>
                <a:gd name="T42" fmla="*/ 46 w 122"/>
                <a:gd name="T43" fmla="*/ 108 h 138"/>
                <a:gd name="T44" fmla="*/ 54 w 122"/>
                <a:gd name="T45" fmla="*/ 110 h 138"/>
                <a:gd name="T46" fmla="*/ 62 w 122"/>
                <a:gd name="T47" fmla="*/ 110 h 138"/>
                <a:gd name="T48" fmla="*/ 62 w 122"/>
                <a:gd name="T49" fmla="*/ 110 h 138"/>
                <a:gd name="T50" fmla="*/ 70 w 122"/>
                <a:gd name="T51" fmla="*/ 110 h 138"/>
                <a:gd name="T52" fmla="*/ 76 w 122"/>
                <a:gd name="T53" fmla="*/ 106 h 138"/>
                <a:gd name="T54" fmla="*/ 76 w 122"/>
                <a:gd name="T55" fmla="*/ 106 h 138"/>
                <a:gd name="T56" fmla="*/ 82 w 122"/>
                <a:gd name="T57" fmla="*/ 102 h 138"/>
                <a:gd name="T58" fmla="*/ 86 w 122"/>
                <a:gd name="T59" fmla="*/ 96 h 138"/>
                <a:gd name="T60" fmla="*/ 86 w 122"/>
                <a:gd name="T61" fmla="*/ 96 h 138"/>
                <a:gd name="T62" fmla="*/ 88 w 122"/>
                <a:gd name="T63" fmla="*/ 88 h 138"/>
                <a:gd name="T64" fmla="*/ 90 w 122"/>
                <a:gd name="T65" fmla="*/ 78 h 138"/>
                <a:gd name="T66" fmla="*/ 90 w 122"/>
                <a:gd name="T67" fmla="*/ 0 h 138"/>
                <a:gd name="T68" fmla="*/ 122 w 122"/>
                <a:gd name="T69" fmla="*/ 0 h 138"/>
                <a:gd name="T70" fmla="*/ 122 w 122"/>
                <a:gd name="T71" fmla="*/ 82 h 138"/>
                <a:gd name="T72" fmla="*/ 122 w 122"/>
                <a:gd name="T73" fmla="*/ 82 h 138"/>
                <a:gd name="T74" fmla="*/ 120 w 122"/>
                <a:gd name="T75" fmla="*/ 96 h 138"/>
                <a:gd name="T76" fmla="*/ 116 w 122"/>
                <a:gd name="T77" fmla="*/ 110 h 138"/>
                <a:gd name="T78" fmla="*/ 116 w 122"/>
                <a:gd name="T79" fmla="*/ 110 h 138"/>
                <a:gd name="T80" fmla="*/ 108 w 122"/>
                <a:gd name="T81" fmla="*/ 120 h 138"/>
                <a:gd name="T82" fmla="*/ 108 w 122"/>
                <a:gd name="T83" fmla="*/ 120 h 138"/>
                <a:gd name="T84" fmla="*/ 96 w 122"/>
                <a:gd name="T85" fmla="*/ 130 h 138"/>
                <a:gd name="T86" fmla="*/ 96 w 122"/>
                <a:gd name="T87" fmla="*/ 130 h 138"/>
                <a:gd name="T88" fmla="*/ 80 w 122"/>
                <a:gd name="T89" fmla="*/ 136 h 138"/>
                <a:gd name="T90" fmla="*/ 80 w 122"/>
                <a:gd name="T91" fmla="*/ 136 h 138"/>
                <a:gd name="T92" fmla="*/ 62 w 122"/>
                <a:gd name="T93" fmla="*/ 138 h 138"/>
                <a:gd name="T94" fmla="*/ 62 w 122"/>
                <a:gd name="T95" fmla="*/ 13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2"/>
                <a:gd name="T145" fmla="*/ 0 h 138"/>
                <a:gd name="T146" fmla="*/ 122 w 122"/>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2" h="138">
                  <a:moveTo>
                    <a:pt x="62" y="138"/>
                  </a:moveTo>
                  <a:lnTo>
                    <a:pt x="62" y="138"/>
                  </a:lnTo>
                  <a:lnTo>
                    <a:pt x="44" y="136"/>
                  </a:lnTo>
                  <a:lnTo>
                    <a:pt x="28" y="130"/>
                  </a:lnTo>
                  <a:lnTo>
                    <a:pt x="16" y="122"/>
                  </a:lnTo>
                  <a:lnTo>
                    <a:pt x="8" y="112"/>
                  </a:lnTo>
                  <a:lnTo>
                    <a:pt x="2" y="98"/>
                  </a:lnTo>
                  <a:lnTo>
                    <a:pt x="0" y="82"/>
                  </a:lnTo>
                  <a:lnTo>
                    <a:pt x="0" y="0"/>
                  </a:lnTo>
                  <a:lnTo>
                    <a:pt x="34" y="0"/>
                  </a:lnTo>
                  <a:lnTo>
                    <a:pt x="34" y="78"/>
                  </a:lnTo>
                  <a:lnTo>
                    <a:pt x="34" y="90"/>
                  </a:lnTo>
                  <a:lnTo>
                    <a:pt x="38" y="98"/>
                  </a:lnTo>
                  <a:lnTo>
                    <a:pt x="42" y="104"/>
                  </a:lnTo>
                  <a:lnTo>
                    <a:pt x="46" y="108"/>
                  </a:lnTo>
                  <a:lnTo>
                    <a:pt x="54" y="110"/>
                  </a:lnTo>
                  <a:lnTo>
                    <a:pt x="62" y="110"/>
                  </a:lnTo>
                  <a:lnTo>
                    <a:pt x="70" y="110"/>
                  </a:lnTo>
                  <a:lnTo>
                    <a:pt x="76" y="106"/>
                  </a:lnTo>
                  <a:lnTo>
                    <a:pt x="82" y="102"/>
                  </a:lnTo>
                  <a:lnTo>
                    <a:pt x="86" y="96"/>
                  </a:lnTo>
                  <a:lnTo>
                    <a:pt x="88" y="88"/>
                  </a:lnTo>
                  <a:lnTo>
                    <a:pt x="90" y="78"/>
                  </a:lnTo>
                  <a:lnTo>
                    <a:pt x="90" y="0"/>
                  </a:lnTo>
                  <a:lnTo>
                    <a:pt x="122" y="0"/>
                  </a:lnTo>
                  <a:lnTo>
                    <a:pt x="122" y="82"/>
                  </a:lnTo>
                  <a:lnTo>
                    <a:pt x="120" y="96"/>
                  </a:lnTo>
                  <a:lnTo>
                    <a:pt x="116" y="110"/>
                  </a:lnTo>
                  <a:lnTo>
                    <a:pt x="108" y="120"/>
                  </a:lnTo>
                  <a:lnTo>
                    <a:pt x="96" y="130"/>
                  </a:lnTo>
                  <a:lnTo>
                    <a:pt x="80" y="136"/>
                  </a:lnTo>
                  <a:lnTo>
                    <a:pt x="62" y="138"/>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37" name="Freeform 38"/>
            <p:cNvSpPr>
              <a:spLocks/>
            </p:cNvSpPr>
            <p:nvPr userDrawn="1"/>
          </p:nvSpPr>
          <p:spPr bwMode="auto">
            <a:xfrm>
              <a:off x="5511" y="218"/>
              <a:ext cx="123" cy="82"/>
            </a:xfrm>
            <a:custGeom>
              <a:avLst/>
              <a:gdLst>
                <a:gd name="T0" fmla="*/ 172 w 206"/>
                <a:gd name="T1" fmla="*/ 56 h 138"/>
                <a:gd name="T2" fmla="*/ 172 w 206"/>
                <a:gd name="T3" fmla="*/ 48 h 138"/>
                <a:gd name="T4" fmla="*/ 172 w 206"/>
                <a:gd name="T5" fmla="*/ 42 h 138"/>
                <a:gd name="T6" fmla="*/ 166 w 206"/>
                <a:gd name="T7" fmla="*/ 32 h 138"/>
                <a:gd name="T8" fmla="*/ 160 w 206"/>
                <a:gd name="T9" fmla="*/ 28 h 138"/>
                <a:gd name="T10" fmla="*/ 154 w 206"/>
                <a:gd name="T11" fmla="*/ 28 h 138"/>
                <a:gd name="T12" fmla="*/ 144 w 206"/>
                <a:gd name="T13" fmla="*/ 28 h 138"/>
                <a:gd name="T14" fmla="*/ 136 w 206"/>
                <a:gd name="T15" fmla="*/ 32 h 138"/>
                <a:gd name="T16" fmla="*/ 126 w 206"/>
                <a:gd name="T17" fmla="*/ 38 h 138"/>
                <a:gd name="T18" fmla="*/ 120 w 206"/>
                <a:gd name="T19" fmla="*/ 138 h 138"/>
                <a:gd name="T20" fmla="*/ 86 w 206"/>
                <a:gd name="T21" fmla="*/ 56 h 138"/>
                <a:gd name="T22" fmla="*/ 86 w 206"/>
                <a:gd name="T23" fmla="*/ 48 h 138"/>
                <a:gd name="T24" fmla="*/ 84 w 206"/>
                <a:gd name="T25" fmla="*/ 42 h 138"/>
                <a:gd name="T26" fmla="*/ 82 w 206"/>
                <a:gd name="T27" fmla="*/ 36 h 138"/>
                <a:gd name="T28" fmla="*/ 80 w 206"/>
                <a:gd name="T29" fmla="*/ 32 h 138"/>
                <a:gd name="T30" fmla="*/ 66 w 206"/>
                <a:gd name="T31" fmla="*/ 28 h 138"/>
                <a:gd name="T32" fmla="*/ 58 w 206"/>
                <a:gd name="T33" fmla="*/ 28 h 138"/>
                <a:gd name="T34" fmla="*/ 48 w 206"/>
                <a:gd name="T35" fmla="*/ 32 h 138"/>
                <a:gd name="T36" fmla="*/ 40 w 206"/>
                <a:gd name="T37" fmla="*/ 38 h 138"/>
                <a:gd name="T38" fmla="*/ 32 w 206"/>
                <a:gd name="T39" fmla="*/ 46 h 138"/>
                <a:gd name="T40" fmla="*/ 0 w 206"/>
                <a:gd name="T41" fmla="*/ 138 h 138"/>
                <a:gd name="T42" fmla="*/ 30 w 206"/>
                <a:gd name="T43" fmla="*/ 4 h 138"/>
                <a:gd name="T44" fmla="*/ 30 w 206"/>
                <a:gd name="T45" fmla="*/ 20 h 138"/>
                <a:gd name="T46" fmla="*/ 38 w 206"/>
                <a:gd name="T47" fmla="*/ 12 h 138"/>
                <a:gd name="T48" fmla="*/ 48 w 206"/>
                <a:gd name="T49" fmla="*/ 6 h 138"/>
                <a:gd name="T50" fmla="*/ 60 w 206"/>
                <a:gd name="T51" fmla="*/ 2 h 138"/>
                <a:gd name="T52" fmla="*/ 74 w 206"/>
                <a:gd name="T53" fmla="*/ 0 h 138"/>
                <a:gd name="T54" fmla="*/ 88 w 206"/>
                <a:gd name="T55" fmla="*/ 2 h 138"/>
                <a:gd name="T56" fmla="*/ 98 w 206"/>
                <a:gd name="T57" fmla="*/ 6 h 138"/>
                <a:gd name="T58" fmla="*/ 114 w 206"/>
                <a:gd name="T59" fmla="*/ 24 h 138"/>
                <a:gd name="T60" fmla="*/ 116 w 206"/>
                <a:gd name="T61" fmla="*/ 24 h 138"/>
                <a:gd name="T62" fmla="*/ 124 w 206"/>
                <a:gd name="T63" fmla="*/ 14 h 138"/>
                <a:gd name="T64" fmla="*/ 134 w 206"/>
                <a:gd name="T65" fmla="*/ 6 h 138"/>
                <a:gd name="T66" fmla="*/ 146 w 206"/>
                <a:gd name="T67" fmla="*/ 2 h 138"/>
                <a:gd name="T68" fmla="*/ 162 w 206"/>
                <a:gd name="T69" fmla="*/ 0 h 138"/>
                <a:gd name="T70" fmla="*/ 186 w 206"/>
                <a:gd name="T71" fmla="*/ 6 h 138"/>
                <a:gd name="T72" fmla="*/ 194 w 206"/>
                <a:gd name="T73" fmla="*/ 12 h 138"/>
                <a:gd name="T74" fmla="*/ 200 w 206"/>
                <a:gd name="T75" fmla="*/ 22 h 138"/>
                <a:gd name="T76" fmla="*/ 204 w 206"/>
                <a:gd name="T77" fmla="*/ 28 h 138"/>
                <a:gd name="T78" fmla="*/ 204 w 206"/>
                <a:gd name="T79" fmla="*/ 34 h 138"/>
                <a:gd name="T80" fmla="*/ 206 w 206"/>
                <a:gd name="T81" fmla="*/ 44 h 138"/>
                <a:gd name="T82" fmla="*/ 206 w 206"/>
                <a:gd name="T83" fmla="*/ 138 h 138"/>
                <a:gd name="T84" fmla="*/ 172 w 206"/>
                <a:gd name="T85" fmla="*/ 56 h 1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6"/>
                <a:gd name="T130" fmla="*/ 0 h 138"/>
                <a:gd name="T131" fmla="*/ 206 w 206"/>
                <a:gd name="T132" fmla="*/ 138 h 13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6" h="138">
                  <a:moveTo>
                    <a:pt x="172" y="56"/>
                  </a:moveTo>
                  <a:lnTo>
                    <a:pt x="172" y="56"/>
                  </a:lnTo>
                  <a:lnTo>
                    <a:pt x="172" y="48"/>
                  </a:lnTo>
                  <a:lnTo>
                    <a:pt x="172" y="42"/>
                  </a:lnTo>
                  <a:lnTo>
                    <a:pt x="170" y="36"/>
                  </a:lnTo>
                  <a:lnTo>
                    <a:pt x="166" y="32"/>
                  </a:lnTo>
                  <a:lnTo>
                    <a:pt x="160" y="28"/>
                  </a:lnTo>
                  <a:lnTo>
                    <a:pt x="154" y="28"/>
                  </a:lnTo>
                  <a:lnTo>
                    <a:pt x="144" y="28"/>
                  </a:lnTo>
                  <a:lnTo>
                    <a:pt x="136" y="32"/>
                  </a:lnTo>
                  <a:lnTo>
                    <a:pt x="126" y="38"/>
                  </a:lnTo>
                  <a:lnTo>
                    <a:pt x="120" y="46"/>
                  </a:lnTo>
                  <a:lnTo>
                    <a:pt x="120" y="138"/>
                  </a:lnTo>
                  <a:lnTo>
                    <a:pt x="86" y="138"/>
                  </a:lnTo>
                  <a:lnTo>
                    <a:pt x="86" y="56"/>
                  </a:lnTo>
                  <a:lnTo>
                    <a:pt x="86" y="48"/>
                  </a:lnTo>
                  <a:lnTo>
                    <a:pt x="84" y="42"/>
                  </a:lnTo>
                  <a:lnTo>
                    <a:pt x="82" y="36"/>
                  </a:lnTo>
                  <a:lnTo>
                    <a:pt x="80" y="32"/>
                  </a:lnTo>
                  <a:lnTo>
                    <a:pt x="74" y="28"/>
                  </a:lnTo>
                  <a:lnTo>
                    <a:pt x="66" y="28"/>
                  </a:lnTo>
                  <a:lnTo>
                    <a:pt x="58" y="28"/>
                  </a:lnTo>
                  <a:lnTo>
                    <a:pt x="48" y="32"/>
                  </a:lnTo>
                  <a:lnTo>
                    <a:pt x="40" y="38"/>
                  </a:lnTo>
                  <a:lnTo>
                    <a:pt x="32" y="46"/>
                  </a:lnTo>
                  <a:lnTo>
                    <a:pt x="32" y="138"/>
                  </a:lnTo>
                  <a:lnTo>
                    <a:pt x="0" y="138"/>
                  </a:lnTo>
                  <a:lnTo>
                    <a:pt x="0" y="4"/>
                  </a:lnTo>
                  <a:lnTo>
                    <a:pt x="30" y="4"/>
                  </a:lnTo>
                  <a:lnTo>
                    <a:pt x="30" y="20"/>
                  </a:lnTo>
                  <a:lnTo>
                    <a:pt x="38" y="12"/>
                  </a:lnTo>
                  <a:lnTo>
                    <a:pt x="48" y="6"/>
                  </a:lnTo>
                  <a:lnTo>
                    <a:pt x="60" y="2"/>
                  </a:lnTo>
                  <a:lnTo>
                    <a:pt x="74" y="0"/>
                  </a:lnTo>
                  <a:lnTo>
                    <a:pt x="88" y="2"/>
                  </a:lnTo>
                  <a:lnTo>
                    <a:pt x="98" y="6"/>
                  </a:lnTo>
                  <a:lnTo>
                    <a:pt x="108" y="14"/>
                  </a:lnTo>
                  <a:lnTo>
                    <a:pt x="114" y="24"/>
                  </a:lnTo>
                  <a:lnTo>
                    <a:pt x="116" y="24"/>
                  </a:lnTo>
                  <a:lnTo>
                    <a:pt x="124" y="14"/>
                  </a:lnTo>
                  <a:lnTo>
                    <a:pt x="134" y="6"/>
                  </a:lnTo>
                  <a:lnTo>
                    <a:pt x="146" y="2"/>
                  </a:lnTo>
                  <a:lnTo>
                    <a:pt x="162" y="0"/>
                  </a:lnTo>
                  <a:lnTo>
                    <a:pt x="174" y="2"/>
                  </a:lnTo>
                  <a:lnTo>
                    <a:pt x="186" y="6"/>
                  </a:lnTo>
                  <a:lnTo>
                    <a:pt x="194" y="12"/>
                  </a:lnTo>
                  <a:lnTo>
                    <a:pt x="200" y="22"/>
                  </a:lnTo>
                  <a:lnTo>
                    <a:pt x="204" y="28"/>
                  </a:lnTo>
                  <a:lnTo>
                    <a:pt x="204" y="34"/>
                  </a:lnTo>
                  <a:lnTo>
                    <a:pt x="206" y="44"/>
                  </a:lnTo>
                  <a:lnTo>
                    <a:pt x="206" y="54"/>
                  </a:lnTo>
                  <a:lnTo>
                    <a:pt x="206" y="138"/>
                  </a:lnTo>
                  <a:lnTo>
                    <a:pt x="172" y="138"/>
                  </a:lnTo>
                  <a:lnTo>
                    <a:pt x="172" y="56"/>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38" name="Freeform 39"/>
            <p:cNvSpPr>
              <a:spLocks/>
            </p:cNvSpPr>
            <p:nvPr userDrawn="1"/>
          </p:nvSpPr>
          <p:spPr bwMode="auto">
            <a:xfrm>
              <a:off x="4653" y="175"/>
              <a:ext cx="114" cy="128"/>
            </a:xfrm>
            <a:custGeom>
              <a:avLst/>
              <a:gdLst>
                <a:gd name="T0" fmla="*/ 108 w 192"/>
                <a:gd name="T1" fmla="*/ 214 h 214"/>
                <a:gd name="T2" fmla="*/ 64 w 192"/>
                <a:gd name="T3" fmla="*/ 206 h 214"/>
                <a:gd name="T4" fmla="*/ 32 w 192"/>
                <a:gd name="T5" fmla="*/ 184 h 214"/>
                <a:gd name="T6" fmla="*/ 8 w 192"/>
                <a:gd name="T7" fmla="*/ 150 h 214"/>
                <a:gd name="T8" fmla="*/ 0 w 192"/>
                <a:gd name="T9" fmla="*/ 108 h 214"/>
                <a:gd name="T10" fmla="*/ 0 w 192"/>
                <a:gd name="T11" fmla="*/ 106 h 214"/>
                <a:gd name="T12" fmla="*/ 8 w 192"/>
                <a:gd name="T13" fmla="*/ 66 h 214"/>
                <a:gd name="T14" fmla="*/ 32 w 192"/>
                <a:gd name="T15" fmla="*/ 32 h 214"/>
                <a:gd name="T16" fmla="*/ 66 w 192"/>
                <a:gd name="T17" fmla="*/ 8 h 214"/>
                <a:gd name="T18" fmla="*/ 110 w 192"/>
                <a:gd name="T19" fmla="*/ 0 h 214"/>
                <a:gd name="T20" fmla="*/ 124 w 192"/>
                <a:gd name="T21" fmla="*/ 0 h 214"/>
                <a:gd name="T22" fmla="*/ 148 w 192"/>
                <a:gd name="T23" fmla="*/ 4 h 214"/>
                <a:gd name="T24" fmla="*/ 176 w 192"/>
                <a:gd name="T25" fmla="*/ 18 h 214"/>
                <a:gd name="T26" fmla="*/ 162 w 192"/>
                <a:gd name="T27" fmla="*/ 66 h 214"/>
                <a:gd name="T28" fmla="*/ 150 w 192"/>
                <a:gd name="T29" fmla="*/ 56 h 214"/>
                <a:gd name="T30" fmla="*/ 124 w 192"/>
                <a:gd name="T31" fmla="*/ 44 h 214"/>
                <a:gd name="T32" fmla="*/ 108 w 192"/>
                <a:gd name="T33" fmla="*/ 42 h 214"/>
                <a:gd name="T34" fmla="*/ 84 w 192"/>
                <a:gd name="T35" fmla="*/ 46 h 214"/>
                <a:gd name="T36" fmla="*/ 66 w 192"/>
                <a:gd name="T37" fmla="*/ 60 h 214"/>
                <a:gd name="T38" fmla="*/ 54 w 192"/>
                <a:gd name="T39" fmla="*/ 82 h 214"/>
                <a:gd name="T40" fmla="*/ 48 w 192"/>
                <a:gd name="T41" fmla="*/ 106 h 214"/>
                <a:gd name="T42" fmla="*/ 48 w 192"/>
                <a:gd name="T43" fmla="*/ 106 h 214"/>
                <a:gd name="T44" fmla="*/ 52 w 192"/>
                <a:gd name="T45" fmla="*/ 132 h 214"/>
                <a:gd name="T46" fmla="*/ 66 w 192"/>
                <a:gd name="T47" fmla="*/ 152 h 214"/>
                <a:gd name="T48" fmla="*/ 84 w 192"/>
                <a:gd name="T49" fmla="*/ 166 h 214"/>
                <a:gd name="T50" fmla="*/ 108 w 192"/>
                <a:gd name="T51" fmla="*/ 172 h 214"/>
                <a:gd name="T52" fmla="*/ 126 w 192"/>
                <a:gd name="T53" fmla="*/ 170 h 214"/>
                <a:gd name="T54" fmla="*/ 152 w 192"/>
                <a:gd name="T55" fmla="*/ 158 h 214"/>
                <a:gd name="T56" fmla="*/ 192 w 192"/>
                <a:gd name="T57" fmla="*/ 178 h 214"/>
                <a:gd name="T58" fmla="*/ 176 w 192"/>
                <a:gd name="T59" fmla="*/ 192 h 214"/>
                <a:gd name="T60" fmla="*/ 156 w 192"/>
                <a:gd name="T61" fmla="*/ 204 h 214"/>
                <a:gd name="T62" fmla="*/ 134 w 192"/>
                <a:gd name="T63" fmla="*/ 212 h 214"/>
                <a:gd name="T64" fmla="*/ 108 w 192"/>
                <a:gd name="T65" fmla="*/ 21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2"/>
                <a:gd name="T100" fmla="*/ 0 h 214"/>
                <a:gd name="T101" fmla="*/ 192 w 192"/>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2" h="214">
                  <a:moveTo>
                    <a:pt x="108" y="214"/>
                  </a:moveTo>
                  <a:lnTo>
                    <a:pt x="108" y="214"/>
                  </a:lnTo>
                  <a:lnTo>
                    <a:pt x="86" y="212"/>
                  </a:lnTo>
                  <a:lnTo>
                    <a:pt x="64" y="206"/>
                  </a:lnTo>
                  <a:lnTo>
                    <a:pt x="46" y="196"/>
                  </a:lnTo>
                  <a:lnTo>
                    <a:pt x="32" y="184"/>
                  </a:lnTo>
                  <a:lnTo>
                    <a:pt x="18" y="168"/>
                  </a:lnTo>
                  <a:lnTo>
                    <a:pt x="8" y="150"/>
                  </a:lnTo>
                  <a:lnTo>
                    <a:pt x="2" y="130"/>
                  </a:lnTo>
                  <a:lnTo>
                    <a:pt x="0" y="108"/>
                  </a:lnTo>
                  <a:lnTo>
                    <a:pt x="0" y="106"/>
                  </a:lnTo>
                  <a:lnTo>
                    <a:pt x="2" y="86"/>
                  </a:lnTo>
                  <a:lnTo>
                    <a:pt x="8" y="66"/>
                  </a:lnTo>
                  <a:lnTo>
                    <a:pt x="18" y="46"/>
                  </a:lnTo>
                  <a:lnTo>
                    <a:pt x="32" y="32"/>
                  </a:lnTo>
                  <a:lnTo>
                    <a:pt x="46" y="18"/>
                  </a:lnTo>
                  <a:lnTo>
                    <a:pt x="66" y="8"/>
                  </a:lnTo>
                  <a:lnTo>
                    <a:pt x="86" y="2"/>
                  </a:lnTo>
                  <a:lnTo>
                    <a:pt x="110" y="0"/>
                  </a:lnTo>
                  <a:lnTo>
                    <a:pt x="124" y="0"/>
                  </a:lnTo>
                  <a:lnTo>
                    <a:pt x="136" y="2"/>
                  </a:lnTo>
                  <a:lnTo>
                    <a:pt x="148" y="4"/>
                  </a:lnTo>
                  <a:lnTo>
                    <a:pt x="158" y="8"/>
                  </a:lnTo>
                  <a:lnTo>
                    <a:pt x="176" y="18"/>
                  </a:lnTo>
                  <a:lnTo>
                    <a:pt x="190" y="32"/>
                  </a:lnTo>
                  <a:lnTo>
                    <a:pt x="162" y="66"/>
                  </a:lnTo>
                  <a:lnTo>
                    <a:pt x="150" y="56"/>
                  </a:lnTo>
                  <a:lnTo>
                    <a:pt x="138" y="48"/>
                  </a:lnTo>
                  <a:lnTo>
                    <a:pt x="124" y="44"/>
                  </a:lnTo>
                  <a:lnTo>
                    <a:pt x="108" y="42"/>
                  </a:lnTo>
                  <a:lnTo>
                    <a:pt x="96" y="42"/>
                  </a:lnTo>
                  <a:lnTo>
                    <a:pt x="84" y="46"/>
                  </a:lnTo>
                  <a:lnTo>
                    <a:pt x="74" y="52"/>
                  </a:lnTo>
                  <a:lnTo>
                    <a:pt x="66" y="60"/>
                  </a:lnTo>
                  <a:lnTo>
                    <a:pt x="58" y="70"/>
                  </a:lnTo>
                  <a:lnTo>
                    <a:pt x="54" y="82"/>
                  </a:lnTo>
                  <a:lnTo>
                    <a:pt x="50" y="94"/>
                  </a:lnTo>
                  <a:lnTo>
                    <a:pt x="48" y="106"/>
                  </a:lnTo>
                  <a:lnTo>
                    <a:pt x="50" y="120"/>
                  </a:lnTo>
                  <a:lnTo>
                    <a:pt x="52" y="132"/>
                  </a:lnTo>
                  <a:lnTo>
                    <a:pt x="58" y="144"/>
                  </a:lnTo>
                  <a:lnTo>
                    <a:pt x="66" y="152"/>
                  </a:lnTo>
                  <a:lnTo>
                    <a:pt x="74" y="160"/>
                  </a:lnTo>
                  <a:lnTo>
                    <a:pt x="84" y="166"/>
                  </a:lnTo>
                  <a:lnTo>
                    <a:pt x="96" y="170"/>
                  </a:lnTo>
                  <a:lnTo>
                    <a:pt x="108" y="172"/>
                  </a:lnTo>
                  <a:lnTo>
                    <a:pt x="126" y="170"/>
                  </a:lnTo>
                  <a:lnTo>
                    <a:pt x="138" y="166"/>
                  </a:lnTo>
                  <a:lnTo>
                    <a:pt x="152" y="158"/>
                  </a:lnTo>
                  <a:lnTo>
                    <a:pt x="164" y="148"/>
                  </a:lnTo>
                  <a:lnTo>
                    <a:pt x="192" y="178"/>
                  </a:lnTo>
                  <a:lnTo>
                    <a:pt x="176" y="192"/>
                  </a:lnTo>
                  <a:lnTo>
                    <a:pt x="166" y="198"/>
                  </a:lnTo>
                  <a:lnTo>
                    <a:pt x="156" y="204"/>
                  </a:lnTo>
                  <a:lnTo>
                    <a:pt x="146" y="208"/>
                  </a:lnTo>
                  <a:lnTo>
                    <a:pt x="134" y="212"/>
                  </a:lnTo>
                  <a:lnTo>
                    <a:pt x="122" y="214"/>
                  </a:lnTo>
                  <a:lnTo>
                    <a:pt x="108" y="214"/>
                  </a:lnTo>
                  <a:close/>
                </a:path>
              </a:pathLst>
            </a:custGeom>
            <a:solidFill>
              <a:srgbClr val="FFFFFF"/>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39" name="Freeform 40"/>
            <p:cNvSpPr>
              <a:spLocks noEditPoints="1"/>
            </p:cNvSpPr>
            <p:nvPr userDrawn="1"/>
          </p:nvSpPr>
          <p:spPr bwMode="auto">
            <a:xfrm>
              <a:off x="4781" y="175"/>
              <a:ext cx="131" cy="128"/>
            </a:xfrm>
            <a:custGeom>
              <a:avLst/>
              <a:gdLst>
                <a:gd name="T0" fmla="*/ 110 w 220"/>
                <a:gd name="T1" fmla="*/ 214 h 214"/>
                <a:gd name="T2" fmla="*/ 64 w 220"/>
                <a:gd name="T3" fmla="*/ 206 h 214"/>
                <a:gd name="T4" fmla="*/ 30 w 220"/>
                <a:gd name="T5" fmla="*/ 182 h 214"/>
                <a:gd name="T6" fmla="*/ 8 w 220"/>
                <a:gd name="T7" fmla="*/ 148 h 214"/>
                <a:gd name="T8" fmla="*/ 0 w 220"/>
                <a:gd name="T9" fmla="*/ 108 h 214"/>
                <a:gd name="T10" fmla="*/ 0 w 220"/>
                <a:gd name="T11" fmla="*/ 106 h 214"/>
                <a:gd name="T12" fmla="*/ 8 w 220"/>
                <a:gd name="T13" fmla="*/ 66 h 214"/>
                <a:gd name="T14" fmla="*/ 30 w 220"/>
                <a:gd name="T15" fmla="*/ 32 h 214"/>
                <a:gd name="T16" fmla="*/ 66 w 220"/>
                <a:gd name="T17" fmla="*/ 8 h 214"/>
                <a:gd name="T18" fmla="*/ 110 w 220"/>
                <a:gd name="T19" fmla="*/ 0 h 214"/>
                <a:gd name="T20" fmla="*/ 132 w 220"/>
                <a:gd name="T21" fmla="*/ 2 h 214"/>
                <a:gd name="T22" fmla="*/ 172 w 220"/>
                <a:gd name="T23" fmla="*/ 18 h 214"/>
                <a:gd name="T24" fmla="*/ 202 w 220"/>
                <a:gd name="T25" fmla="*/ 46 h 214"/>
                <a:gd name="T26" fmla="*/ 218 w 220"/>
                <a:gd name="T27" fmla="*/ 84 h 214"/>
                <a:gd name="T28" fmla="*/ 220 w 220"/>
                <a:gd name="T29" fmla="*/ 106 h 214"/>
                <a:gd name="T30" fmla="*/ 218 w 220"/>
                <a:gd name="T31" fmla="*/ 128 h 214"/>
                <a:gd name="T32" fmla="*/ 202 w 220"/>
                <a:gd name="T33" fmla="*/ 166 h 214"/>
                <a:gd name="T34" fmla="*/ 172 w 220"/>
                <a:gd name="T35" fmla="*/ 196 h 214"/>
                <a:gd name="T36" fmla="*/ 132 w 220"/>
                <a:gd name="T37" fmla="*/ 212 h 214"/>
                <a:gd name="T38" fmla="*/ 110 w 220"/>
                <a:gd name="T39" fmla="*/ 214 h 214"/>
                <a:gd name="T40" fmla="*/ 172 w 220"/>
                <a:gd name="T41" fmla="*/ 106 h 214"/>
                <a:gd name="T42" fmla="*/ 168 w 220"/>
                <a:gd name="T43" fmla="*/ 82 h 214"/>
                <a:gd name="T44" fmla="*/ 154 w 220"/>
                <a:gd name="T45" fmla="*/ 60 h 214"/>
                <a:gd name="T46" fmla="*/ 134 w 220"/>
                <a:gd name="T47" fmla="*/ 46 h 214"/>
                <a:gd name="T48" fmla="*/ 110 w 220"/>
                <a:gd name="T49" fmla="*/ 42 h 214"/>
                <a:gd name="T50" fmla="*/ 96 w 220"/>
                <a:gd name="T51" fmla="*/ 42 h 214"/>
                <a:gd name="T52" fmla="*/ 74 w 220"/>
                <a:gd name="T53" fmla="*/ 52 h 214"/>
                <a:gd name="T54" fmla="*/ 56 w 220"/>
                <a:gd name="T55" fmla="*/ 70 h 214"/>
                <a:gd name="T56" fmla="*/ 48 w 220"/>
                <a:gd name="T57" fmla="*/ 94 h 214"/>
                <a:gd name="T58" fmla="*/ 46 w 220"/>
                <a:gd name="T59" fmla="*/ 106 h 214"/>
                <a:gd name="T60" fmla="*/ 48 w 220"/>
                <a:gd name="T61" fmla="*/ 120 h 214"/>
                <a:gd name="T62" fmla="*/ 56 w 220"/>
                <a:gd name="T63" fmla="*/ 144 h 214"/>
                <a:gd name="T64" fmla="*/ 74 w 220"/>
                <a:gd name="T65" fmla="*/ 160 h 214"/>
                <a:gd name="T66" fmla="*/ 96 w 220"/>
                <a:gd name="T67" fmla="*/ 170 h 214"/>
                <a:gd name="T68" fmla="*/ 110 w 220"/>
                <a:gd name="T69" fmla="*/ 172 h 214"/>
                <a:gd name="T70" fmla="*/ 134 w 220"/>
                <a:gd name="T71" fmla="*/ 166 h 214"/>
                <a:gd name="T72" fmla="*/ 154 w 220"/>
                <a:gd name="T73" fmla="*/ 154 h 214"/>
                <a:gd name="T74" fmla="*/ 168 w 220"/>
                <a:gd name="T75" fmla="*/ 132 h 214"/>
                <a:gd name="T76" fmla="*/ 172 w 220"/>
                <a:gd name="T77" fmla="*/ 108 h 2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20"/>
                <a:gd name="T118" fmla="*/ 0 h 214"/>
                <a:gd name="T119" fmla="*/ 220 w 220"/>
                <a:gd name="T120" fmla="*/ 214 h 2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20" h="214">
                  <a:moveTo>
                    <a:pt x="110" y="214"/>
                  </a:moveTo>
                  <a:lnTo>
                    <a:pt x="110" y="214"/>
                  </a:lnTo>
                  <a:lnTo>
                    <a:pt x="86" y="212"/>
                  </a:lnTo>
                  <a:lnTo>
                    <a:pt x="64" y="206"/>
                  </a:lnTo>
                  <a:lnTo>
                    <a:pt x="46" y="196"/>
                  </a:lnTo>
                  <a:lnTo>
                    <a:pt x="30" y="182"/>
                  </a:lnTo>
                  <a:lnTo>
                    <a:pt x="16" y="168"/>
                  </a:lnTo>
                  <a:lnTo>
                    <a:pt x="8" y="148"/>
                  </a:lnTo>
                  <a:lnTo>
                    <a:pt x="2" y="128"/>
                  </a:lnTo>
                  <a:lnTo>
                    <a:pt x="0" y="108"/>
                  </a:lnTo>
                  <a:lnTo>
                    <a:pt x="0" y="106"/>
                  </a:lnTo>
                  <a:lnTo>
                    <a:pt x="2" y="86"/>
                  </a:lnTo>
                  <a:lnTo>
                    <a:pt x="8" y="66"/>
                  </a:lnTo>
                  <a:lnTo>
                    <a:pt x="18" y="46"/>
                  </a:lnTo>
                  <a:lnTo>
                    <a:pt x="30" y="32"/>
                  </a:lnTo>
                  <a:lnTo>
                    <a:pt x="46" y="18"/>
                  </a:lnTo>
                  <a:lnTo>
                    <a:pt x="66" y="8"/>
                  </a:lnTo>
                  <a:lnTo>
                    <a:pt x="86" y="2"/>
                  </a:lnTo>
                  <a:lnTo>
                    <a:pt x="110" y="0"/>
                  </a:lnTo>
                  <a:lnTo>
                    <a:pt x="132" y="2"/>
                  </a:lnTo>
                  <a:lnTo>
                    <a:pt x="154" y="8"/>
                  </a:lnTo>
                  <a:lnTo>
                    <a:pt x="172" y="18"/>
                  </a:lnTo>
                  <a:lnTo>
                    <a:pt x="188" y="30"/>
                  </a:lnTo>
                  <a:lnTo>
                    <a:pt x="202" y="46"/>
                  </a:lnTo>
                  <a:lnTo>
                    <a:pt x="212" y="64"/>
                  </a:lnTo>
                  <a:lnTo>
                    <a:pt x="218" y="84"/>
                  </a:lnTo>
                  <a:lnTo>
                    <a:pt x="220" y="106"/>
                  </a:lnTo>
                  <a:lnTo>
                    <a:pt x="218" y="128"/>
                  </a:lnTo>
                  <a:lnTo>
                    <a:pt x="212" y="148"/>
                  </a:lnTo>
                  <a:lnTo>
                    <a:pt x="202" y="166"/>
                  </a:lnTo>
                  <a:lnTo>
                    <a:pt x="188" y="182"/>
                  </a:lnTo>
                  <a:lnTo>
                    <a:pt x="172" y="196"/>
                  </a:lnTo>
                  <a:lnTo>
                    <a:pt x="154" y="206"/>
                  </a:lnTo>
                  <a:lnTo>
                    <a:pt x="132" y="212"/>
                  </a:lnTo>
                  <a:lnTo>
                    <a:pt x="110" y="214"/>
                  </a:lnTo>
                  <a:close/>
                  <a:moveTo>
                    <a:pt x="172" y="106"/>
                  </a:moveTo>
                  <a:lnTo>
                    <a:pt x="172" y="106"/>
                  </a:lnTo>
                  <a:lnTo>
                    <a:pt x="170" y="94"/>
                  </a:lnTo>
                  <a:lnTo>
                    <a:pt x="168" y="82"/>
                  </a:lnTo>
                  <a:lnTo>
                    <a:pt x="162" y="70"/>
                  </a:lnTo>
                  <a:lnTo>
                    <a:pt x="154" y="60"/>
                  </a:lnTo>
                  <a:lnTo>
                    <a:pt x="146" y="52"/>
                  </a:lnTo>
                  <a:lnTo>
                    <a:pt x="134" y="46"/>
                  </a:lnTo>
                  <a:lnTo>
                    <a:pt x="122" y="42"/>
                  </a:lnTo>
                  <a:lnTo>
                    <a:pt x="110" y="42"/>
                  </a:lnTo>
                  <a:lnTo>
                    <a:pt x="96" y="42"/>
                  </a:lnTo>
                  <a:lnTo>
                    <a:pt x="84" y="46"/>
                  </a:lnTo>
                  <a:lnTo>
                    <a:pt x="74" y="52"/>
                  </a:lnTo>
                  <a:lnTo>
                    <a:pt x="64" y="60"/>
                  </a:lnTo>
                  <a:lnTo>
                    <a:pt x="56" y="70"/>
                  </a:lnTo>
                  <a:lnTo>
                    <a:pt x="52" y="82"/>
                  </a:lnTo>
                  <a:lnTo>
                    <a:pt x="48" y="94"/>
                  </a:lnTo>
                  <a:lnTo>
                    <a:pt x="46" y="106"/>
                  </a:lnTo>
                  <a:lnTo>
                    <a:pt x="48" y="120"/>
                  </a:lnTo>
                  <a:lnTo>
                    <a:pt x="52" y="132"/>
                  </a:lnTo>
                  <a:lnTo>
                    <a:pt x="56" y="144"/>
                  </a:lnTo>
                  <a:lnTo>
                    <a:pt x="64" y="152"/>
                  </a:lnTo>
                  <a:lnTo>
                    <a:pt x="74" y="160"/>
                  </a:lnTo>
                  <a:lnTo>
                    <a:pt x="84" y="166"/>
                  </a:lnTo>
                  <a:lnTo>
                    <a:pt x="96" y="170"/>
                  </a:lnTo>
                  <a:lnTo>
                    <a:pt x="110" y="172"/>
                  </a:lnTo>
                  <a:lnTo>
                    <a:pt x="122" y="170"/>
                  </a:lnTo>
                  <a:lnTo>
                    <a:pt x="134" y="166"/>
                  </a:lnTo>
                  <a:lnTo>
                    <a:pt x="146" y="160"/>
                  </a:lnTo>
                  <a:lnTo>
                    <a:pt x="154" y="154"/>
                  </a:lnTo>
                  <a:lnTo>
                    <a:pt x="162" y="144"/>
                  </a:lnTo>
                  <a:lnTo>
                    <a:pt x="168" y="132"/>
                  </a:lnTo>
                  <a:lnTo>
                    <a:pt x="170" y="120"/>
                  </a:lnTo>
                  <a:lnTo>
                    <a:pt x="172" y="108"/>
                  </a:lnTo>
                  <a:lnTo>
                    <a:pt x="172" y="106"/>
                  </a:lnTo>
                  <a:close/>
                </a:path>
              </a:pathLst>
            </a:custGeom>
            <a:solidFill>
              <a:srgbClr val="FFFFFF"/>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40" name="Freeform 41"/>
            <p:cNvSpPr>
              <a:spLocks noEditPoints="1"/>
            </p:cNvSpPr>
            <p:nvPr userDrawn="1"/>
          </p:nvSpPr>
          <p:spPr bwMode="auto">
            <a:xfrm>
              <a:off x="4937" y="178"/>
              <a:ext cx="98" cy="122"/>
            </a:xfrm>
            <a:custGeom>
              <a:avLst/>
              <a:gdLst>
                <a:gd name="T0" fmla="*/ 80 w 164"/>
                <a:gd name="T1" fmla="*/ 144 h 206"/>
                <a:gd name="T2" fmla="*/ 46 w 164"/>
                <a:gd name="T3" fmla="*/ 144 h 206"/>
                <a:gd name="T4" fmla="*/ 46 w 164"/>
                <a:gd name="T5" fmla="*/ 206 h 206"/>
                <a:gd name="T6" fmla="*/ 0 w 164"/>
                <a:gd name="T7" fmla="*/ 206 h 206"/>
                <a:gd name="T8" fmla="*/ 0 w 164"/>
                <a:gd name="T9" fmla="*/ 0 h 206"/>
                <a:gd name="T10" fmla="*/ 86 w 164"/>
                <a:gd name="T11" fmla="*/ 0 h 206"/>
                <a:gd name="T12" fmla="*/ 86 w 164"/>
                <a:gd name="T13" fmla="*/ 0 h 206"/>
                <a:gd name="T14" fmla="*/ 104 w 164"/>
                <a:gd name="T15" fmla="*/ 0 h 206"/>
                <a:gd name="T16" fmla="*/ 118 w 164"/>
                <a:gd name="T17" fmla="*/ 4 h 206"/>
                <a:gd name="T18" fmla="*/ 132 w 164"/>
                <a:gd name="T19" fmla="*/ 10 h 206"/>
                <a:gd name="T20" fmla="*/ 144 w 164"/>
                <a:gd name="T21" fmla="*/ 20 h 206"/>
                <a:gd name="T22" fmla="*/ 152 w 164"/>
                <a:gd name="T23" fmla="*/ 30 h 206"/>
                <a:gd name="T24" fmla="*/ 160 w 164"/>
                <a:gd name="T25" fmla="*/ 42 h 206"/>
                <a:gd name="T26" fmla="*/ 164 w 164"/>
                <a:gd name="T27" fmla="*/ 56 h 206"/>
                <a:gd name="T28" fmla="*/ 164 w 164"/>
                <a:gd name="T29" fmla="*/ 70 h 206"/>
                <a:gd name="T30" fmla="*/ 164 w 164"/>
                <a:gd name="T31" fmla="*/ 72 h 206"/>
                <a:gd name="T32" fmla="*/ 164 w 164"/>
                <a:gd name="T33" fmla="*/ 72 h 206"/>
                <a:gd name="T34" fmla="*/ 164 w 164"/>
                <a:gd name="T35" fmla="*/ 88 h 206"/>
                <a:gd name="T36" fmla="*/ 158 w 164"/>
                <a:gd name="T37" fmla="*/ 104 h 206"/>
                <a:gd name="T38" fmla="*/ 150 w 164"/>
                <a:gd name="T39" fmla="*/ 116 h 206"/>
                <a:gd name="T40" fmla="*/ 140 w 164"/>
                <a:gd name="T41" fmla="*/ 126 h 206"/>
                <a:gd name="T42" fmla="*/ 128 w 164"/>
                <a:gd name="T43" fmla="*/ 134 h 206"/>
                <a:gd name="T44" fmla="*/ 114 w 164"/>
                <a:gd name="T45" fmla="*/ 140 h 206"/>
                <a:gd name="T46" fmla="*/ 98 w 164"/>
                <a:gd name="T47" fmla="*/ 144 h 206"/>
                <a:gd name="T48" fmla="*/ 80 w 164"/>
                <a:gd name="T49" fmla="*/ 144 h 206"/>
                <a:gd name="T50" fmla="*/ 80 w 164"/>
                <a:gd name="T51" fmla="*/ 144 h 206"/>
                <a:gd name="T52" fmla="*/ 118 w 164"/>
                <a:gd name="T53" fmla="*/ 72 h 206"/>
                <a:gd name="T54" fmla="*/ 118 w 164"/>
                <a:gd name="T55" fmla="*/ 72 h 206"/>
                <a:gd name="T56" fmla="*/ 118 w 164"/>
                <a:gd name="T57" fmla="*/ 64 h 206"/>
                <a:gd name="T58" fmla="*/ 116 w 164"/>
                <a:gd name="T59" fmla="*/ 58 h 206"/>
                <a:gd name="T60" fmla="*/ 112 w 164"/>
                <a:gd name="T61" fmla="*/ 52 h 206"/>
                <a:gd name="T62" fmla="*/ 108 w 164"/>
                <a:gd name="T63" fmla="*/ 48 h 206"/>
                <a:gd name="T64" fmla="*/ 104 w 164"/>
                <a:gd name="T65" fmla="*/ 44 h 206"/>
                <a:gd name="T66" fmla="*/ 96 w 164"/>
                <a:gd name="T67" fmla="*/ 42 h 206"/>
                <a:gd name="T68" fmla="*/ 82 w 164"/>
                <a:gd name="T69" fmla="*/ 40 h 206"/>
                <a:gd name="T70" fmla="*/ 46 w 164"/>
                <a:gd name="T71" fmla="*/ 40 h 206"/>
                <a:gd name="T72" fmla="*/ 46 w 164"/>
                <a:gd name="T73" fmla="*/ 104 h 206"/>
                <a:gd name="T74" fmla="*/ 82 w 164"/>
                <a:gd name="T75" fmla="*/ 104 h 206"/>
                <a:gd name="T76" fmla="*/ 82 w 164"/>
                <a:gd name="T77" fmla="*/ 104 h 206"/>
                <a:gd name="T78" fmla="*/ 90 w 164"/>
                <a:gd name="T79" fmla="*/ 104 h 206"/>
                <a:gd name="T80" fmla="*/ 98 w 164"/>
                <a:gd name="T81" fmla="*/ 102 h 206"/>
                <a:gd name="T82" fmla="*/ 104 w 164"/>
                <a:gd name="T83" fmla="*/ 98 h 206"/>
                <a:gd name="T84" fmla="*/ 110 w 164"/>
                <a:gd name="T85" fmla="*/ 94 h 206"/>
                <a:gd name="T86" fmla="*/ 114 w 164"/>
                <a:gd name="T87" fmla="*/ 90 h 206"/>
                <a:gd name="T88" fmla="*/ 116 w 164"/>
                <a:gd name="T89" fmla="*/ 84 h 206"/>
                <a:gd name="T90" fmla="*/ 118 w 164"/>
                <a:gd name="T91" fmla="*/ 78 h 206"/>
                <a:gd name="T92" fmla="*/ 118 w 164"/>
                <a:gd name="T93" fmla="*/ 72 h 206"/>
                <a:gd name="T94" fmla="*/ 118 w 164"/>
                <a:gd name="T95" fmla="*/ 72 h 20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206"/>
                <a:gd name="T146" fmla="*/ 164 w 164"/>
                <a:gd name="T147" fmla="*/ 206 h 20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206">
                  <a:moveTo>
                    <a:pt x="80" y="144"/>
                  </a:moveTo>
                  <a:lnTo>
                    <a:pt x="46" y="144"/>
                  </a:lnTo>
                  <a:lnTo>
                    <a:pt x="46" y="206"/>
                  </a:lnTo>
                  <a:lnTo>
                    <a:pt x="0" y="206"/>
                  </a:lnTo>
                  <a:lnTo>
                    <a:pt x="0" y="0"/>
                  </a:lnTo>
                  <a:lnTo>
                    <a:pt x="86" y="0"/>
                  </a:lnTo>
                  <a:lnTo>
                    <a:pt x="104" y="0"/>
                  </a:lnTo>
                  <a:lnTo>
                    <a:pt x="118" y="4"/>
                  </a:lnTo>
                  <a:lnTo>
                    <a:pt x="132" y="10"/>
                  </a:lnTo>
                  <a:lnTo>
                    <a:pt x="144" y="20"/>
                  </a:lnTo>
                  <a:lnTo>
                    <a:pt x="152" y="30"/>
                  </a:lnTo>
                  <a:lnTo>
                    <a:pt x="160" y="42"/>
                  </a:lnTo>
                  <a:lnTo>
                    <a:pt x="164" y="56"/>
                  </a:lnTo>
                  <a:lnTo>
                    <a:pt x="164" y="70"/>
                  </a:lnTo>
                  <a:lnTo>
                    <a:pt x="164" y="72"/>
                  </a:lnTo>
                  <a:lnTo>
                    <a:pt x="164" y="88"/>
                  </a:lnTo>
                  <a:lnTo>
                    <a:pt x="158" y="104"/>
                  </a:lnTo>
                  <a:lnTo>
                    <a:pt x="150" y="116"/>
                  </a:lnTo>
                  <a:lnTo>
                    <a:pt x="140" y="126"/>
                  </a:lnTo>
                  <a:lnTo>
                    <a:pt x="128" y="134"/>
                  </a:lnTo>
                  <a:lnTo>
                    <a:pt x="114" y="140"/>
                  </a:lnTo>
                  <a:lnTo>
                    <a:pt x="98" y="144"/>
                  </a:lnTo>
                  <a:lnTo>
                    <a:pt x="80" y="144"/>
                  </a:lnTo>
                  <a:close/>
                  <a:moveTo>
                    <a:pt x="118" y="72"/>
                  </a:moveTo>
                  <a:lnTo>
                    <a:pt x="118" y="72"/>
                  </a:lnTo>
                  <a:lnTo>
                    <a:pt x="118" y="64"/>
                  </a:lnTo>
                  <a:lnTo>
                    <a:pt x="116" y="58"/>
                  </a:lnTo>
                  <a:lnTo>
                    <a:pt x="112" y="52"/>
                  </a:lnTo>
                  <a:lnTo>
                    <a:pt x="108" y="48"/>
                  </a:lnTo>
                  <a:lnTo>
                    <a:pt x="104" y="44"/>
                  </a:lnTo>
                  <a:lnTo>
                    <a:pt x="96" y="42"/>
                  </a:lnTo>
                  <a:lnTo>
                    <a:pt x="82" y="40"/>
                  </a:lnTo>
                  <a:lnTo>
                    <a:pt x="46" y="40"/>
                  </a:lnTo>
                  <a:lnTo>
                    <a:pt x="46" y="104"/>
                  </a:lnTo>
                  <a:lnTo>
                    <a:pt x="82" y="104"/>
                  </a:lnTo>
                  <a:lnTo>
                    <a:pt x="90" y="104"/>
                  </a:lnTo>
                  <a:lnTo>
                    <a:pt x="98" y="102"/>
                  </a:lnTo>
                  <a:lnTo>
                    <a:pt x="104" y="98"/>
                  </a:lnTo>
                  <a:lnTo>
                    <a:pt x="110" y="94"/>
                  </a:lnTo>
                  <a:lnTo>
                    <a:pt x="114" y="90"/>
                  </a:lnTo>
                  <a:lnTo>
                    <a:pt x="116" y="84"/>
                  </a:lnTo>
                  <a:lnTo>
                    <a:pt x="118" y="78"/>
                  </a:lnTo>
                  <a:lnTo>
                    <a:pt x="118" y="72"/>
                  </a:lnTo>
                  <a:close/>
                </a:path>
              </a:pathLst>
            </a:custGeom>
            <a:solidFill>
              <a:srgbClr val="FFFFFF"/>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41" name="Freeform 42"/>
            <p:cNvSpPr>
              <a:spLocks noEditPoints="1"/>
            </p:cNvSpPr>
            <p:nvPr userDrawn="1"/>
          </p:nvSpPr>
          <p:spPr bwMode="auto">
            <a:xfrm>
              <a:off x="5057" y="178"/>
              <a:ext cx="114" cy="122"/>
            </a:xfrm>
            <a:custGeom>
              <a:avLst/>
              <a:gdLst>
                <a:gd name="T0" fmla="*/ 82 w 192"/>
                <a:gd name="T1" fmla="*/ 206 h 206"/>
                <a:gd name="T2" fmla="*/ 0 w 192"/>
                <a:gd name="T3" fmla="*/ 206 h 206"/>
                <a:gd name="T4" fmla="*/ 0 w 192"/>
                <a:gd name="T5" fmla="*/ 0 h 206"/>
                <a:gd name="T6" fmla="*/ 82 w 192"/>
                <a:gd name="T7" fmla="*/ 0 h 206"/>
                <a:gd name="T8" fmla="*/ 82 w 192"/>
                <a:gd name="T9" fmla="*/ 0 h 206"/>
                <a:gd name="T10" fmla="*/ 104 w 192"/>
                <a:gd name="T11" fmla="*/ 2 h 206"/>
                <a:gd name="T12" fmla="*/ 126 w 192"/>
                <a:gd name="T13" fmla="*/ 6 h 206"/>
                <a:gd name="T14" fmla="*/ 146 w 192"/>
                <a:gd name="T15" fmla="*/ 16 h 206"/>
                <a:gd name="T16" fmla="*/ 162 w 192"/>
                <a:gd name="T17" fmla="*/ 28 h 206"/>
                <a:gd name="T18" fmla="*/ 174 w 192"/>
                <a:gd name="T19" fmla="*/ 44 h 206"/>
                <a:gd name="T20" fmla="*/ 184 w 192"/>
                <a:gd name="T21" fmla="*/ 62 h 206"/>
                <a:gd name="T22" fmla="*/ 190 w 192"/>
                <a:gd name="T23" fmla="*/ 82 h 206"/>
                <a:gd name="T24" fmla="*/ 192 w 192"/>
                <a:gd name="T25" fmla="*/ 102 h 206"/>
                <a:gd name="T26" fmla="*/ 192 w 192"/>
                <a:gd name="T27" fmla="*/ 102 h 206"/>
                <a:gd name="T28" fmla="*/ 192 w 192"/>
                <a:gd name="T29" fmla="*/ 102 h 206"/>
                <a:gd name="T30" fmla="*/ 190 w 192"/>
                <a:gd name="T31" fmla="*/ 124 h 206"/>
                <a:gd name="T32" fmla="*/ 184 w 192"/>
                <a:gd name="T33" fmla="*/ 144 h 206"/>
                <a:gd name="T34" fmla="*/ 174 w 192"/>
                <a:gd name="T35" fmla="*/ 162 h 206"/>
                <a:gd name="T36" fmla="*/ 162 w 192"/>
                <a:gd name="T37" fmla="*/ 176 h 206"/>
                <a:gd name="T38" fmla="*/ 146 w 192"/>
                <a:gd name="T39" fmla="*/ 190 h 206"/>
                <a:gd name="T40" fmla="*/ 126 w 192"/>
                <a:gd name="T41" fmla="*/ 198 h 206"/>
                <a:gd name="T42" fmla="*/ 104 w 192"/>
                <a:gd name="T43" fmla="*/ 204 h 206"/>
                <a:gd name="T44" fmla="*/ 82 w 192"/>
                <a:gd name="T45" fmla="*/ 206 h 206"/>
                <a:gd name="T46" fmla="*/ 82 w 192"/>
                <a:gd name="T47" fmla="*/ 206 h 206"/>
                <a:gd name="T48" fmla="*/ 144 w 192"/>
                <a:gd name="T49" fmla="*/ 102 h 206"/>
                <a:gd name="T50" fmla="*/ 144 w 192"/>
                <a:gd name="T51" fmla="*/ 102 h 206"/>
                <a:gd name="T52" fmla="*/ 142 w 192"/>
                <a:gd name="T53" fmla="*/ 90 h 206"/>
                <a:gd name="T54" fmla="*/ 140 w 192"/>
                <a:gd name="T55" fmla="*/ 78 h 206"/>
                <a:gd name="T56" fmla="*/ 134 w 192"/>
                <a:gd name="T57" fmla="*/ 66 h 206"/>
                <a:gd name="T58" fmla="*/ 126 w 192"/>
                <a:gd name="T59" fmla="*/ 58 h 206"/>
                <a:gd name="T60" fmla="*/ 118 w 192"/>
                <a:gd name="T61" fmla="*/ 50 h 206"/>
                <a:gd name="T62" fmla="*/ 106 w 192"/>
                <a:gd name="T63" fmla="*/ 44 h 206"/>
                <a:gd name="T64" fmla="*/ 94 w 192"/>
                <a:gd name="T65" fmla="*/ 42 h 206"/>
                <a:gd name="T66" fmla="*/ 82 w 192"/>
                <a:gd name="T67" fmla="*/ 40 h 206"/>
                <a:gd name="T68" fmla="*/ 46 w 192"/>
                <a:gd name="T69" fmla="*/ 40 h 206"/>
                <a:gd name="T70" fmla="*/ 46 w 192"/>
                <a:gd name="T71" fmla="*/ 166 h 206"/>
                <a:gd name="T72" fmla="*/ 82 w 192"/>
                <a:gd name="T73" fmla="*/ 166 h 206"/>
                <a:gd name="T74" fmla="*/ 82 w 192"/>
                <a:gd name="T75" fmla="*/ 166 h 206"/>
                <a:gd name="T76" fmla="*/ 94 w 192"/>
                <a:gd name="T77" fmla="*/ 164 h 206"/>
                <a:gd name="T78" fmla="*/ 106 w 192"/>
                <a:gd name="T79" fmla="*/ 160 h 206"/>
                <a:gd name="T80" fmla="*/ 118 w 192"/>
                <a:gd name="T81" fmla="*/ 156 h 206"/>
                <a:gd name="T82" fmla="*/ 126 w 192"/>
                <a:gd name="T83" fmla="*/ 148 h 206"/>
                <a:gd name="T84" fmla="*/ 134 w 192"/>
                <a:gd name="T85" fmla="*/ 140 h 206"/>
                <a:gd name="T86" fmla="*/ 140 w 192"/>
                <a:gd name="T87" fmla="*/ 128 h 206"/>
                <a:gd name="T88" fmla="*/ 142 w 192"/>
                <a:gd name="T89" fmla="*/ 116 h 206"/>
                <a:gd name="T90" fmla="*/ 144 w 192"/>
                <a:gd name="T91" fmla="*/ 104 h 206"/>
                <a:gd name="T92" fmla="*/ 144 w 192"/>
                <a:gd name="T93" fmla="*/ 102 h 20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2"/>
                <a:gd name="T142" fmla="*/ 0 h 206"/>
                <a:gd name="T143" fmla="*/ 192 w 192"/>
                <a:gd name="T144" fmla="*/ 206 h 20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2" h="206">
                  <a:moveTo>
                    <a:pt x="82" y="206"/>
                  </a:moveTo>
                  <a:lnTo>
                    <a:pt x="0" y="206"/>
                  </a:lnTo>
                  <a:lnTo>
                    <a:pt x="0" y="0"/>
                  </a:lnTo>
                  <a:lnTo>
                    <a:pt x="82" y="0"/>
                  </a:lnTo>
                  <a:lnTo>
                    <a:pt x="104" y="2"/>
                  </a:lnTo>
                  <a:lnTo>
                    <a:pt x="126" y="6"/>
                  </a:lnTo>
                  <a:lnTo>
                    <a:pt x="146" y="16"/>
                  </a:lnTo>
                  <a:lnTo>
                    <a:pt x="162" y="28"/>
                  </a:lnTo>
                  <a:lnTo>
                    <a:pt x="174" y="44"/>
                  </a:lnTo>
                  <a:lnTo>
                    <a:pt x="184" y="62"/>
                  </a:lnTo>
                  <a:lnTo>
                    <a:pt x="190" y="82"/>
                  </a:lnTo>
                  <a:lnTo>
                    <a:pt x="192" y="102"/>
                  </a:lnTo>
                  <a:lnTo>
                    <a:pt x="190" y="124"/>
                  </a:lnTo>
                  <a:lnTo>
                    <a:pt x="184" y="144"/>
                  </a:lnTo>
                  <a:lnTo>
                    <a:pt x="174" y="162"/>
                  </a:lnTo>
                  <a:lnTo>
                    <a:pt x="162" y="176"/>
                  </a:lnTo>
                  <a:lnTo>
                    <a:pt x="146" y="190"/>
                  </a:lnTo>
                  <a:lnTo>
                    <a:pt x="126" y="198"/>
                  </a:lnTo>
                  <a:lnTo>
                    <a:pt x="104" y="204"/>
                  </a:lnTo>
                  <a:lnTo>
                    <a:pt x="82" y="206"/>
                  </a:lnTo>
                  <a:close/>
                  <a:moveTo>
                    <a:pt x="144" y="102"/>
                  </a:moveTo>
                  <a:lnTo>
                    <a:pt x="144" y="102"/>
                  </a:lnTo>
                  <a:lnTo>
                    <a:pt x="142" y="90"/>
                  </a:lnTo>
                  <a:lnTo>
                    <a:pt x="140" y="78"/>
                  </a:lnTo>
                  <a:lnTo>
                    <a:pt x="134" y="66"/>
                  </a:lnTo>
                  <a:lnTo>
                    <a:pt x="126" y="58"/>
                  </a:lnTo>
                  <a:lnTo>
                    <a:pt x="118" y="50"/>
                  </a:lnTo>
                  <a:lnTo>
                    <a:pt x="106" y="44"/>
                  </a:lnTo>
                  <a:lnTo>
                    <a:pt x="94" y="42"/>
                  </a:lnTo>
                  <a:lnTo>
                    <a:pt x="82" y="40"/>
                  </a:lnTo>
                  <a:lnTo>
                    <a:pt x="46" y="40"/>
                  </a:lnTo>
                  <a:lnTo>
                    <a:pt x="46" y="166"/>
                  </a:lnTo>
                  <a:lnTo>
                    <a:pt x="82" y="166"/>
                  </a:lnTo>
                  <a:lnTo>
                    <a:pt x="94" y="164"/>
                  </a:lnTo>
                  <a:lnTo>
                    <a:pt x="106" y="160"/>
                  </a:lnTo>
                  <a:lnTo>
                    <a:pt x="118" y="156"/>
                  </a:lnTo>
                  <a:lnTo>
                    <a:pt x="126" y="148"/>
                  </a:lnTo>
                  <a:lnTo>
                    <a:pt x="134" y="140"/>
                  </a:lnTo>
                  <a:lnTo>
                    <a:pt x="140" y="128"/>
                  </a:lnTo>
                  <a:lnTo>
                    <a:pt x="142" y="116"/>
                  </a:lnTo>
                  <a:lnTo>
                    <a:pt x="144" y="104"/>
                  </a:lnTo>
                  <a:lnTo>
                    <a:pt x="144" y="102"/>
                  </a:lnTo>
                  <a:close/>
                </a:path>
              </a:pathLst>
            </a:custGeom>
            <a:solidFill>
              <a:srgbClr val="FFFFFF"/>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sp>
          <p:nvSpPr>
            <p:cNvPr id="564242" name="Freeform 43"/>
            <p:cNvSpPr>
              <a:spLocks noEditPoints="1"/>
            </p:cNvSpPr>
            <p:nvPr userDrawn="1"/>
          </p:nvSpPr>
          <p:spPr bwMode="auto">
            <a:xfrm>
              <a:off x="5624" y="184"/>
              <a:ext cx="37" cy="17"/>
            </a:xfrm>
            <a:custGeom>
              <a:avLst/>
              <a:gdLst>
                <a:gd name="T0" fmla="*/ 24 w 62"/>
                <a:gd name="T1" fmla="*/ 6 h 30"/>
                <a:gd name="T2" fmla="*/ 16 w 62"/>
                <a:gd name="T3" fmla="*/ 6 h 30"/>
                <a:gd name="T4" fmla="*/ 16 w 62"/>
                <a:gd name="T5" fmla="*/ 30 h 30"/>
                <a:gd name="T6" fmla="*/ 8 w 62"/>
                <a:gd name="T7" fmla="*/ 30 h 30"/>
                <a:gd name="T8" fmla="*/ 8 w 62"/>
                <a:gd name="T9" fmla="*/ 6 h 30"/>
                <a:gd name="T10" fmla="*/ 0 w 62"/>
                <a:gd name="T11" fmla="*/ 6 h 30"/>
                <a:gd name="T12" fmla="*/ 0 w 62"/>
                <a:gd name="T13" fmla="*/ 0 h 30"/>
                <a:gd name="T14" fmla="*/ 24 w 62"/>
                <a:gd name="T15" fmla="*/ 0 h 30"/>
                <a:gd name="T16" fmla="*/ 24 w 62"/>
                <a:gd name="T17" fmla="*/ 6 h 30"/>
                <a:gd name="T18" fmla="*/ 62 w 62"/>
                <a:gd name="T19" fmla="*/ 30 h 30"/>
                <a:gd name="T20" fmla="*/ 56 w 62"/>
                <a:gd name="T21" fmla="*/ 30 h 30"/>
                <a:gd name="T22" fmla="*/ 56 w 62"/>
                <a:gd name="T23" fmla="*/ 6 h 30"/>
                <a:gd name="T24" fmla="*/ 56 w 62"/>
                <a:gd name="T25" fmla="*/ 6 h 30"/>
                <a:gd name="T26" fmla="*/ 48 w 62"/>
                <a:gd name="T27" fmla="*/ 30 h 30"/>
                <a:gd name="T28" fmla="*/ 42 w 62"/>
                <a:gd name="T29" fmla="*/ 30 h 30"/>
                <a:gd name="T30" fmla="*/ 34 w 62"/>
                <a:gd name="T31" fmla="*/ 6 h 30"/>
                <a:gd name="T32" fmla="*/ 34 w 62"/>
                <a:gd name="T33" fmla="*/ 6 h 30"/>
                <a:gd name="T34" fmla="*/ 34 w 62"/>
                <a:gd name="T35" fmla="*/ 30 h 30"/>
                <a:gd name="T36" fmla="*/ 28 w 62"/>
                <a:gd name="T37" fmla="*/ 30 h 30"/>
                <a:gd name="T38" fmla="*/ 28 w 62"/>
                <a:gd name="T39" fmla="*/ 0 h 30"/>
                <a:gd name="T40" fmla="*/ 38 w 62"/>
                <a:gd name="T41" fmla="*/ 0 h 30"/>
                <a:gd name="T42" fmla="*/ 46 w 62"/>
                <a:gd name="T43" fmla="*/ 18 h 30"/>
                <a:gd name="T44" fmla="*/ 52 w 62"/>
                <a:gd name="T45" fmla="*/ 0 h 30"/>
                <a:gd name="T46" fmla="*/ 62 w 62"/>
                <a:gd name="T47" fmla="*/ 0 h 30"/>
                <a:gd name="T48" fmla="*/ 62 w 62"/>
                <a:gd name="T49" fmla="*/ 3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
                <a:gd name="T76" fmla="*/ 0 h 30"/>
                <a:gd name="T77" fmla="*/ 62 w 62"/>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 h="30">
                  <a:moveTo>
                    <a:pt x="24" y="6"/>
                  </a:moveTo>
                  <a:lnTo>
                    <a:pt x="16" y="6"/>
                  </a:lnTo>
                  <a:lnTo>
                    <a:pt x="16" y="30"/>
                  </a:lnTo>
                  <a:lnTo>
                    <a:pt x="8" y="30"/>
                  </a:lnTo>
                  <a:lnTo>
                    <a:pt x="8" y="6"/>
                  </a:lnTo>
                  <a:lnTo>
                    <a:pt x="0" y="6"/>
                  </a:lnTo>
                  <a:lnTo>
                    <a:pt x="0" y="0"/>
                  </a:lnTo>
                  <a:lnTo>
                    <a:pt x="24" y="0"/>
                  </a:lnTo>
                  <a:lnTo>
                    <a:pt x="24" y="6"/>
                  </a:lnTo>
                  <a:close/>
                  <a:moveTo>
                    <a:pt x="62" y="30"/>
                  </a:moveTo>
                  <a:lnTo>
                    <a:pt x="56" y="30"/>
                  </a:lnTo>
                  <a:lnTo>
                    <a:pt x="56" y="6"/>
                  </a:lnTo>
                  <a:lnTo>
                    <a:pt x="48" y="30"/>
                  </a:lnTo>
                  <a:lnTo>
                    <a:pt x="42" y="30"/>
                  </a:lnTo>
                  <a:lnTo>
                    <a:pt x="34" y="6"/>
                  </a:lnTo>
                  <a:lnTo>
                    <a:pt x="34" y="30"/>
                  </a:lnTo>
                  <a:lnTo>
                    <a:pt x="28" y="30"/>
                  </a:lnTo>
                  <a:lnTo>
                    <a:pt x="28" y="0"/>
                  </a:lnTo>
                  <a:lnTo>
                    <a:pt x="38" y="0"/>
                  </a:lnTo>
                  <a:lnTo>
                    <a:pt x="46" y="18"/>
                  </a:lnTo>
                  <a:lnTo>
                    <a:pt x="52" y="0"/>
                  </a:lnTo>
                  <a:lnTo>
                    <a:pt x="62" y="0"/>
                  </a:lnTo>
                  <a:lnTo>
                    <a:pt x="62" y="30"/>
                  </a:lnTo>
                  <a:close/>
                </a:path>
              </a:pathLst>
            </a:custGeom>
            <a:solidFill>
              <a:srgbClr val="F58220"/>
            </a:solidFill>
            <a:ln w="9525">
              <a:noFill/>
              <a:round/>
              <a:headEnd/>
              <a:tailEnd/>
            </a:ln>
          </p:spPr>
          <p:txBody>
            <a:bodyPr/>
            <a:lstStyle/>
            <a:p>
              <a:pPr>
                <a:buClr>
                  <a:srgbClr val="000000"/>
                </a:buClr>
                <a:buFont typeface="Arial" pitchFamily="34" charset="0"/>
                <a:buNone/>
                <a:defRPr/>
              </a:pPr>
              <a:endParaRPr lang="en-US" sz="1200">
                <a:solidFill>
                  <a:srgbClr val="000000"/>
                </a:solidFill>
                <a:cs typeface="Arial" pitchFamily="34" charset="0"/>
                <a:sym typeface="Arial" pitchFamily="34" charset="0"/>
              </a:endParaRPr>
            </a:p>
          </p:txBody>
        </p:sp>
      </p:grpSp>
      <p:sp>
        <p:nvSpPr>
          <p:cNvPr id="564243" name="AutoShape 31"/>
          <p:cNvSpPr>
            <a:spLocks noChangeAspect="1" noChangeArrowheads="1" noTextEdit="1"/>
          </p:cNvSpPr>
          <p:nvPr/>
        </p:nvSpPr>
        <p:spPr bwMode="auto">
          <a:xfrm>
            <a:off x="7313085" y="206376"/>
            <a:ext cx="4491567" cy="777875"/>
          </a:xfrm>
          <a:prstGeom prst="rect">
            <a:avLst/>
          </a:prstGeom>
          <a:noFill/>
          <a:ln w="9525">
            <a:noFill/>
            <a:miter lim="800000"/>
            <a:headEnd/>
            <a:tailEnd/>
          </a:ln>
        </p:spPr>
        <p:txBody>
          <a:bodyPr/>
          <a:lstStyle/>
          <a:p>
            <a:pPr>
              <a:defRPr/>
            </a:pPr>
            <a:endParaRPr lang="en-US" sz="2400"/>
          </a:p>
        </p:txBody>
      </p:sp>
      <p:sp>
        <p:nvSpPr>
          <p:cNvPr id="17414" name="Rectangle 3"/>
          <p:cNvSpPr>
            <a:spLocks noGrp="1" noChangeArrowheads="1"/>
          </p:cNvSpPr>
          <p:nvPr>
            <p:ph type="title"/>
          </p:nvPr>
        </p:nvSpPr>
        <p:spPr bwMode="auto">
          <a:xfrm>
            <a:off x="482600" y="165101"/>
            <a:ext cx="9355667" cy="1039813"/>
          </a:xfrm>
          <a:prstGeom prst="rect">
            <a:avLst/>
          </a:prstGeom>
          <a:noFill/>
          <a:ln w="9525">
            <a:noFill/>
            <a:miter lim="800000"/>
            <a:headEnd/>
            <a:tailEnd/>
          </a:ln>
        </p:spPr>
        <p:txBody>
          <a:bodyPr vert="horz" wrap="square" lIns="78629" tIns="39315" rIns="78629" bIns="39315" numCol="1" anchor="b" anchorCtr="0" compatLnSpc="1">
            <a:prstTxWarp prst="textNoShape">
              <a:avLst/>
            </a:prstTxWarp>
          </a:bodyPr>
          <a:lstStyle/>
          <a:p>
            <a:pPr lvl="0"/>
            <a:r>
              <a:rPr lang="en-US"/>
              <a:t>Click to edit Master title style</a:t>
            </a:r>
          </a:p>
        </p:txBody>
      </p:sp>
      <p:sp>
        <p:nvSpPr>
          <p:cNvPr id="17415" name="Rectangle 4"/>
          <p:cNvSpPr>
            <a:spLocks noGrp="1" noChangeArrowheads="1"/>
          </p:cNvSpPr>
          <p:nvPr>
            <p:ph type="body" idx="1"/>
          </p:nvPr>
        </p:nvSpPr>
        <p:spPr bwMode="auto">
          <a:xfrm>
            <a:off x="419101" y="1574800"/>
            <a:ext cx="11233151" cy="4525963"/>
          </a:xfrm>
          <a:prstGeom prst="rect">
            <a:avLst/>
          </a:prstGeom>
          <a:noFill/>
          <a:ln w="9525">
            <a:noFill/>
            <a:miter lim="800000"/>
            <a:headEnd/>
            <a:tailEnd/>
          </a:ln>
        </p:spPr>
        <p:txBody>
          <a:bodyPr vert="horz" wrap="square" lIns="78629" tIns="39315" rIns="78629" bIns="39315" numCol="1" anchor="t" anchorCtr="0" compatLnSpc="1">
            <a:prstTxWarp prst="textNoShape">
              <a:avLst/>
            </a:prstTxWarp>
          </a:bodyPr>
          <a:lstStyle/>
          <a:p>
            <a:pPr lvl="0"/>
            <a:r>
              <a:rPr lang="en-US"/>
              <a:t>Click to edit Master text styles</a:t>
            </a:r>
          </a:p>
          <a:p>
            <a:pPr lvl="1"/>
            <a:r>
              <a:rPr lang="en-US"/>
              <a:t>Second level</a:t>
            </a:r>
          </a:p>
          <a:p>
            <a:pPr lvl="2"/>
            <a:r>
              <a:rPr lang="en-US"/>
              <a:t>xx</a:t>
            </a:r>
          </a:p>
          <a:p>
            <a:pPr lvl="3"/>
            <a:endParaRPr lang="en-US"/>
          </a:p>
          <a:p>
            <a:pPr lvl="3"/>
            <a:r>
              <a:rPr lang="en-US"/>
              <a:t>xx</a:t>
            </a:r>
          </a:p>
        </p:txBody>
      </p:sp>
      <p:sp>
        <p:nvSpPr>
          <p:cNvPr id="564246" name="Rectangle 5"/>
          <p:cNvSpPr>
            <a:spLocks noGrp="1" noChangeArrowheads="1"/>
          </p:cNvSpPr>
          <p:nvPr>
            <p:ph type="ftr" sz="quarter" idx="3"/>
          </p:nvPr>
        </p:nvSpPr>
        <p:spPr bwMode="auto">
          <a:xfrm>
            <a:off x="482600" y="6286500"/>
            <a:ext cx="5014384" cy="503238"/>
          </a:xfrm>
          <a:prstGeom prst="rect">
            <a:avLst/>
          </a:prstGeom>
          <a:noFill/>
          <a:ln w="9525">
            <a:noFill/>
            <a:miter lim="800000"/>
            <a:headEnd/>
            <a:tailEnd/>
          </a:ln>
        </p:spPr>
        <p:txBody>
          <a:bodyPr vert="horz" wrap="square" lIns="78629" tIns="39315" rIns="78629" bIns="39315" numCol="1" anchor="t" anchorCtr="0" compatLnSpc="1">
            <a:prstTxWarp prst="textNoShape">
              <a:avLst/>
            </a:prstTxWarp>
          </a:bodyPr>
          <a:lstStyle>
            <a:lvl1pPr>
              <a:buClr>
                <a:srgbClr val="FFFFFF"/>
              </a:buClr>
              <a:buFont typeface="Arial" pitchFamily="34" charset="0"/>
              <a:buNone/>
              <a:defRPr sz="900">
                <a:solidFill>
                  <a:srgbClr val="FFFFFF"/>
                </a:solidFill>
                <a:cs typeface="Arial" pitchFamily="34" charset="0"/>
                <a:sym typeface="Arial" pitchFamily="34" charset="0"/>
              </a:defRPr>
            </a:lvl1pPr>
          </a:lstStyle>
          <a:p>
            <a:pPr>
              <a:defRPr/>
            </a:pPr>
            <a:r>
              <a:rPr lang="en-US"/>
              <a:t>WYE8N41 - Global Slide Kit</a:t>
            </a:r>
          </a:p>
        </p:txBody>
      </p:sp>
      <p:sp>
        <p:nvSpPr>
          <p:cNvPr id="564247" name="Rectangle 6"/>
          <p:cNvSpPr>
            <a:spLocks noGrp="1" noChangeArrowheads="1"/>
          </p:cNvSpPr>
          <p:nvPr>
            <p:ph type="sldNum" sz="quarter" idx="4"/>
          </p:nvPr>
        </p:nvSpPr>
        <p:spPr bwMode="auto">
          <a:xfrm>
            <a:off x="9417051" y="6340475"/>
            <a:ext cx="2256367" cy="503238"/>
          </a:xfrm>
          <a:prstGeom prst="rect">
            <a:avLst/>
          </a:prstGeom>
          <a:noFill/>
          <a:ln w="9525">
            <a:noFill/>
            <a:miter lim="800000"/>
            <a:headEnd/>
            <a:tailEnd/>
          </a:ln>
        </p:spPr>
        <p:txBody>
          <a:bodyPr vert="horz" wrap="square" lIns="78629" tIns="39315" rIns="78629" bIns="39315" numCol="1" anchor="t" anchorCtr="0" compatLnSpc="1">
            <a:prstTxWarp prst="textNoShape">
              <a:avLst/>
            </a:prstTxWarp>
          </a:bodyPr>
          <a:lstStyle>
            <a:lvl1pPr algn="r">
              <a:buClr>
                <a:srgbClr val="FFFFFF"/>
              </a:buClr>
              <a:buFont typeface="Arial" pitchFamily="34" charset="0"/>
              <a:buNone/>
              <a:defRPr sz="900" b="0">
                <a:solidFill>
                  <a:srgbClr val="FFFFFF"/>
                </a:solidFill>
                <a:cs typeface="Arial" pitchFamily="34" charset="0"/>
                <a:sym typeface="Arial" pitchFamily="34" charset="0"/>
              </a:defRPr>
            </a:lvl1pPr>
          </a:lstStyle>
          <a:p>
            <a:pPr>
              <a:defRPr/>
            </a:pPr>
            <a:fld id="{B6126980-1E2A-4BA0-B8C0-443B9C424EB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124" r:id="rId1"/>
    <p:sldLayoutId id="2147485125" r:id="rId2"/>
    <p:sldLayoutId id="2147485126" r:id="rId3"/>
    <p:sldLayoutId id="2147485127" r:id="rId4"/>
    <p:sldLayoutId id="2147485128" r:id="rId5"/>
    <p:sldLayoutId id="2147485129" r:id="rId6"/>
    <p:sldLayoutId id="2147485130" r:id="rId7"/>
    <p:sldLayoutId id="2147485131" r:id="rId8"/>
    <p:sldLayoutId id="2147485132" r:id="rId9"/>
    <p:sldLayoutId id="2147485133" r:id="rId10"/>
    <p:sldLayoutId id="2147485134" r:id="rId11"/>
  </p:sldLayoutIdLst>
  <p:transition/>
  <p:txStyles>
    <p:titleStyle>
      <a:lvl1pPr algn="l" defTabSz="785813" rtl="0" eaLnBrk="0" fontAlgn="base" hangingPunct="0">
        <a:spcBef>
          <a:spcPct val="0"/>
        </a:spcBef>
        <a:spcAft>
          <a:spcPct val="0"/>
        </a:spcAft>
        <a:defRPr sz="2400" b="1">
          <a:solidFill>
            <a:schemeClr val="bg1"/>
          </a:solidFill>
          <a:latin typeface="+mj-lt"/>
          <a:ea typeface="+mj-ea"/>
          <a:cs typeface="+mj-cs"/>
        </a:defRPr>
      </a:lvl1pPr>
      <a:lvl2pPr algn="l" defTabSz="785813" rtl="0" eaLnBrk="0" fontAlgn="base" hangingPunct="0">
        <a:spcBef>
          <a:spcPct val="0"/>
        </a:spcBef>
        <a:spcAft>
          <a:spcPct val="0"/>
        </a:spcAft>
        <a:defRPr sz="2400" b="1">
          <a:solidFill>
            <a:schemeClr val="bg1"/>
          </a:solidFill>
          <a:latin typeface="Arial" pitchFamily="34" charset="0"/>
        </a:defRPr>
      </a:lvl2pPr>
      <a:lvl3pPr algn="l" defTabSz="785813" rtl="0" eaLnBrk="0" fontAlgn="base" hangingPunct="0">
        <a:spcBef>
          <a:spcPct val="0"/>
        </a:spcBef>
        <a:spcAft>
          <a:spcPct val="0"/>
        </a:spcAft>
        <a:defRPr sz="2400" b="1">
          <a:solidFill>
            <a:schemeClr val="bg1"/>
          </a:solidFill>
          <a:latin typeface="Arial" pitchFamily="34" charset="0"/>
        </a:defRPr>
      </a:lvl3pPr>
      <a:lvl4pPr algn="l" defTabSz="785813" rtl="0" eaLnBrk="0" fontAlgn="base" hangingPunct="0">
        <a:spcBef>
          <a:spcPct val="0"/>
        </a:spcBef>
        <a:spcAft>
          <a:spcPct val="0"/>
        </a:spcAft>
        <a:defRPr sz="2400" b="1">
          <a:solidFill>
            <a:schemeClr val="bg1"/>
          </a:solidFill>
          <a:latin typeface="Arial" pitchFamily="34" charset="0"/>
        </a:defRPr>
      </a:lvl4pPr>
      <a:lvl5pPr algn="l" defTabSz="785813" rtl="0" eaLnBrk="0" fontAlgn="base" hangingPunct="0">
        <a:spcBef>
          <a:spcPct val="0"/>
        </a:spcBef>
        <a:spcAft>
          <a:spcPct val="0"/>
        </a:spcAft>
        <a:defRPr sz="2400" b="1">
          <a:solidFill>
            <a:schemeClr val="bg1"/>
          </a:solidFill>
          <a:latin typeface="Arial" pitchFamily="34" charset="0"/>
        </a:defRPr>
      </a:lvl5pPr>
      <a:lvl6pPr marL="457200" algn="l" defTabSz="785813" rtl="0" eaLnBrk="0" fontAlgn="base" hangingPunct="0">
        <a:spcBef>
          <a:spcPct val="0"/>
        </a:spcBef>
        <a:spcAft>
          <a:spcPct val="0"/>
        </a:spcAft>
        <a:defRPr sz="2400" b="1">
          <a:solidFill>
            <a:schemeClr val="bg1"/>
          </a:solidFill>
          <a:latin typeface="Arial" pitchFamily="34" charset="0"/>
        </a:defRPr>
      </a:lvl6pPr>
      <a:lvl7pPr marL="914400" algn="l" defTabSz="785813" rtl="0" eaLnBrk="0" fontAlgn="base" hangingPunct="0">
        <a:spcBef>
          <a:spcPct val="0"/>
        </a:spcBef>
        <a:spcAft>
          <a:spcPct val="0"/>
        </a:spcAft>
        <a:defRPr sz="2400" b="1">
          <a:solidFill>
            <a:schemeClr val="bg1"/>
          </a:solidFill>
          <a:latin typeface="Arial" pitchFamily="34" charset="0"/>
        </a:defRPr>
      </a:lvl7pPr>
      <a:lvl8pPr marL="1371600" algn="l" defTabSz="785813" rtl="0" eaLnBrk="0" fontAlgn="base" hangingPunct="0">
        <a:spcBef>
          <a:spcPct val="0"/>
        </a:spcBef>
        <a:spcAft>
          <a:spcPct val="0"/>
        </a:spcAft>
        <a:defRPr sz="2400" b="1">
          <a:solidFill>
            <a:schemeClr val="bg1"/>
          </a:solidFill>
          <a:latin typeface="Arial" pitchFamily="34" charset="0"/>
        </a:defRPr>
      </a:lvl8pPr>
      <a:lvl9pPr marL="1828800" algn="l" defTabSz="785813" rtl="0" eaLnBrk="0" fontAlgn="base" hangingPunct="0">
        <a:spcBef>
          <a:spcPct val="0"/>
        </a:spcBef>
        <a:spcAft>
          <a:spcPct val="0"/>
        </a:spcAft>
        <a:defRPr sz="2400" b="1">
          <a:solidFill>
            <a:schemeClr val="bg1"/>
          </a:solidFill>
          <a:latin typeface="Arial" pitchFamily="34" charset="0"/>
        </a:defRPr>
      </a:lvl9pPr>
    </p:titleStyle>
    <p:bodyStyle>
      <a:lvl1pPr marL="233363" indent="-233363" algn="l" defTabSz="785813" rtl="0" eaLnBrk="0" fontAlgn="base" hangingPunct="0">
        <a:lnSpc>
          <a:spcPct val="90000"/>
        </a:lnSpc>
        <a:spcBef>
          <a:spcPct val="60000"/>
        </a:spcBef>
        <a:spcAft>
          <a:spcPct val="0"/>
        </a:spcAft>
        <a:buClr>
          <a:srgbClr val="F89646"/>
        </a:buClr>
        <a:buSzPct val="75000"/>
        <a:buFont typeface="Wingdings" pitchFamily="2" charset="2"/>
        <a:buChar char="l"/>
        <a:defRPr sz="3200">
          <a:solidFill>
            <a:schemeClr val="bg1"/>
          </a:solidFill>
          <a:latin typeface="+mn-lt"/>
          <a:ea typeface="+mn-ea"/>
          <a:cs typeface="+mn-cs"/>
        </a:defRPr>
      </a:lvl1pPr>
      <a:lvl2pPr marL="539750" indent="-152400" algn="l" defTabSz="785813" rtl="0" eaLnBrk="0" fontAlgn="base" hangingPunct="0">
        <a:lnSpc>
          <a:spcPct val="90000"/>
        </a:lnSpc>
        <a:spcBef>
          <a:spcPct val="60000"/>
        </a:spcBef>
        <a:spcAft>
          <a:spcPct val="0"/>
        </a:spcAft>
        <a:buClr>
          <a:srgbClr val="F89646"/>
        </a:buClr>
        <a:buFont typeface="Arial" pitchFamily="34" charset="0"/>
        <a:buChar char="–"/>
        <a:defRPr sz="1600">
          <a:solidFill>
            <a:schemeClr val="bg1"/>
          </a:solidFill>
          <a:latin typeface="+mn-lt"/>
        </a:defRPr>
      </a:lvl2pPr>
      <a:lvl3pPr marL="849313" indent="-152400" algn="l" defTabSz="785813" rtl="0" eaLnBrk="0" fontAlgn="base" hangingPunct="0">
        <a:spcBef>
          <a:spcPct val="20000"/>
        </a:spcBef>
        <a:spcAft>
          <a:spcPct val="0"/>
        </a:spcAft>
        <a:buClr>
          <a:schemeClr val="bg1"/>
        </a:buClr>
        <a:buChar char="•"/>
        <a:defRPr sz="1400">
          <a:solidFill>
            <a:schemeClr val="bg1"/>
          </a:solidFill>
          <a:latin typeface="+mn-lt"/>
        </a:defRPr>
      </a:lvl3pPr>
      <a:lvl4pPr marL="1196975" indent="-193675" algn="l" defTabSz="785813" rtl="0" eaLnBrk="0" fontAlgn="base" hangingPunct="0">
        <a:spcBef>
          <a:spcPct val="20000"/>
        </a:spcBef>
        <a:spcAft>
          <a:spcPct val="0"/>
        </a:spcAft>
        <a:buChar char="–"/>
        <a:defRPr sz="1400">
          <a:solidFill>
            <a:schemeClr val="bg1"/>
          </a:solidFill>
          <a:latin typeface="+mn-lt"/>
        </a:defRPr>
      </a:lvl4pPr>
      <a:lvl5pPr marL="1463675" indent="-152400" algn="l" defTabSz="785813" rtl="0" eaLnBrk="0" fontAlgn="base" hangingPunct="0">
        <a:spcBef>
          <a:spcPct val="20000"/>
        </a:spcBef>
        <a:spcAft>
          <a:spcPct val="0"/>
        </a:spcAft>
        <a:buChar char="»"/>
        <a:defRPr sz="900">
          <a:solidFill>
            <a:schemeClr val="tx1"/>
          </a:solidFill>
          <a:latin typeface="+mn-lt"/>
        </a:defRPr>
      </a:lvl5pPr>
      <a:lvl6pPr marL="1920875" indent="-152400" algn="l" defTabSz="785813" rtl="0" eaLnBrk="0" fontAlgn="base" hangingPunct="0">
        <a:spcBef>
          <a:spcPct val="20000"/>
        </a:spcBef>
        <a:spcAft>
          <a:spcPct val="0"/>
        </a:spcAft>
        <a:buChar char="»"/>
        <a:defRPr sz="900">
          <a:solidFill>
            <a:schemeClr val="tx1"/>
          </a:solidFill>
          <a:latin typeface="+mn-lt"/>
        </a:defRPr>
      </a:lvl6pPr>
      <a:lvl7pPr marL="2378075" indent="-152400" algn="l" defTabSz="785813" rtl="0" eaLnBrk="0" fontAlgn="base" hangingPunct="0">
        <a:spcBef>
          <a:spcPct val="20000"/>
        </a:spcBef>
        <a:spcAft>
          <a:spcPct val="0"/>
        </a:spcAft>
        <a:buChar char="»"/>
        <a:defRPr sz="900">
          <a:solidFill>
            <a:schemeClr val="tx1"/>
          </a:solidFill>
          <a:latin typeface="+mn-lt"/>
        </a:defRPr>
      </a:lvl7pPr>
      <a:lvl8pPr marL="2835275" indent="-152400" algn="l" defTabSz="785813" rtl="0" eaLnBrk="0" fontAlgn="base" hangingPunct="0">
        <a:spcBef>
          <a:spcPct val="20000"/>
        </a:spcBef>
        <a:spcAft>
          <a:spcPct val="0"/>
        </a:spcAft>
        <a:buChar char="»"/>
        <a:defRPr sz="900">
          <a:solidFill>
            <a:schemeClr val="tx1"/>
          </a:solidFill>
          <a:latin typeface="+mn-lt"/>
        </a:defRPr>
      </a:lvl8pPr>
      <a:lvl9pPr marL="3292475" indent="-152400" algn="l" defTabSz="785813" rtl="0" eaLnBrk="0" fontAlgn="base" hangingPunct="0">
        <a:spcBef>
          <a:spcPct val="20000"/>
        </a:spcBef>
        <a:spcAft>
          <a:spcPct val="0"/>
        </a:spcAft>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5058" name="Rectangle 2"/>
          <p:cNvSpPr>
            <a:spLocks noChangeArrowheads="1"/>
          </p:cNvSpPr>
          <p:nvPr userDrawn="1"/>
        </p:nvSpPr>
        <p:spPr bwMode="auto">
          <a:xfrm>
            <a:off x="0" y="0"/>
            <a:ext cx="12192000" cy="6872288"/>
          </a:xfrm>
          <a:prstGeom prst="rect">
            <a:avLst/>
          </a:prstGeom>
          <a:gradFill rotWithShape="1">
            <a:gsLst>
              <a:gs pos="0">
                <a:srgbClr val="03397B"/>
              </a:gs>
              <a:gs pos="100000">
                <a:srgbClr val="011932"/>
              </a:gs>
            </a:gsLst>
            <a:lin ang="5400000" scaled="1"/>
          </a:gradFill>
          <a:ln w="9525" algn="ctr">
            <a:noFill/>
            <a:miter lim="800000"/>
            <a:headEnd/>
            <a:tailEnd/>
          </a:ln>
        </p:spPr>
        <p:txBody>
          <a:bodyPr wrap="none" anchor="ctr"/>
          <a:lstStyle/>
          <a:p>
            <a:pPr>
              <a:buClr>
                <a:srgbClr val="000000"/>
              </a:buClr>
              <a:buFont typeface="Arial" pitchFamily="34" charset="0"/>
              <a:buNone/>
              <a:defRPr/>
            </a:pPr>
            <a:endParaRPr lang="en-US" sz="2400">
              <a:solidFill>
                <a:srgbClr val="000000"/>
              </a:solidFill>
              <a:cs typeface="Arial" pitchFamily="34" charset="0"/>
              <a:sym typeface="Arial" pitchFamily="34" charset="0"/>
            </a:endParaRPr>
          </a:p>
        </p:txBody>
      </p:sp>
      <p:sp>
        <p:nvSpPr>
          <p:cNvPr id="19459" name="Rectangle 3"/>
          <p:cNvSpPr>
            <a:spLocks noGrp="1" noChangeArrowheads="1"/>
          </p:cNvSpPr>
          <p:nvPr>
            <p:ph type="title"/>
          </p:nvPr>
        </p:nvSpPr>
        <p:spPr bwMode="auto">
          <a:xfrm>
            <a:off x="482600" y="165101"/>
            <a:ext cx="9355667" cy="1039813"/>
          </a:xfrm>
          <a:prstGeom prst="rect">
            <a:avLst/>
          </a:prstGeom>
          <a:noFill/>
          <a:ln w="9525">
            <a:noFill/>
            <a:miter lim="800000"/>
            <a:headEnd/>
            <a:tailEnd/>
          </a:ln>
        </p:spPr>
        <p:txBody>
          <a:bodyPr vert="horz" wrap="square" lIns="78629" tIns="39315" rIns="78629" bIns="39315" numCol="1" anchor="b" anchorCtr="0" compatLnSpc="1">
            <a:prstTxWarp prst="textNoShape">
              <a:avLst/>
            </a:prstTxWarp>
          </a:bodyPr>
          <a:lstStyle/>
          <a:p>
            <a:pPr lvl="0"/>
            <a:r>
              <a:rPr lang="en-US"/>
              <a:t>Click to edit Master title style</a:t>
            </a:r>
          </a:p>
        </p:txBody>
      </p:sp>
      <p:sp>
        <p:nvSpPr>
          <p:cNvPr id="19460" name="Rectangle 4"/>
          <p:cNvSpPr>
            <a:spLocks noGrp="1" noChangeArrowheads="1"/>
          </p:cNvSpPr>
          <p:nvPr>
            <p:ph type="body" idx="1"/>
          </p:nvPr>
        </p:nvSpPr>
        <p:spPr bwMode="auto">
          <a:xfrm>
            <a:off x="419101" y="1574800"/>
            <a:ext cx="11233151" cy="4525963"/>
          </a:xfrm>
          <a:prstGeom prst="rect">
            <a:avLst/>
          </a:prstGeom>
          <a:noFill/>
          <a:ln w="9525">
            <a:noFill/>
            <a:miter lim="800000"/>
            <a:headEnd/>
            <a:tailEnd/>
          </a:ln>
        </p:spPr>
        <p:txBody>
          <a:bodyPr vert="horz" wrap="square" lIns="78629" tIns="39315" rIns="78629" bIns="39315" numCol="1" anchor="t" anchorCtr="0" compatLnSpc="1">
            <a:prstTxWarp prst="textNoShape">
              <a:avLst/>
            </a:prstTxWarp>
          </a:bodyPr>
          <a:lstStyle/>
          <a:p>
            <a:pPr lvl="0"/>
            <a:r>
              <a:rPr lang="en-US"/>
              <a:t>Click to edit Master text styles</a:t>
            </a:r>
          </a:p>
          <a:p>
            <a:pPr lvl="1"/>
            <a:r>
              <a:rPr lang="en-US"/>
              <a:t>Second level</a:t>
            </a:r>
          </a:p>
        </p:txBody>
      </p:sp>
      <p:sp>
        <p:nvSpPr>
          <p:cNvPr id="45061" name="Line 23"/>
          <p:cNvSpPr>
            <a:spLocks noChangeShapeType="1"/>
          </p:cNvSpPr>
          <p:nvPr userDrawn="1"/>
        </p:nvSpPr>
        <p:spPr bwMode="auto">
          <a:xfrm flipV="1">
            <a:off x="378884" y="1381125"/>
            <a:ext cx="11436349" cy="14288"/>
          </a:xfrm>
          <a:prstGeom prst="line">
            <a:avLst/>
          </a:prstGeom>
          <a:noFill/>
          <a:ln w="28575">
            <a:solidFill>
              <a:srgbClr val="F89646"/>
            </a:solidFill>
            <a:round/>
            <a:headEnd/>
            <a:tailEnd/>
          </a:ln>
        </p:spPr>
        <p:txBody>
          <a:bodyPr/>
          <a:lstStyle/>
          <a:p>
            <a:pPr>
              <a:defRPr/>
            </a:pPr>
            <a:endParaRPr lang="en-US" sz="2400"/>
          </a:p>
        </p:txBody>
      </p:sp>
      <p:sp>
        <p:nvSpPr>
          <p:cNvPr id="45062" name="Line 24"/>
          <p:cNvSpPr>
            <a:spLocks noChangeShapeType="1"/>
          </p:cNvSpPr>
          <p:nvPr userDrawn="1"/>
        </p:nvSpPr>
        <p:spPr bwMode="auto">
          <a:xfrm flipV="1">
            <a:off x="414868" y="6132513"/>
            <a:ext cx="11434233" cy="12700"/>
          </a:xfrm>
          <a:prstGeom prst="line">
            <a:avLst/>
          </a:prstGeom>
          <a:noFill/>
          <a:ln w="28575">
            <a:solidFill>
              <a:srgbClr val="F89646"/>
            </a:solidFill>
            <a:round/>
            <a:headEnd/>
            <a:tailEnd/>
          </a:ln>
        </p:spPr>
        <p:txBody>
          <a:bodyPr/>
          <a:lstStyle/>
          <a:p>
            <a:pPr>
              <a:defRPr/>
            </a:pPr>
            <a:endParaRPr lang="en-US" sz="2400"/>
          </a:p>
        </p:txBody>
      </p:sp>
      <p:grpSp>
        <p:nvGrpSpPr>
          <p:cNvPr id="19463" name="Group 38"/>
          <p:cNvGrpSpPr>
            <a:grpSpLocks/>
          </p:cNvGrpSpPr>
          <p:nvPr userDrawn="1"/>
        </p:nvGrpSpPr>
        <p:grpSpPr bwMode="auto">
          <a:xfrm>
            <a:off x="9641418" y="139700"/>
            <a:ext cx="2343149" cy="406400"/>
            <a:chOff x="4555" y="88"/>
            <a:chExt cx="1107" cy="256"/>
          </a:xfrm>
        </p:grpSpPr>
        <p:sp>
          <p:nvSpPr>
            <p:cNvPr id="45064" name="AutoShape 39"/>
            <p:cNvSpPr>
              <a:spLocks noChangeAspect="1" noChangeArrowheads="1" noTextEdit="1"/>
            </p:cNvSpPr>
            <p:nvPr userDrawn="1"/>
          </p:nvSpPr>
          <p:spPr bwMode="auto">
            <a:xfrm>
              <a:off x="4555" y="88"/>
              <a:ext cx="1107" cy="256"/>
            </a:xfrm>
            <a:prstGeom prst="rect">
              <a:avLst/>
            </a:prstGeom>
            <a:noFill/>
            <a:ln w="9525">
              <a:noFill/>
              <a:miter lim="800000"/>
              <a:headEnd/>
              <a:tailEnd/>
            </a:ln>
          </p:spPr>
          <p:txBody>
            <a:bodyPr/>
            <a:lstStyle/>
            <a:p>
              <a:pPr>
                <a:defRPr/>
              </a:pPr>
              <a:endParaRPr lang="en-US" sz="2400"/>
            </a:p>
          </p:txBody>
        </p:sp>
        <p:sp>
          <p:nvSpPr>
            <p:cNvPr id="45065" name="Freeform 40"/>
            <p:cNvSpPr>
              <a:spLocks/>
            </p:cNvSpPr>
            <p:nvPr userDrawn="1"/>
          </p:nvSpPr>
          <p:spPr bwMode="auto">
            <a:xfrm>
              <a:off x="4555" y="88"/>
              <a:ext cx="1107" cy="256"/>
            </a:xfrm>
            <a:custGeom>
              <a:avLst/>
              <a:gdLst>
                <a:gd name="T0" fmla="*/ 1524 w 1862"/>
                <a:gd name="T1" fmla="*/ 0 h 430"/>
                <a:gd name="T2" fmla="*/ 1804 w 1862"/>
                <a:gd name="T3" fmla="*/ 22 h 430"/>
                <a:gd name="T4" fmla="*/ 1810 w 1862"/>
                <a:gd name="T5" fmla="*/ 22 h 430"/>
                <a:gd name="T6" fmla="*/ 1824 w 1862"/>
                <a:gd name="T7" fmla="*/ 28 h 430"/>
                <a:gd name="T8" fmla="*/ 1834 w 1862"/>
                <a:gd name="T9" fmla="*/ 36 h 430"/>
                <a:gd name="T10" fmla="*/ 1838 w 1862"/>
                <a:gd name="T11" fmla="*/ 48 h 430"/>
                <a:gd name="T12" fmla="*/ 1840 w 1862"/>
                <a:gd name="T13" fmla="*/ 376 h 430"/>
                <a:gd name="T14" fmla="*/ 1838 w 1862"/>
                <a:gd name="T15" fmla="*/ 382 h 430"/>
                <a:gd name="T16" fmla="*/ 1834 w 1862"/>
                <a:gd name="T17" fmla="*/ 394 h 430"/>
                <a:gd name="T18" fmla="*/ 1824 w 1862"/>
                <a:gd name="T19" fmla="*/ 402 h 430"/>
                <a:gd name="T20" fmla="*/ 1810 w 1862"/>
                <a:gd name="T21" fmla="*/ 408 h 430"/>
                <a:gd name="T22" fmla="*/ 58 w 1862"/>
                <a:gd name="T23" fmla="*/ 408 h 430"/>
                <a:gd name="T24" fmla="*/ 50 w 1862"/>
                <a:gd name="T25" fmla="*/ 408 h 430"/>
                <a:gd name="T26" fmla="*/ 38 w 1862"/>
                <a:gd name="T27" fmla="*/ 402 h 430"/>
                <a:gd name="T28" fmla="*/ 28 w 1862"/>
                <a:gd name="T29" fmla="*/ 394 h 430"/>
                <a:gd name="T30" fmla="*/ 22 w 1862"/>
                <a:gd name="T31" fmla="*/ 382 h 430"/>
                <a:gd name="T32" fmla="*/ 22 w 1862"/>
                <a:gd name="T33" fmla="*/ 54 h 430"/>
                <a:gd name="T34" fmla="*/ 22 w 1862"/>
                <a:gd name="T35" fmla="*/ 48 h 430"/>
                <a:gd name="T36" fmla="*/ 28 w 1862"/>
                <a:gd name="T37" fmla="*/ 36 h 430"/>
                <a:gd name="T38" fmla="*/ 38 w 1862"/>
                <a:gd name="T39" fmla="*/ 28 h 430"/>
                <a:gd name="T40" fmla="*/ 50 w 1862"/>
                <a:gd name="T41" fmla="*/ 22 h 430"/>
                <a:gd name="T42" fmla="*/ 1386 w 1862"/>
                <a:gd name="T43" fmla="*/ 22 h 430"/>
                <a:gd name="T44" fmla="*/ 58 w 1862"/>
                <a:gd name="T45" fmla="*/ 0 h 430"/>
                <a:gd name="T46" fmla="*/ 46 w 1862"/>
                <a:gd name="T47" fmla="*/ 0 h 430"/>
                <a:gd name="T48" fmla="*/ 26 w 1862"/>
                <a:gd name="T49" fmla="*/ 8 h 430"/>
                <a:gd name="T50" fmla="*/ 10 w 1862"/>
                <a:gd name="T51" fmla="*/ 24 h 430"/>
                <a:gd name="T52" fmla="*/ 2 w 1862"/>
                <a:gd name="T53" fmla="*/ 44 h 430"/>
                <a:gd name="T54" fmla="*/ 0 w 1862"/>
                <a:gd name="T55" fmla="*/ 376 h 430"/>
                <a:gd name="T56" fmla="*/ 2 w 1862"/>
                <a:gd name="T57" fmla="*/ 386 h 430"/>
                <a:gd name="T58" fmla="*/ 10 w 1862"/>
                <a:gd name="T59" fmla="*/ 406 h 430"/>
                <a:gd name="T60" fmla="*/ 26 w 1862"/>
                <a:gd name="T61" fmla="*/ 420 h 430"/>
                <a:gd name="T62" fmla="*/ 46 w 1862"/>
                <a:gd name="T63" fmla="*/ 430 h 430"/>
                <a:gd name="T64" fmla="*/ 1804 w 1862"/>
                <a:gd name="T65" fmla="*/ 430 h 430"/>
                <a:gd name="T66" fmla="*/ 1814 w 1862"/>
                <a:gd name="T67" fmla="*/ 430 h 430"/>
                <a:gd name="T68" fmla="*/ 1836 w 1862"/>
                <a:gd name="T69" fmla="*/ 420 h 430"/>
                <a:gd name="T70" fmla="*/ 1852 w 1862"/>
                <a:gd name="T71" fmla="*/ 406 h 430"/>
                <a:gd name="T72" fmla="*/ 1860 w 1862"/>
                <a:gd name="T73" fmla="*/ 386 h 430"/>
                <a:gd name="T74" fmla="*/ 1862 w 1862"/>
                <a:gd name="T75" fmla="*/ 54 h 430"/>
                <a:gd name="T76" fmla="*/ 1860 w 1862"/>
                <a:gd name="T77" fmla="*/ 44 h 430"/>
                <a:gd name="T78" fmla="*/ 1852 w 1862"/>
                <a:gd name="T79" fmla="*/ 24 h 430"/>
                <a:gd name="T80" fmla="*/ 1836 w 1862"/>
                <a:gd name="T81" fmla="*/ 8 h 430"/>
                <a:gd name="T82" fmla="*/ 1814 w 1862"/>
                <a:gd name="T83" fmla="*/ 0 h 430"/>
                <a:gd name="T84" fmla="*/ 1804 w 1862"/>
                <a:gd name="T85" fmla="*/ 0 h 4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62"/>
                <a:gd name="T130" fmla="*/ 0 h 430"/>
                <a:gd name="T131" fmla="*/ 1862 w 1862"/>
                <a:gd name="T132" fmla="*/ 430 h 4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62" h="430">
                  <a:moveTo>
                    <a:pt x="1804" y="0"/>
                  </a:moveTo>
                  <a:lnTo>
                    <a:pt x="1524" y="0"/>
                  </a:lnTo>
                  <a:lnTo>
                    <a:pt x="1508" y="22"/>
                  </a:lnTo>
                  <a:lnTo>
                    <a:pt x="1804" y="22"/>
                  </a:lnTo>
                  <a:lnTo>
                    <a:pt x="1810" y="22"/>
                  </a:lnTo>
                  <a:lnTo>
                    <a:pt x="1818" y="24"/>
                  </a:lnTo>
                  <a:lnTo>
                    <a:pt x="1824" y="28"/>
                  </a:lnTo>
                  <a:lnTo>
                    <a:pt x="1830" y="32"/>
                  </a:lnTo>
                  <a:lnTo>
                    <a:pt x="1834" y="36"/>
                  </a:lnTo>
                  <a:lnTo>
                    <a:pt x="1836" y="42"/>
                  </a:lnTo>
                  <a:lnTo>
                    <a:pt x="1838" y="48"/>
                  </a:lnTo>
                  <a:lnTo>
                    <a:pt x="1840" y="54"/>
                  </a:lnTo>
                  <a:lnTo>
                    <a:pt x="1840" y="376"/>
                  </a:lnTo>
                  <a:lnTo>
                    <a:pt x="1838" y="382"/>
                  </a:lnTo>
                  <a:lnTo>
                    <a:pt x="1836" y="388"/>
                  </a:lnTo>
                  <a:lnTo>
                    <a:pt x="1834" y="394"/>
                  </a:lnTo>
                  <a:lnTo>
                    <a:pt x="1830" y="398"/>
                  </a:lnTo>
                  <a:lnTo>
                    <a:pt x="1824" y="402"/>
                  </a:lnTo>
                  <a:lnTo>
                    <a:pt x="1818" y="406"/>
                  </a:lnTo>
                  <a:lnTo>
                    <a:pt x="1810" y="408"/>
                  </a:lnTo>
                  <a:lnTo>
                    <a:pt x="1804" y="408"/>
                  </a:lnTo>
                  <a:lnTo>
                    <a:pt x="58" y="408"/>
                  </a:lnTo>
                  <a:lnTo>
                    <a:pt x="50" y="408"/>
                  </a:lnTo>
                  <a:lnTo>
                    <a:pt x="44" y="406"/>
                  </a:lnTo>
                  <a:lnTo>
                    <a:pt x="38" y="402"/>
                  </a:lnTo>
                  <a:lnTo>
                    <a:pt x="32" y="398"/>
                  </a:lnTo>
                  <a:lnTo>
                    <a:pt x="28" y="394"/>
                  </a:lnTo>
                  <a:lnTo>
                    <a:pt x="24" y="388"/>
                  </a:lnTo>
                  <a:lnTo>
                    <a:pt x="22" y="382"/>
                  </a:lnTo>
                  <a:lnTo>
                    <a:pt x="22" y="376"/>
                  </a:lnTo>
                  <a:lnTo>
                    <a:pt x="22" y="54"/>
                  </a:lnTo>
                  <a:lnTo>
                    <a:pt x="22" y="48"/>
                  </a:lnTo>
                  <a:lnTo>
                    <a:pt x="24" y="42"/>
                  </a:lnTo>
                  <a:lnTo>
                    <a:pt x="28" y="36"/>
                  </a:lnTo>
                  <a:lnTo>
                    <a:pt x="32" y="32"/>
                  </a:lnTo>
                  <a:lnTo>
                    <a:pt x="38" y="28"/>
                  </a:lnTo>
                  <a:lnTo>
                    <a:pt x="44" y="24"/>
                  </a:lnTo>
                  <a:lnTo>
                    <a:pt x="50" y="22"/>
                  </a:lnTo>
                  <a:lnTo>
                    <a:pt x="58" y="22"/>
                  </a:lnTo>
                  <a:lnTo>
                    <a:pt x="1386" y="22"/>
                  </a:lnTo>
                  <a:lnTo>
                    <a:pt x="1402" y="0"/>
                  </a:lnTo>
                  <a:lnTo>
                    <a:pt x="58" y="0"/>
                  </a:lnTo>
                  <a:lnTo>
                    <a:pt x="46" y="0"/>
                  </a:lnTo>
                  <a:lnTo>
                    <a:pt x="36" y="4"/>
                  </a:lnTo>
                  <a:lnTo>
                    <a:pt x="26" y="8"/>
                  </a:lnTo>
                  <a:lnTo>
                    <a:pt x="18" y="16"/>
                  </a:lnTo>
                  <a:lnTo>
                    <a:pt x="10" y="24"/>
                  </a:lnTo>
                  <a:lnTo>
                    <a:pt x="4" y="32"/>
                  </a:lnTo>
                  <a:lnTo>
                    <a:pt x="2" y="44"/>
                  </a:lnTo>
                  <a:lnTo>
                    <a:pt x="0" y="54"/>
                  </a:lnTo>
                  <a:lnTo>
                    <a:pt x="0" y="376"/>
                  </a:lnTo>
                  <a:lnTo>
                    <a:pt x="2" y="386"/>
                  </a:lnTo>
                  <a:lnTo>
                    <a:pt x="4" y="398"/>
                  </a:lnTo>
                  <a:lnTo>
                    <a:pt x="10" y="406"/>
                  </a:lnTo>
                  <a:lnTo>
                    <a:pt x="18" y="414"/>
                  </a:lnTo>
                  <a:lnTo>
                    <a:pt x="26" y="420"/>
                  </a:lnTo>
                  <a:lnTo>
                    <a:pt x="36" y="426"/>
                  </a:lnTo>
                  <a:lnTo>
                    <a:pt x="46" y="430"/>
                  </a:lnTo>
                  <a:lnTo>
                    <a:pt x="58" y="430"/>
                  </a:lnTo>
                  <a:lnTo>
                    <a:pt x="1804" y="430"/>
                  </a:lnTo>
                  <a:lnTo>
                    <a:pt x="1814" y="430"/>
                  </a:lnTo>
                  <a:lnTo>
                    <a:pt x="1826" y="426"/>
                  </a:lnTo>
                  <a:lnTo>
                    <a:pt x="1836" y="420"/>
                  </a:lnTo>
                  <a:lnTo>
                    <a:pt x="1844" y="414"/>
                  </a:lnTo>
                  <a:lnTo>
                    <a:pt x="1852" y="406"/>
                  </a:lnTo>
                  <a:lnTo>
                    <a:pt x="1856" y="398"/>
                  </a:lnTo>
                  <a:lnTo>
                    <a:pt x="1860" y="386"/>
                  </a:lnTo>
                  <a:lnTo>
                    <a:pt x="1862" y="376"/>
                  </a:lnTo>
                  <a:lnTo>
                    <a:pt x="1862" y="54"/>
                  </a:lnTo>
                  <a:lnTo>
                    <a:pt x="1860" y="44"/>
                  </a:lnTo>
                  <a:lnTo>
                    <a:pt x="1856" y="32"/>
                  </a:lnTo>
                  <a:lnTo>
                    <a:pt x="1852" y="24"/>
                  </a:lnTo>
                  <a:lnTo>
                    <a:pt x="1844" y="16"/>
                  </a:lnTo>
                  <a:lnTo>
                    <a:pt x="1836" y="8"/>
                  </a:lnTo>
                  <a:lnTo>
                    <a:pt x="1826" y="4"/>
                  </a:lnTo>
                  <a:lnTo>
                    <a:pt x="1814" y="0"/>
                  </a:lnTo>
                  <a:lnTo>
                    <a:pt x="1804" y="0"/>
                  </a:lnTo>
                  <a:close/>
                </a:path>
              </a:pathLst>
            </a:custGeom>
            <a:solidFill>
              <a:srgbClr val="F58220"/>
            </a:solidFill>
            <a:ln w="9525">
              <a:noFill/>
              <a:round/>
              <a:headEnd/>
              <a:tailEnd/>
            </a:ln>
          </p:spPr>
          <p:txBody>
            <a:bodyPr/>
            <a:lstStyle/>
            <a:p>
              <a:pPr>
                <a:defRPr/>
              </a:pPr>
              <a:endParaRPr lang="en-US" sz="2400"/>
            </a:p>
          </p:txBody>
        </p:sp>
        <p:sp>
          <p:nvSpPr>
            <p:cNvPr id="45066" name="Freeform 41"/>
            <p:cNvSpPr>
              <a:spLocks/>
            </p:cNvSpPr>
            <p:nvPr userDrawn="1"/>
          </p:nvSpPr>
          <p:spPr bwMode="auto">
            <a:xfrm>
              <a:off x="5159" y="156"/>
              <a:ext cx="61" cy="121"/>
            </a:xfrm>
            <a:custGeom>
              <a:avLst/>
              <a:gdLst>
                <a:gd name="T0" fmla="*/ 102 w 102"/>
                <a:gd name="T1" fmla="*/ 30 h 204"/>
                <a:gd name="T2" fmla="*/ 102 w 102"/>
                <a:gd name="T3" fmla="*/ 30 h 204"/>
                <a:gd name="T4" fmla="*/ 90 w 102"/>
                <a:gd name="T5" fmla="*/ 26 h 204"/>
                <a:gd name="T6" fmla="*/ 90 w 102"/>
                <a:gd name="T7" fmla="*/ 26 h 204"/>
                <a:gd name="T8" fmla="*/ 80 w 102"/>
                <a:gd name="T9" fmla="*/ 26 h 204"/>
                <a:gd name="T10" fmla="*/ 80 w 102"/>
                <a:gd name="T11" fmla="*/ 26 h 204"/>
                <a:gd name="T12" fmla="*/ 70 w 102"/>
                <a:gd name="T13" fmla="*/ 28 h 204"/>
                <a:gd name="T14" fmla="*/ 70 w 102"/>
                <a:gd name="T15" fmla="*/ 28 h 204"/>
                <a:gd name="T16" fmla="*/ 62 w 102"/>
                <a:gd name="T17" fmla="*/ 32 h 204"/>
                <a:gd name="T18" fmla="*/ 62 w 102"/>
                <a:gd name="T19" fmla="*/ 32 h 204"/>
                <a:gd name="T20" fmla="*/ 58 w 102"/>
                <a:gd name="T21" fmla="*/ 40 h 204"/>
                <a:gd name="T22" fmla="*/ 58 w 102"/>
                <a:gd name="T23" fmla="*/ 40 h 204"/>
                <a:gd name="T24" fmla="*/ 56 w 102"/>
                <a:gd name="T25" fmla="*/ 52 h 204"/>
                <a:gd name="T26" fmla="*/ 56 w 102"/>
                <a:gd name="T27" fmla="*/ 70 h 204"/>
                <a:gd name="T28" fmla="*/ 90 w 102"/>
                <a:gd name="T29" fmla="*/ 70 h 204"/>
                <a:gd name="T30" fmla="*/ 90 w 102"/>
                <a:gd name="T31" fmla="*/ 96 h 204"/>
                <a:gd name="T32" fmla="*/ 56 w 102"/>
                <a:gd name="T33" fmla="*/ 96 h 204"/>
                <a:gd name="T34" fmla="*/ 56 w 102"/>
                <a:gd name="T35" fmla="*/ 204 h 204"/>
                <a:gd name="T36" fmla="*/ 24 w 102"/>
                <a:gd name="T37" fmla="*/ 204 h 204"/>
                <a:gd name="T38" fmla="*/ 24 w 102"/>
                <a:gd name="T39" fmla="*/ 96 h 204"/>
                <a:gd name="T40" fmla="*/ 0 w 102"/>
                <a:gd name="T41" fmla="*/ 96 h 204"/>
                <a:gd name="T42" fmla="*/ 0 w 102"/>
                <a:gd name="T43" fmla="*/ 70 h 204"/>
                <a:gd name="T44" fmla="*/ 24 w 102"/>
                <a:gd name="T45" fmla="*/ 70 h 204"/>
                <a:gd name="T46" fmla="*/ 24 w 102"/>
                <a:gd name="T47" fmla="*/ 54 h 204"/>
                <a:gd name="T48" fmla="*/ 24 w 102"/>
                <a:gd name="T49" fmla="*/ 54 h 204"/>
                <a:gd name="T50" fmla="*/ 24 w 102"/>
                <a:gd name="T51" fmla="*/ 40 h 204"/>
                <a:gd name="T52" fmla="*/ 28 w 102"/>
                <a:gd name="T53" fmla="*/ 28 h 204"/>
                <a:gd name="T54" fmla="*/ 28 w 102"/>
                <a:gd name="T55" fmla="*/ 28 h 204"/>
                <a:gd name="T56" fmla="*/ 32 w 102"/>
                <a:gd name="T57" fmla="*/ 20 h 204"/>
                <a:gd name="T58" fmla="*/ 38 w 102"/>
                <a:gd name="T59" fmla="*/ 12 h 204"/>
                <a:gd name="T60" fmla="*/ 38 w 102"/>
                <a:gd name="T61" fmla="*/ 12 h 204"/>
                <a:gd name="T62" fmla="*/ 46 w 102"/>
                <a:gd name="T63" fmla="*/ 6 h 204"/>
                <a:gd name="T64" fmla="*/ 56 w 102"/>
                <a:gd name="T65" fmla="*/ 2 h 204"/>
                <a:gd name="T66" fmla="*/ 56 w 102"/>
                <a:gd name="T67" fmla="*/ 2 h 204"/>
                <a:gd name="T68" fmla="*/ 66 w 102"/>
                <a:gd name="T69" fmla="*/ 0 h 204"/>
                <a:gd name="T70" fmla="*/ 76 w 102"/>
                <a:gd name="T71" fmla="*/ 0 h 204"/>
                <a:gd name="T72" fmla="*/ 76 w 102"/>
                <a:gd name="T73" fmla="*/ 0 h 204"/>
                <a:gd name="T74" fmla="*/ 90 w 102"/>
                <a:gd name="T75" fmla="*/ 0 h 204"/>
                <a:gd name="T76" fmla="*/ 90 w 102"/>
                <a:gd name="T77" fmla="*/ 0 h 204"/>
                <a:gd name="T78" fmla="*/ 102 w 102"/>
                <a:gd name="T79" fmla="*/ 4 h 204"/>
                <a:gd name="T80" fmla="*/ 102 w 102"/>
                <a:gd name="T81" fmla="*/ 30 h 2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2"/>
                <a:gd name="T124" fmla="*/ 0 h 204"/>
                <a:gd name="T125" fmla="*/ 102 w 102"/>
                <a:gd name="T126" fmla="*/ 204 h 2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2" h="204">
                  <a:moveTo>
                    <a:pt x="102" y="30"/>
                  </a:moveTo>
                  <a:lnTo>
                    <a:pt x="102" y="30"/>
                  </a:lnTo>
                  <a:lnTo>
                    <a:pt x="90" y="26"/>
                  </a:lnTo>
                  <a:lnTo>
                    <a:pt x="80" y="26"/>
                  </a:lnTo>
                  <a:lnTo>
                    <a:pt x="70" y="28"/>
                  </a:lnTo>
                  <a:lnTo>
                    <a:pt x="62" y="32"/>
                  </a:lnTo>
                  <a:lnTo>
                    <a:pt x="58" y="40"/>
                  </a:lnTo>
                  <a:lnTo>
                    <a:pt x="56" y="52"/>
                  </a:lnTo>
                  <a:lnTo>
                    <a:pt x="56" y="70"/>
                  </a:lnTo>
                  <a:lnTo>
                    <a:pt x="90" y="70"/>
                  </a:lnTo>
                  <a:lnTo>
                    <a:pt x="90" y="96"/>
                  </a:lnTo>
                  <a:lnTo>
                    <a:pt x="56" y="96"/>
                  </a:lnTo>
                  <a:lnTo>
                    <a:pt x="56" y="204"/>
                  </a:lnTo>
                  <a:lnTo>
                    <a:pt x="24" y="204"/>
                  </a:lnTo>
                  <a:lnTo>
                    <a:pt x="24" y="96"/>
                  </a:lnTo>
                  <a:lnTo>
                    <a:pt x="0" y="96"/>
                  </a:lnTo>
                  <a:lnTo>
                    <a:pt x="0" y="70"/>
                  </a:lnTo>
                  <a:lnTo>
                    <a:pt x="24" y="70"/>
                  </a:lnTo>
                  <a:lnTo>
                    <a:pt x="24" y="54"/>
                  </a:lnTo>
                  <a:lnTo>
                    <a:pt x="24" y="40"/>
                  </a:lnTo>
                  <a:lnTo>
                    <a:pt x="28" y="28"/>
                  </a:lnTo>
                  <a:lnTo>
                    <a:pt x="32" y="20"/>
                  </a:lnTo>
                  <a:lnTo>
                    <a:pt x="38" y="12"/>
                  </a:lnTo>
                  <a:lnTo>
                    <a:pt x="46" y="6"/>
                  </a:lnTo>
                  <a:lnTo>
                    <a:pt x="56" y="2"/>
                  </a:lnTo>
                  <a:lnTo>
                    <a:pt x="66" y="0"/>
                  </a:lnTo>
                  <a:lnTo>
                    <a:pt x="76" y="0"/>
                  </a:lnTo>
                  <a:lnTo>
                    <a:pt x="90" y="0"/>
                  </a:lnTo>
                  <a:lnTo>
                    <a:pt x="102" y="4"/>
                  </a:lnTo>
                  <a:lnTo>
                    <a:pt x="102" y="30"/>
                  </a:lnTo>
                  <a:close/>
                </a:path>
              </a:pathLst>
            </a:custGeom>
            <a:solidFill>
              <a:srgbClr val="F58220"/>
            </a:solidFill>
            <a:ln w="9525">
              <a:noFill/>
              <a:round/>
              <a:headEnd/>
              <a:tailEnd/>
            </a:ln>
          </p:spPr>
          <p:txBody>
            <a:bodyPr/>
            <a:lstStyle/>
            <a:p>
              <a:pPr>
                <a:defRPr/>
              </a:pPr>
              <a:endParaRPr lang="en-US" sz="2400"/>
            </a:p>
          </p:txBody>
        </p:sp>
        <p:sp>
          <p:nvSpPr>
            <p:cNvPr id="45067" name="Freeform 42"/>
            <p:cNvSpPr>
              <a:spLocks noEditPoints="1"/>
            </p:cNvSpPr>
            <p:nvPr userDrawn="1"/>
          </p:nvSpPr>
          <p:spPr bwMode="auto">
            <a:xfrm>
              <a:off x="5221" y="195"/>
              <a:ext cx="81" cy="85"/>
            </a:xfrm>
            <a:custGeom>
              <a:avLst/>
              <a:gdLst>
                <a:gd name="T0" fmla="*/ 136 w 136"/>
                <a:gd name="T1" fmla="*/ 70 h 142"/>
                <a:gd name="T2" fmla="*/ 130 w 136"/>
                <a:gd name="T3" fmla="*/ 100 h 142"/>
                <a:gd name="T4" fmla="*/ 124 w 136"/>
                <a:gd name="T5" fmla="*/ 112 h 142"/>
                <a:gd name="T6" fmla="*/ 116 w 136"/>
                <a:gd name="T7" fmla="*/ 122 h 142"/>
                <a:gd name="T8" fmla="*/ 96 w 136"/>
                <a:gd name="T9" fmla="*/ 136 h 142"/>
                <a:gd name="T10" fmla="*/ 82 w 136"/>
                <a:gd name="T11" fmla="*/ 140 h 142"/>
                <a:gd name="T12" fmla="*/ 68 w 136"/>
                <a:gd name="T13" fmla="*/ 142 h 142"/>
                <a:gd name="T14" fmla="*/ 40 w 136"/>
                <a:gd name="T15" fmla="*/ 136 h 142"/>
                <a:gd name="T16" fmla="*/ 28 w 136"/>
                <a:gd name="T17" fmla="*/ 130 h 142"/>
                <a:gd name="T18" fmla="*/ 18 w 136"/>
                <a:gd name="T19" fmla="*/ 122 h 142"/>
                <a:gd name="T20" fmla="*/ 4 w 136"/>
                <a:gd name="T21" fmla="*/ 100 h 142"/>
                <a:gd name="T22" fmla="*/ 0 w 136"/>
                <a:gd name="T23" fmla="*/ 86 h 142"/>
                <a:gd name="T24" fmla="*/ 0 w 136"/>
                <a:gd name="T25" fmla="*/ 70 h 142"/>
                <a:gd name="T26" fmla="*/ 4 w 136"/>
                <a:gd name="T27" fmla="*/ 42 h 142"/>
                <a:gd name="T28" fmla="*/ 10 w 136"/>
                <a:gd name="T29" fmla="*/ 30 h 142"/>
                <a:gd name="T30" fmla="*/ 18 w 136"/>
                <a:gd name="T31" fmla="*/ 20 h 142"/>
                <a:gd name="T32" fmla="*/ 40 w 136"/>
                <a:gd name="T33" fmla="*/ 4 h 142"/>
                <a:gd name="T34" fmla="*/ 52 w 136"/>
                <a:gd name="T35" fmla="*/ 2 h 142"/>
                <a:gd name="T36" fmla="*/ 68 w 136"/>
                <a:gd name="T37" fmla="*/ 0 h 142"/>
                <a:gd name="T38" fmla="*/ 96 w 136"/>
                <a:gd name="T39" fmla="*/ 4 h 142"/>
                <a:gd name="T40" fmla="*/ 108 w 136"/>
                <a:gd name="T41" fmla="*/ 10 h 142"/>
                <a:gd name="T42" fmla="*/ 118 w 136"/>
                <a:gd name="T43" fmla="*/ 20 h 142"/>
                <a:gd name="T44" fmla="*/ 130 w 136"/>
                <a:gd name="T45" fmla="*/ 42 h 142"/>
                <a:gd name="T46" fmla="*/ 134 w 136"/>
                <a:gd name="T47" fmla="*/ 56 h 142"/>
                <a:gd name="T48" fmla="*/ 136 w 136"/>
                <a:gd name="T49" fmla="*/ 70 h 142"/>
                <a:gd name="T50" fmla="*/ 102 w 136"/>
                <a:gd name="T51" fmla="*/ 70 h 142"/>
                <a:gd name="T52" fmla="*/ 98 w 136"/>
                <a:gd name="T53" fmla="*/ 52 h 142"/>
                <a:gd name="T54" fmla="*/ 96 w 136"/>
                <a:gd name="T55" fmla="*/ 44 h 142"/>
                <a:gd name="T56" fmla="*/ 92 w 136"/>
                <a:gd name="T57" fmla="*/ 38 h 142"/>
                <a:gd name="T58" fmla="*/ 80 w 136"/>
                <a:gd name="T59" fmla="*/ 30 h 142"/>
                <a:gd name="T60" fmla="*/ 74 w 136"/>
                <a:gd name="T61" fmla="*/ 28 h 142"/>
                <a:gd name="T62" fmla="*/ 68 w 136"/>
                <a:gd name="T63" fmla="*/ 26 h 142"/>
                <a:gd name="T64" fmla="*/ 54 w 136"/>
                <a:gd name="T65" fmla="*/ 30 h 142"/>
                <a:gd name="T66" fmla="*/ 48 w 136"/>
                <a:gd name="T67" fmla="*/ 32 h 142"/>
                <a:gd name="T68" fmla="*/ 44 w 136"/>
                <a:gd name="T69" fmla="*/ 38 h 142"/>
                <a:gd name="T70" fmla="*/ 36 w 136"/>
                <a:gd name="T71" fmla="*/ 52 h 142"/>
                <a:gd name="T72" fmla="*/ 34 w 136"/>
                <a:gd name="T73" fmla="*/ 60 h 142"/>
                <a:gd name="T74" fmla="*/ 34 w 136"/>
                <a:gd name="T75" fmla="*/ 70 h 142"/>
                <a:gd name="T76" fmla="*/ 36 w 136"/>
                <a:gd name="T77" fmla="*/ 90 h 142"/>
                <a:gd name="T78" fmla="*/ 40 w 136"/>
                <a:gd name="T79" fmla="*/ 96 h 142"/>
                <a:gd name="T80" fmla="*/ 44 w 136"/>
                <a:gd name="T81" fmla="*/ 104 h 142"/>
                <a:gd name="T82" fmla="*/ 54 w 136"/>
                <a:gd name="T83" fmla="*/ 112 h 142"/>
                <a:gd name="T84" fmla="*/ 60 w 136"/>
                <a:gd name="T85" fmla="*/ 114 h 142"/>
                <a:gd name="T86" fmla="*/ 68 w 136"/>
                <a:gd name="T87" fmla="*/ 114 h 142"/>
                <a:gd name="T88" fmla="*/ 82 w 136"/>
                <a:gd name="T89" fmla="*/ 112 h 142"/>
                <a:gd name="T90" fmla="*/ 86 w 136"/>
                <a:gd name="T91" fmla="*/ 108 h 142"/>
                <a:gd name="T92" fmla="*/ 92 w 136"/>
                <a:gd name="T93" fmla="*/ 104 h 142"/>
                <a:gd name="T94" fmla="*/ 98 w 136"/>
                <a:gd name="T95" fmla="*/ 90 h 142"/>
                <a:gd name="T96" fmla="*/ 100 w 136"/>
                <a:gd name="T97" fmla="*/ 80 h 142"/>
                <a:gd name="T98" fmla="*/ 102 w 136"/>
                <a:gd name="T99" fmla="*/ 70 h 1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6"/>
                <a:gd name="T151" fmla="*/ 0 h 142"/>
                <a:gd name="T152" fmla="*/ 136 w 136"/>
                <a:gd name="T153" fmla="*/ 142 h 1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6" h="142">
                  <a:moveTo>
                    <a:pt x="136" y="70"/>
                  </a:moveTo>
                  <a:lnTo>
                    <a:pt x="136" y="70"/>
                  </a:lnTo>
                  <a:lnTo>
                    <a:pt x="134" y="86"/>
                  </a:lnTo>
                  <a:lnTo>
                    <a:pt x="130" y="100"/>
                  </a:lnTo>
                  <a:lnTo>
                    <a:pt x="124" y="112"/>
                  </a:lnTo>
                  <a:lnTo>
                    <a:pt x="116" y="122"/>
                  </a:lnTo>
                  <a:lnTo>
                    <a:pt x="108" y="130"/>
                  </a:lnTo>
                  <a:lnTo>
                    <a:pt x="96" y="136"/>
                  </a:lnTo>
                  <a:lnTo>
                    <a:pt x="82" y="140"/>
                  </a:lnTo>
                  <a:lnTo>
                    <a:pt x="68" y="142"/>
                  </a:lnTo>
                  <a:lnTo>
                    <a:pt x="52" y="140"/>
                  </a:lnTo>
                  <a:lnTo>
                    <a:pt x="40" y="136"/>
                  </a:lnTo>
                  <a:lnTo>
                    <a:pt x="28" y="130"/>
                  </a:lnTo>
                  <a:lnTo>
                    <a:pt x="18" y="122"/>
                  </a:lnTo>
                  <a:lnTo>
                    <a:pt x="10" y="112"/>
                  </a:lnTo>
                  <a:lnTo>
                    <a:pt x="4" y="100"/>
                  </a:lnTo>
                  <a:lnTo>
                    <a:pt x="0" y="86"/>
                  </a:lnTo>
                  <a:lnTo>
                    <a:pt x="0" y="70"/>
                  </a:lnTo>
                  <a:lnTo>
                    <a:pt x="0" y="56"/>
                  </a:lnTo>
                  <a:lnTo>
                    <a:pt x="4" y="42"/>
                  </a:lnTo>
                  <a:lnTo>
                    <a:pt x="10" y="30"/>
                  </a:lnTo>
                  <a:lnTo>
                    <a:pt x="18" y="20"/>
                  </a:lnTo>
                  <a:lnTo>
                    <a:pt x="28" y="10"/>
                  </a:lnTo>
                  <a:lnTo>
                    <a:pt x="40" y="4"/>
                  </a:lnTo>
                  <a:lnTo>
                    <a:pt x="52" y="2"/>
                  </a:lnTo>
                  <a:lnTo>
                    <a:pt x="68" y="0"/>
                  </a:lnTo>
                  <a:lnTo>
                    <a:pt x="82" y="2"/>
                  </a:lnTo>
                  <a:lnTo>
                    <a:pt x="96" y="4"/>
                  </a:lnTo>
                  <a:lnTo>
                    <a:pt x="108" y="10"/>
                  </a:lnTo>
                  <a:lnTo>
                    <a:pt x="118" y="20"/>
                  </a:lnTo>
                  <a:lnTo>
                    <a:pt x="124" y="30"/>
                  </a:lnTo>
                  <a:lnTo>
                    <a:pt x="130" y="42"/>
                  </a:lnTo>
                  <a:lnTo>
                    <a:pt x="134" y="56"/>
                  </a:lnTo>
                  <a:lnTo>
                    <a:pt x="136" y="70"/>
                  </a:lnTo>
                  <a:close/>
                  <a:moveTo>
                    <a:pt x="102" y="70"/>
                  </a:moveTo>
                  <a:lnTo>
                    <a:pt x="102" y="70"/>
                  </a:lnTo>
                  <a:lnTo>
                    <a:pt x="100" y="60"/>
                  </a:lnTo>
                  <a:lnTo>
                    <a:pt x="98" y="52"/>
                  </a:lnTo>
                  <a:lnTo>
                    <a:pt x="96" y="44"/>
                  </a:lnTo>
                  <a:lnTo>
                    <a:pt x="92" y="38"/>
                  </a:lnTo>
                  <a:lnTo>
                    <a:pt x="86" y="32"/>
                  </a:lnTo>
                  <a:lnTo>
                    <a:pt x="80" y="30"/>
                  </a:lnTo>
                  <a:lnTo>
                    <a:pt x="74" y="28"/>
                  </a:lnTo>
                  <a:lnTo>
                    <a:pt x="68" y="26"/>
                  </a:lnTo>
                  <a:lnTo>
                    <a:pt x="60" y="28"/>
                  </a:lnTo>
                  <a:lnTo>
                    <a:pt x="54" y="30"/>
                  </a:lnTo>
                  <a:lnTo>
                    <a:pt x="48" y="32"/>
                  </a:lnTo>
                  <a:lnTo>
                    <a:pt x="44" y="38"/>
                  </a:lnTo>
                  <a:lnTo>
                    <a:pt x="40" y="44"/>
                  </a:lnTo>
                  <a:lnTo>
                    <a:pt x="36" y="52"/>
                  </a:lnTo>
                  <a:lnTo>
                    <a:pt x="34" y="60"/>
                  </a:lnTo>
                  <a:lnTo>
                    <a:pt x="34" y="70"/>
                  </a:lnTo>
                  <a:lnTo>
                    <a:pt x="34" y="80"/>
                  </a:lnTo>
                  <a:lnTo>
                    <a:pt x="36" y="90"/>
                  </a:lnTo>
                  <a:lnTo>
                    <a:pt x="40" y="96"/>
                  </a:lnTo>
                  <a:lnTo>
                    <a:pt x="44" y="104"/>
                  </a:lnTo>
                  <a:lnTo>
                    <a:pt x="48" y="108"/>
                  </a:lnTo>
                  <a:lnTo>
                    <a:pt x="54" y="112"/>
                  </a:lnTo>
                  <a:lnTo>
                    <a:pt x="60" y="114"/>
                  </a:lnTo>
                  <a:lnTo>
                    <a:pt x="68" y="114"/>
                  </a:lnTo>
                  <a:lnTo>
                    <a:pt x="74" y="114"/>
                  </a:lnTo>
                  <a:lnTo>
                    <a:pt x="82" y="112"/>
                  </a:lnTo>
                  <a:lnTo>
                    <a:pt x="86" y="108"/>
                  </a:lnTo>
                  <a:lnTo>
                    <a:pt x="92" y="104"/>
                  </a:lnTo>
                  <a:lnTo>
                    <a:pt x="96" y="96"/>
                  </a:lnTo>
                  <a:lnTo>
                    <a:pt x="98" y="90"/>
                  </a:lnTo>
                  <a:lnTo>
                    <a:pt x="100" y="80"/>
                  </a:lnTo>
                  <a:lnTo>
                    <a:pt x="102" y="70"/>
                  </a:lnTo>
                  <a:close/>
                </a:path>
              </a:pathLst>
            </a:custGeom>
            <a:solidFill>
              <a:srgbClr val="F58220"/>
            </a:solidFill>
            <a:ln w="9525">
              <a:noFill/>
              <a:round/>
              <a:headEnd/>
              <a:tailEnd/>
            </a:ln>
          </p:spPr>
          <p:txBody>
            <a:bodyPr/>
            <a:lstStyle/>
            <a:p>
              <a:pPr>
                <a:defRPr/>
              </a:pPr>
              <a:endParaRPr lang="en-US" sz="2400"/>
            </a:p>
          </p:txBody>
        </p:sp>
        <p:sp>
          <p:nvSpPr>
            <p:cNvPr id="45068" name="Freeform 43"/>
            <p:cNvSpPr>
              <a:spLocks/>
            </p:cNvSpPr>
            <p:nvPr userDrawn="1"/>
          </p:nvSpPr>
          <p:spPr bwMode="auto">
            <a:xfrm>
              <a:off x="5318" y="195"/>
              <a:ext cx="48" cy="82"/>
            </a:xfrm>
            <a:custGeom>
              <a:avLst/>
              <a:gdLst>
                <a:gd name="T0" fmla="*/ 80 w 80"/>
                <a:gd name="T1" fmla="*/ 30 h 138"/>
                <a:gd name="T2" fmla="*/ 78 w 80"/>
                <a:gd name="T3" fmla="*/ 30 h 138"/>
                <a:gd name="T4" fmla="*/ 78 w 80"/>
                <a:gd name="T5" fmla="*/ 30 h 138"/>
                <a:gd name="T6" fmla="*/ 64 w 80"/>
                <a:gd name="T7" fmla="*/ 30 h 138"/>
                <a:gd name="T8" fmla="*/ 50 w 80"/>
                <a:gd name="T9" fmla="*/ 34 h 138"/>
                <a:gd name="T10" fmla="*/ 50 w 80"/>
                <a:gd name="T11" fmla="*/ 34 h 138"/>
                <a:gd name="T12" fmla="*/ 40 w 80"/>
                <a:gd name="T13" fmla="*/ 40 h 138"/>
                <a:gd name="T14" fmla="*/ 34 w 80"/>
                <a:gd name="T15" fmla="*/ 48 h 138"/>
                <a:gd name="T16" fmla="*/ 34 w 80"/>
                <a:gd name="T17" fmla="*/ 138 h 138"/>
                <a:gd name="T18" fmla="*/ 0 w 80"/>
                <a:gd name="T19" fmla="*/ 138 h 138"/>
                <a:gd name="T20" fmla="*/ 0 w 80"/>
                <a:gd name="T21" fmla="*/ 4 h 138"/>
                <a:gd name="T22" fmla="*/ 30 w 80"/>
                <a:gd name="T23" fmla="*/ 4 h 138"/>
                <a:gd name="T24" fmla="*/ 30 w 80"/>
                <a:gd name="T25" fmla="*/ 18 h 138"/>
                <a:gd name="T26" fmla="*/ 30 w 80"/>
                <a:gd name="T27" fmla="*/ 20 h 138"/>
                <a:gd name="T28" fmla="*/ 30 w 80"/>
                <a:gd name="T29" fmla="*/ 20 h 138"/>
                <a:gd name="T30" fmla="*/ 38 w 80"/>
                <a:gd name="T31" fmla="*/ 12 h 138"/>
                <a:gd name="T32" fmla="*/ 46 w 80"/>
                <a:gd name="T33" fmla="*/ 6 h 138"/>
                <a:gd name="T34" fmla="*/ 46 w 80"/>
                <a:gd name="T35" fmla="*/ 6 h 138"/>
                <a:gd name="T36" fmla="*/ 58 w 80"/>
                <a:gd name="T37" fmla="*/ 2 h 138"/>
                <a:gd name="T38" fmla="*/ 72 w 80"/>
                <a:gd name="T39" fmla="*/ 0 h 138"/>
                <a:gd name="T40" fmla="*/ 72 w 80"/>
                <a:gd name="T41" fmla="*/ 0 h 138"/>
                <a:gd name="T42" fmla="*/ 80 w 80"/>
                <a:gd name="T43" fmla="*/ 0 h 138"/>
                <a:gd name="T44" fmla="*/ 80 w 80"/>
                <a:gd name="T45" fmla="*/ 30 h 1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38"/>
                <a:gd name="T71" fmla="*/ 80 w 80"/>
                <a:gd name="T72" fmla="*/ 138 h 13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38">
                  <a:moveTo>
                    <a:pt x="80" y="30"/>
                  </a:moveTo>
                  <a:lnTo>
                    <a:pt x="78" y="30"/>
                  </a:lnTo>
                  <a:lnTo>
                    <a:pt x="64" y="30"/>
                  </a:lnTo>
                  <a:lnTo>
                    <a:pt x="50" y="34"/>
                  </a:lnTo>
                  <a:lnTo>
                    <a:pt x="40" y="40"/>
                  </a:lnTo>
                  <a:lnTo>
                    <a:pt x="34" y="48"/>
                  </a:lnTo>
                  <a:lnTo>
                    <a:pt x="34" y="138"/>
                  </a:lnTo>
                  <a:lnTo>
                    <a:pt x="0" y="138"/>
                  </a:lnTo>
                  <a:lnTo>
                    <a:pt x="0" y="4"/>
                  </a:lnTo>
                  <a:lnTo>
                    <a:pt x="30" y="4"/>
                  </a:lnTo>
                  <a:lnTo>
                    <a:pt x="30" y="18"/>
                  </a:lnTo>
                  <a:lnTo>
                    <a:pt x="30" y="20"/>
                  </a:lnTo>
                  <a:lnTo>
                    <a:pt x="38" y="12"/>
                  </a:lnTo>
                  <a:lnTo>
                    <a:pt x="46" y="6"/>
                  </a:lnTo>
                  <a:lnTo>
                    <a:pt x="58" y="2"/>
                  </a:lnTo>
                  <a:lnTo>
                    <a:pt x="72" y="0"/>
                  </a:lnTo>
                  <a:lnTo>
                    <a:pt x="80" y="0"/>
                  </a:lnTo>
                  <a:lnTo>
                    <a:pt x="80" y="30"/>
                  </a:lnTo>
                  <a:close/>
                </a:path>
              </a:pathLst>
            </a:custGeom>
            <a:solidFill>
              <a:srgbClr val="F58220"/>
            </a:solidFill>
            <a:ln w="9525">
              <a:noFill/>
              <a:round/>
              <a:headEnd/>
              <a:tailEnd/>
            </a:ln>
          </p:spPr>
          <p:txBody>
            <a:bodyPr/>
            <a:lstStyle/>
            <a:p>
              <a:pPr>
                <a:defRPr/>
              </a:pPr>
              <a:endParaRPr lang="en-US" sz="2400"/>
            </a:p>
          </p:txBody>
        </p:sp>
        <p:sp>
          <p:nvSpPr>
            <p:cNvPr id="45069" name="Freeform 44"/>
            <p:cNvSpPr>
              <a:spLocks/>
            </p:cNvSpPr>
            <p:nvPr userDrawn="1"/>
          </p:nvSpPr>
          <p:spPr bwMode="auto">
            <a:xfrm>
              <a:off x="5379" y="198"/>
              <a:ext cx="73" cy="82"/>
            </a:xfrm>
            <a:custGeom>
              <a:avLst/>
              <a:gdLst>
                <a:gd name="T0" fmla="*/ 62 w 122"/>
                <a:gd name="T1" fmla="*/ 138 h 138"/>
                <a:gd name="T2" fmla="*/ 62 w 122"/>
                <a:gd name="T3" fmla="*/ 138 h 138"/>
                <a:gd name="T4" fmla="*/ 44 w 122"/>
                <a:gd name="T5" fmla="*/ 136 h 138"/>
                <a:gd name="T6" fmla="*/ 28 w 122"/>
                <a:gd name="T7" fmla="*/ 130 h 138"/>
                <a:gd name="T8" fmla="*/ 28 w 122"/>
                <a:gd name="T9" fmla="*/ 130 h 138"/>
                <a:gd name="T10" fmla="*/ 16 w 122"/>
                <a:gd name="T11" fmla="*/ 122 h 138"/>
                <a:gd name="T12" fmla="*/ 8 w 122"/>
                <a:gd name="T13" fmla="*/ 112 h 138"/>
                <a:gd name="T14" fmla="*/ 8 w 122"/>
                <a:gd name="T15" fmla="*/ 112 h 138"/>
                <a:gd name="T16" fmla="*/ 2 w 122"/>
                <a:gd name="T17" fmla="*/ 98 h 138"/>
                <a:gd name="T18" fmla="*/ 2 w 122"/>
                <a:gd name="T19" fmla="*/ 98 h 138"/>
                <a:gd name="T20" fmla="*/ 0 w 122"/>
                <a:gd name="T21" fmla="*/ 82 h 138"/>
                <a:gd name="T22" fmla="*/ 0 w 122"/>
                <a:gd name="T23" fmla="*/ 0 h 138"/>
                <a:gd name="T24" fmla="*/ 34 w 122"/>
                <a:gd name="T25" fmla="*/ 0 h 138"/>
                <a:gd name="T26" fmla="*/ 34 w 122"/>
                <a:gd name="T27" fmla="*/ 78 h 138"/>
                <a:gd name="T28" fmla="*/ 34 w 122"/>
                <a:gd name="T29" fmla="*/ 78 h 138"/>
                <a:gd name="T30" fmla="*/ 34 w 122"/>
                <a:gd name="T31" fmla="*/ 90 h 138"/>
                <a:gd name="T32" fmla="*/ 34 w 122"/>
                <a:gd name="T33" fmla="*/ 90 h 138"/>
                <a:gd name="T34" fmla="*/ 38 w 122"/>
                <a:gd name="T35" fmla="*/ 98 h 138"/>
                <a:gd name="T36" fmla="*/ 38 w 122"/>
                <a:gd name="T37" fmla="*/ 98 h 138"/>
                <a:gd name="T38" fmla="*/ 42 w 122"/>
                <a:gd name="T39" fmla="*/ 104 h 138"/>
                <a:gd name="T40" fmla="*/ 46 w 122"/>
                <a:gd name="T41" fmla="*/ 108 h 138"/>
                <a:gd name="T42" fmla="*/ 46 w 122"/>
                <a:gd name="T43" fmla="*/ 108 h 138"/>
                <a:gd name="T44" fmla="*/ 54 w 122"/>
                <a:gd name="T45" fmla="*/ 110 h 138"/>
                <a:gd name="T46" fmla="*/ 62 w 122"/>
                <a:gd name="T47" fmla="*/ 110 h 138"/>
                <a:gd name="T48" fmla="*/ 62 w 122"/>
                <a:gd name="T49" fmla="*/ 110 h 138"/>
                <a:gd name="T50" fmla="*/ 70 w 122"/>
                <a:gd name="T51" fmla="*/ 110 h 138"/>
                <a:gd name="T52" fmla="*/ 76 w 122"/>
                <a:gd name="T53" fmla="*/ 106 h 138"/>
                <a:gd name="T54" fmla="*/ 76 w 122"/>
                <a:gd name="T55" fmla="*/ 106 h 138"/>
                <a:gd name="T56" fmla="*/ 82 w 122"/>
                <a:gd name="T57" fmla="*/ 102 h 138"/>
                <a:gd name="T58" fmla="*/ 86 w 122"/>
                <a:gd name="T59" fmla="*/ 96 h 138"/>
                <a:gd name="T60" fmla="*/ 86 w 122"/>
                <a:gd name="T61" fmla="*/ 96 h 138"/>
                <a:gd name="T62" fmla="*/ 88 w 122"/>
                <a:gd name="T63" fmla="*/ 88 h 138"/>
                <a:gd name="T64" fmla="*/ 90 w 122"/>
                <a:gd name="T65" fmla="*/ 78 h 138"/>
                <a:gd name="T66" fmla="*/ 90 w 122"/>
                <a:gd name="T67" fmla="*/ 0 h 138"/>
                <a:gd name="T68" fmla="*/ 122 w 122"/>
                <a:gd name="T69" fmla="*/ 0 h 138"/>
                <a:gd name="T70" fmla="*/ 122 w 122"/>
                <a:gd name="T71" fmla="*/ 82 h 138"/>
                <a:gd name="T72" fmla="*/ 122 w 122"/>
                <a:gd name="T73" fmla="*/ 82 h 138"/>
                <a:gd name="T74" fmla="*/ 120 w 122"/>
                <a:gd name="T75" fmla="*/ 96 h 138"/>
                <a:gd name="T76" fmla="*/ 116 w 122"/>
                <a:gd name="T77" fmla="*/ 110 h 138"/>
                <a:gd name="T78" fmla="*/ 116 w 122"/>
                <a:gd name="T79" fmla="*/ 110 h 138"/>
                <a:gd name="T80" fmla="*/ 108 w 122"/>
                <a:gd name="T81" fmla="*/ 120 h 138"/>
                <a:gd name="T82" fmla="*/ 108 w 122"/>
                <a:gd name="T83" fmla="*/ 120 h 138"/>
                <a:gd name="T84" fmla="*/ 96 w 122"/>
                <a:gd name="T85" fmla="*/ 130 h 138"/>
                <a:gd name="T86" fmla="*/ 96 w 122"/>
                <a:gd name="T87" fmla="*/ 130 h 138"/>
                <a:gd name="T88" fmla="*/ 80 w 122"/>
                <a:gd name="T89" fmla="*/ 136 h 138"/>
                <a:gd name="T90" fmla="*/ 80 w 122"/>
                <a:gd name="T91" fmla="*/ 136 h 138"/>
                <a:gd name="T92" fmla="*/ 62 w 122"/>
                <a:gd name="T93" fmla="*/ 138 h 138"/>
                <a:gd name="T94" fmla="*/ 62 w 122"/>
                <a:gd name="T95" fmla="*/ 13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2"/>
                <a:gd name="T145" fmla="*/ 0 h 138"/>
                <a:gd name="T146" fmla="*/ 122 w 122"/>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2" h="138">
                  <a:moveTo>
                    <a:pt x="62" y="138"/>
                  </a:moveTo>
                  <a:lnTo>
                    <a:pt x="62" y="138"/>
                  </a:lnTo>
                  <a:lnTo>
                    <a:pt x="44" y="136"/>
                  </a:lnTo>
                  <a:lnTo>
                    <a:pt x="28" y="130"/>
                  </a:lnTo>
                  <a:lnTo>
                    <a:pt x="16" y="122"/>
                  </a:lnTo>
                  <a:lnTo>
                    <a:pt x="8" y="112"/>
                  </a:lnTo>
                  <a:lnTo>
                    <a:pt x="2" y="98"/>
                  </a:lnTo>
                  <a:lnTo>
                    <a:pt x="0" y="82"/>
                  </a:lnTo>
                  <a:lnTo>
                    <a:pt x="0" y="0"/>
                  </a:lnTo>
                  <a:lnTo>
                    <a:pt x="34" y="0"/>
                  </a:lnTo>
                  <a:lnTo>
                    <a:pt x="34" y="78"/>
                  </a:lnTo>
                  <a:lnTo>
                    <a:pt x="34" y="90"/>
                  </a:lnTo>
                  <a:lnTo>
                    <a:pt x="38" y="98"/>
                  </a:lnTo>
                  <a:lnTo>
                    <a:pt x="42" y="104"/>
                  </a:lnTo>
                  <a:lnTo>
                    <a:pt x="46" y="108"/>
                  </a:lnTo>
                  <a:lnTo>
                    <a:pt x="54" y="110"/>
                  </a:lnTo>
                  <a:lnTo>
                    <a:pt x="62" y="110"/>
                  </a:lnTo>
                  <a:lnTo>
                    <a:pt x="70" y="110"/>
                  </a:lnTo>
                  <a:lnTo>
                    <a:pt x="76" y="106"/>
                  </a:lnTo>
                  <a:lnTo>
                    <a:pt x="82" y="102"/>
                  </a:lnTo>
                  <a:lnTo>
                    <a:pt x="86" y="96"/>
                  </a:lnTo>
                  <a:lnTo>
                    <a:pt x="88" y="88"/>
                  </a:lnTo>
                  <a:lnTo>
                    <a:pt x="90" y="78"/>
                  </a:lnTo>
                  <a:lnTo>
                    <a:pt x="90" y="0"/>
                  </a:lnTo>
                  <a:lnTo>
                    <a:pt x="122" y="0"/>
                  </a:lnTo>
                  <a:lnTo>
                    <a:pt x="122" y="82"/>
                  </a:lnTo>
                  <a:lnTo>
                    <a:pt x="120" y="96"/>
                  </a:lnTo>
                  <a:lnTo>
                    <a:pt x="116" y="110"/>
                  </a:lnTo>
                  <a:lnTo>
                    <a:pt x="108" y="120"/>
                  </a:lnTo>
                  <a:lnTo>
                    <a:pt x="96" y="130"/>
                  </a:lnTo>
                  <a:lnTo>
                    <a:pt x="80" y="136"/>
                  </a:lnTo>
                  <a:lnTo>
                    <a:pt x="62" y="138"/>
                  </a:lnTo>
                  <a:close/>
                </a:path>
              </a:pathLst>
            </a:custGeom>
            <a:solidFill>
              <a:srgbClr val="F58220"/>
            </a:solidFill>
            <a:ln w="9525">
              <a:noFill/>
              <a:round/>
              <a:headEnd/>
              <a:tailEnd/>
            </a:ln>
          </p:spPr>
          <p:txBody>
            <a:bodyPr/>
            <a:lstStyle/>
            <a:p>
              <a:pPr>
                <a:defRPr/>
              </a:pPr>
              <a:endParaRPr lang="en-US" sz="2400"/>
            </a:p>
          </p:txBody>
        </p:sp>
        <p:sp>
          <p:nvSpPr>
            <p:cNvPr id="45070" name="Freeform 45"/>
            <p:cNvSpPr>
              <a:spLocks/>
            </p:cNvSpPr>
            <p:nvPr userDrawn="1"/>
          </p:nvSpPr>
          <p:spPr bwMode="auto">
            <a:xfrm>
              <a:off x="5469" y="195"/>
              <a:ext cx="123" cy="82"/>
            </a:xfrm>
            <a:custGeom>
              <a:avLst/>
              <a:gdLst>
                <a:gd name="T0" fmla="*/ 172 w 206"/>
                <a:gd name="T1" fmla="*/ 56 h 138"/>
                <a:gd name="T2" fmla="*/ 172 w 206"/>
                <a:gd name="T3" fmla="*/ 48 h 138"/>
                <a:gd name="T4" fmla="*/ 172 w 206"/>
                <a:gd name="T5" fmla="*/ 42 h 138"/>
                <a:gd name="T6" fmla="*/ 166 w 206"/>
                <a:gd name="T7" fmla="*/ 32 h 138"/>
                <a:gd name="T8" fmla="*/ 160 w 206"/>
                <a:gd name="T9" fmla="*/ 28 h 138"/>
                <a:gd name="T10" fmla="*/ 154 w 206"/>
                <a:gd name="T11" fmla="*/ 28 h 138"/>
                <a:gd name="T12" fmla="*/ 144 w 206"/>
                <a:gd name="T13" fmla="*/ 28 h 138"/>
                <a:gd name="T14" fmla="*/ 136 w 206"/>
                <a:gd name="T15" fmla="*/ 32 h 138"/>
                <a:gd name="T16" fmla="*/ 126 w 206"/>
                <a:gd name="T17" fmla="*/ 38 h 138"/>
                <a:gd name="T18" fmla="*/ 120 w 206"/>
                <a:gd name="T19" fmla="*/ 138 h 138"/>
                <a:gd name="T20" fmla="*/ 86 w 206"/>
                <a:gd name="T21" fmla="*/ 56 h 138"/>
                <a:gd name="T22" fmla="*/ 86 w 206"/>
                <a:gd name="T23" fmla="*/ 48 h 138"/>
                <a:gd name="T24" fmla="*/ 84 w 206"/>
                <a:gd name="T25" fmla="*/ 42 h 138"/>
                <a:gd name="T26" fmla="*/ 82 w 206"/>
                <a:gd name="T27" fmla="*/ 36 h 138"/>
                <a:gd name="T28" fmla="*/ 80 w 206"/>
                <a:gd name="T29" fmla="*/ 32 h 138"/>
                <a:gd name="T30" fmla="*/ 66 w 206"/>
                <a:gd name="T31" fmla="*/ 28 h 138"/>
                <a:gd name="T32" fmla="*/ 58 w 206"/>
                <a:gd name="T33" fmla="*/ 28 h 138"/>
                <a:gd name="T34" fmla="*/ 48 w 206"/>
                <a:gd name="T35" fmla="*/ 32 h 138"/>
                <a:gd name="T36" fmla="*/ 40 w 206"/>
                <a:gd name="T37" fmla="*/ 38 h 138"/>
                <a:gd name="T38" fmla="*/ 32 w 206"/>
                <a:gd name="T39" fmla="*/ 46 h 138"/>
                <a:gd name="T40" fmla="*/ 0 w 206"/>
                <a:gd name="T41" fmla="*/ 138 h 138"/>
                <a:gd name="T42" fmla="*/ 30 w 206"/>
                <a:gd name="T43" fmla="*/ 4 h 138"/>
                <a:gd name="T44" fmla="*/ 30 w 206"/>
                <a:gd name="T45" fmla="*/ 20 h 138"/>
                <a:gd name="T46" fmla="*/ 38 w 206"/>
                <a:gd name="T47" fmla="*/ 12 h 138"/>
                <a:gd name="T48" fmla="*/ 48 w 206"/>
                <a:gd name="T49" fmla="*/ 6 h 138"/>
                <a:gd name="T50" fmla="*/ 60 w 206"/>
                <a:gd name="T51" fmla="*/ 2 h 138"/>
                <a:gd name="T52" fmla="*/ 74 w 206"/>
                <a:gd name="T53" fmla="*/ 0 h 138"/>
                <a:gd name="T54" fmla="*/ 88 w 206"/>
                <a:gd name="T55" fmla="*/ 2 h 138"/>
                <a:gd name="T56" fmla="*/ 98 w 206"/>
                <a:gd name="T57" fmla="*/ 6 h 138"/>
                <a:gd name="T58" fmla="*/ 114 w 206"/>
                <a:gd name="T59" fmla="*/ 24 h 138"/>
                <a:gd name="T60" fmla="*/ 116 w 206"/>
                <a:gd name="T61" fmla="*/ 24 h 138"/>
                <a:gd name="T62" fmla="*/ 124 w 206"/>
                <a:gd name="T63" fmla="*/ 14 h 138"/>
                <a:gd name="T64" fmla="*/ 134 w 206"/>
                <a:gd name="T65" fmla="*/ 6 h 138"/>
                <a:gd name="T66" fmla="*/ 146 w 206"/>
                <a:gd name="T67" fmla="*/ 2 h 138"/>
                <a:gd name="T68" fmla="*/ 162 w 206"/>
                <a:gd name="T69" fmla="*/ 0 h 138"/>
                <a:gd name="T70" fmla="*/ 186 w 206"/>
                <a:gd name="T71" fmla="*/ 6 h 138"/>
                <a:gd name="T72" fmla="*/ 194 w 206"/>
                <a:gd name="T73" fmla="*/ 12 h 138"/>
                <a:gd name="T74" fmla="*/ 200 w 206"/>
                <a:gd name="T75" fmla="*/ 22 h 138"/>
                <a:gd name="T76" fmla="*/ 204 w 206"/>
                <a:gd name="T77" fmla="*/ 28 h 138"/>
                <a:gd name="T78" fmla="*/ 204 w 206"/>
                <a:gd name="T79" fmla="*/ 34 h 138"/>
                <a:gd name="T80" fmla="*/ 206 w 206"/>
                <a:gd name="T81" fmla="*/ 44 h 138"/>
                <a:gd name="T82" fmla="*/ 206 w 206"/>
                <a:gd name="T83" fmla="*/ 138 h 138"/>
                <a:gd name="T84" fmla="*/ 172 w 206"/>
                <a:gd name="T85" fmla="*/ 56 h 1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6"/>
                <a:gd name="T130" fmla="*/ 0 h 138"/>
                <a:gd name="T131" fmla="*/ 206 w 206"/>
                <a:gd name="T132" fmla="*/ 138 h 13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6" h="138">
                  <a:moveTo>
                    <a:pt x="172" y="56"/>
                  </a:moveTo>
                  <a:lnTo>
                    <a:pt x="172" y="56"/>
                  </a:lnTo>
                  <a:lnTo>
                    <a:pt x="172" y="48"/>
                  </a:lnTo>
                  <a:lnTo>
                    <a:pt x="172" y="42"/>
                  </a:lnTo>
                  <a:lnTo>
                    <a:pt x="170" y="36"/>
                  </a:lnTo>
                  <a:lnTo>
                    <a:pt x="166" y="32"/>
                  </a:lnTo>
                  <a:lnTo>
                    <a:pt x="160" y="28"/>
                  </a:lnTo>
                  <a:lnTo>
                    <a:pt x="154" y="28"/>
                  </a:lnTo>
                  <a:lnTo>
                    <a:pt x="144" y="28"/>
                  </a:lnTo>
                  <a:lnTo>
                    <a:pt x="136" y="32"/>
                  </a:lnTo>
                  <a:lnTo>
                    <a:pt x="126" y="38"/>
                  </a:lnTo>
                  <a:lnTo>
                    <a:pt x="120" y="46"/>
                  </a:lnTo>
                  <a:lnTo>
                    <a:pt x="120" y="138"/>
                  </a:lnTo>
                  <a:lnTo>
                    <a:pt x="86" y="138"/>
                  </a:lnTo>
                  <a:lnTo>
                    <a:pt x="86" y="56"/>
                  </a:lnTo>
                  <a:lnTo>
                    <a:pt x="86" y="48"/>
                  </a:lnTo>
                  <a:lnTo>
                    <a:pt x="84" y="42"/>
                  </a:lnTo>
                  <a:lnTo>
                    <a:pt x="82" y="36"/>
                  </a:lnTo>
                  <a:lnTo>
                    <a:pt x="80" y="32"/>
                  </a:lnTo>
                  <a:lnTo>
                    <a:pt x="74" y="28"/>
                  </a:lnTo>
                  <a:lnTo>
                    <a:pt x="66" y="28"/>
                  </a:lnTo>
                  <a:lnTo>
                    <a:pt x="58" y="28"/>
                  </a:lnTo>
                  <a:lnTo>
                    <a:pt x="48" y="32"/>
                  </a:lnTo>
                  <a:lnTo>
                    <a:pt x="40" y="38"/>
                  </a:lnTo>
                  <a:lnTo>
                    <a:pt x="32" y="46"/>
                  </a:lnTo>
                  <a:lnTo>
                    <a:pt x="32" y="138"/>
                  </a:lnTo>
                  <a:lnTo>
                    <a:pt x="0" y="138"/>
                  </a:lnTo>
                  <a:lnTo>
                    <a:pt x="0" y="4"/>
                  </a:lnTo>
                  <a:lnTo>
                    <a:pt x="30" y="4"/>
                  </a:lnTo>
                  <a:lnTo>
                    <a:pt x="30" y="20"/>
                  </a:lnTo>
                  <a:lnTo>
                    <a:pt x="38" y="12"/>
                  </a:lnTo>
                  <a:lnTo>
                    <a:pt x="48" y="6"/>
                  </a:lnTo>
                  <a:lnTo>
                    <a:pt x="60" y="2"/>
                  </a:lnTo>
                  <a:lnTo>
                    <a:pt x="74" y="0"/>
                  </a:lnTo>
                  <a:lnTo>
                    <a:pt x="88" y="2"/>
                  </a:lnTo>
                  <a:lnTo>
                    <a:pt x="98" y="6"/>
                  </a:lnTo>
                  <a:lnTo>
                    <a:pt x="108" y="14"/>
                  </a:lnTo>
                  <a:lnTo>
                    <a:pt x="114" y="24"/>
                  </a:lnTo>
                  <a:lnTo>
                    <a:pt x="116" y="24"/>
                  </a:lnTo>
                  <a:lnTo>
                    <a:pt x="124" y="14"/>
                  </a:lnTo>
                  <a:lnTo>
                    <a:pt x="134" y="6"/>
                  </a:lnTo>
                  <a:lnTo>
                    <a:pt x="146" y="2"/>
                  </a:lnTo>
                  <a:lnTo>
                    <a:pt x="162" y="0"/>
                  </a:lnTo>
                  <a:lnTo>
                    <a:pt x="174" y="2"/>
                  </a:lnTo>
                  <a:lnTo>
                    <a:pt x="186" y="6"/>
                  </a:lnTo>
                  <a:lnTo>
                    <a:pt x="194" y="12"/>
                  </a:lnTo>
                  <a:lnTo>
                    <a:pt x="200" y="22"/>
                  </a:lnTo>
                  <a:lnTo>
                    <a:pt x="204" y="28"/>
                  </a:lnTo>
                  <a:lnTo>
                    <a:pt x="204" y="34"/>
                  </a:lnTo>
                  <a:lnTo>
                    <a:pt x="206" y="44"/>
                  </a:lnTo>
                  <a:lnTo>
                    <a:pt x="206" y="54"/>
                  </a:lnTo>
                  <a:lnTo>
                    <a:pt x="206" y="138"/>
                  </a:lnTo>
                  <a:lnTo>
                    <a:pt x="172" y="138"/>
                  </a:lnTo>
                  <a:lnTo>
                    <a:pt x="172" y="56"/>
                  </a:lnTo>
                  <a:close/>
                </a:path>
              </a:pathLst>
            </a:custGeom>
            <a:solidFill>
              <a:srgbClr val="F58220"/>
            </a:solidFill>
            <a:ln w="9525">
              <a:noFill/>
              <a:round/>
              <a:headEnd/>
              <a:tailEnd/>
            </a:ln>
          </p:spPr>
          <p:txBody>
            <a:bodyPr/>
            <a:lstStyle/>
            <a:p>
              <a:pPr>
                <a:defRPr/>
              </a:pPr>
              <a:endParaRPr lang="en-US" sz="2400"/>
            </a:p>
          </p:txBody>
        </p:sp>
        <p:sp>
          <p:nvSpPr>
            <p:cNvPr id="45071" name="Freeform 46"/>
            <p:cNvSpPr>
              <a:spLocks/>
            </p:cNvSpPr>
            <p:nvPr userDrawn="1"/>
          </p:nvSpPr>
          <p:spPr bwMode="auto">
            <a:xfrm>
              <a:off x="4611" y="152"/>
              <a:ext cx="114" cy="128"/>
            </a:xfrm>
            <a:custGeom>
              <a:avLst/>
              <a:gdLst>
                <a:gd name="T0" fmla="*/ 108 w 192"/>
                <a:gd name="T1" fmla="*/ 214 h 214"/>
                <a:gd name="T2" fmla="*/ 64 w 192"/>
                <a:gd name="T3" fmla="*/ 206 h 214"/>
                <a:gd name="T4" fmla="*/ 32 w 192"/>
                <a:gd name="T5" fmla="*/ 184 h 214"/>
                <a:gd name="T6" fmla="*/ 8 w 192"/>
                <a:gd name="T7" fmla="*/ 150 h 214"/>
                <a:gd name="T8" fmla="*/ 0 w 192"/>
                <a:gd name="T9" fmla="*/ 108 h 214"/>
                <a:gd name="T10" fmla="*/ 0 w 192"/>
                <a:gd name="T11" fmla="*/ 106 h 214"/>
                <a:gd name="T12" fmla="*/ 8 w 192"/>
                <a:gd name="T13" fmla="*/ 66 h 214"/>
                <a:gd name="T14" fmla="*/ 32 w 192"/>
                <a:gd name="T15" fmla="*/ 32 h 214"/>
                <a:gd name="T16" fmla="*/ 66 w 192"/>
                <a:gd name="T17" fmla="*/ 8 h 214"/>
                <a:gd name="T18" fmla="*/ 110 w 192"/>
                <a:gd name="T19" fmla="*/ 0 h 214"/>
                <a:gd name="T20" fmla="*/ 124 w 192"/>
                <a:gd name="T21" fmla="*/ 0 h 214"/>
                <a:gd name="T22" fmla="*/ 148 w 192"/>
                <a:gd name="T23" fmla="*/ 4 h 214"/>
                <a:gd name="T24" fmla="*/ 176 w 192"/>
                <a:gd name="T25" fmla="*/ 18 h 214"/>
                <a:gd name="T26" fmla="*/ 162 w 192"/>
                <a:gd name="T27" fmla="*/ 66 h 214"/>
                <a:gd name="T28" fmla="*/ 150 w 192"/>
                <a:gd name="T29" fmla="*/ 56 h 214"/>
                <a:gd name="T30" fmla="*/ 124 w 192"/>
                <a:gd name="T31" fmla="*/ 44 h 214"/>
                <a:gd name="T32" fmla="*/ 108 w 192"/>
                <a:gd name="T33" fmla="*/ 42 h 214"/>
                <a:gd name="T34" fmla="*/ 84 w 192"/>
                <a:gd name="T35" fmla="*/ 46 h 214"/>
                <a:gd name="T36" fmla="*/ 66 w 192"/>
                <a:gd name="T37" fmla="*/ 60 h 214"/>
                <a:gd name="T38" fmla="*/ 54 w 192"/>
                <a:gd name="T39" fmla="*/ 82 h 214"/>
                <a:gd name="T40" fmla="*/ 48 w 192"/>
                <a:gd name="T41" fmla="*/ 106 h 214"/>
                <a:gd name="T42" fmla="*/ 48 w 192"/>
                <a:gd name="T43" fmla="*/ 106 h 214"/>
                <a:gd name="T44" fmla="*/ 52 w 192"/>
                <a:gd name="T45" fmla="*/ 132 h 214"/>
                <a:gd name="T46" fmla="*/ 66 w 192"/>
                <a:gd name="T47" fmla="*/ 152 h 214"/>
                <a:gd name="T48" fmla="*/ 84 w 192"/>
                <a:gd name="T49" fmla="*/ 166 h 214"/>
                <a:gd name="T50" fmla="*/ 108 w 192"/>
                <a:gd name="T51" fmla="*/ 172 h 214"/>
                <a:gd name="T52" fmla="*/ 126 w 192"/>
                <a:gd name="T53" fmla="*/ 170 h 214"/>
                <a:gd name="T54" fmla="*/ 152 w 192"/>
                <a:gd name="T55" fmla="*/ 158 h 214"/>
                <a:gd name="T56" fmla="*/ 192 w 192"/>
                <a:gd name="T57" fmla="*/ 178 h 214"/>
                <a:gd name="T58" fmla="*/ 176 w 192"/>
                <a:gd name="T59" fmla="*/ 192 h 214"/>
                <a:gd name="T60" fmla="*/ 156 w 192"/>
                <a:gd name="T61" fmla="*/ 204 h 214"/>
                <a:gd name="T62" fmla="*/ 134 w 192"/>
                <a:gd name="T63" fmla="*/ 212 h 214"/>
                <a:gd name="T64" fmla="*/ 108 w 192"/>
                <a:gd name="T65" fmla="*/ 214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2"/>
                <a:gd name="T100" fmla="*/ 0 h 214"/>
                <a:gd name="T101" fmla="*/ 192 w 192"/>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2" h="214">
                  <a:moveTo>
                    <a:pt x="108" y="214"/>
                  </a:moveTo>
                  <a:lnTo>
                    <a:pt x="108" y="214"/>
                  </a:lnTo>
                  <a:lnTo>
                    <a:pt x="86" y="212"/>
                  </a:lnTo>
                  <a:lnTo>
                    <a:pt x="64" y="206"/>
                  </a:lnTo>
                  <a:lnTo>
                    <a:pt x="46" y="196"/>
                  </a:lnTo>
                  <a:lnTo>
                    <a:pt x="32" y="184"/>
                  </a:lnTo>
                  <a:lnTo>
                    <a:pt x="18" y="168"/>
                  </a:lnTo>
                  <a:lnTo>
                    <a:pt x="8" y="150"/>
                  </a:lnTo>
                  <a:lnTo>
                    <a:pt x="2" y="130"/>
                  </a:lnTo>
                  <a:lnTo>
                    <a:pt x="0" y="108"/>
                  </a:lnTo>
                  <a:lnTo>
                    <a:pt x="0" y="106"/>
                  </a:lnTo>
                  <a:lnTo>
                    <a:pt x="2" y="86"/>
                  </a:lnTo>
                  <a:lnTo>
                    <a:pt x="8" y="66"/>
                  </a:lnTo>
                  <a:lnTo>
                    <a:pt x="18" y="46"/>
                  </a:lnTo>
                  <a:lnTo>
                    <a:pt x="32" y="32"/>
                  </a:lnTo>
                  <a:lnTo>
                    <a:pt x="46" y="18"/>
                  </a:lnTo>
                  <a:lnTo>
                    <a:pt x="66" y="8"/>
                  </a:lnTo>
                  <a:lnTo>
                    <a:pt x="86" y="2"/>
                  </a:lnTo>
                  <a:lnTo>
                    <a:pt x="110" y="0"/>
                  </a:lnTo>
                  <a:lnTo>
                    <a:pt x="124" y="0"/>
                  </a:lnTo>
                  <a:lnTo>
                    <a:pt x="136" y="2"/>
                  </a:lnTo>
                  <a:lnTo>
                    <a:pt x="148" y="4"/>
                  </a:lnTo>
                  <a:lnTo>
                    <a:pt x="158" y="8"/>
                  </a:lnTo>
                  <a:lnTo>
                    <a:pt x="176" y="18"/>
                  </a:lnTo>
                  <a:lnTo>
                    <a:pt x="190" y="32"/>
                  </a:lnTo>
                  <a:lnTo>
                    <a:pt x="162" y="66"/>
                  </a:lnTo>
                  <a:lnTo>
                    <a:pt x="150" y="56"/>
                  </a:lnTo>
                  <a:lnTo>
                    <a:pt x="138" y="48"/>
                  </a:lnTo>
                  <a:lnTo>
                    <a:pt x="124" y="44"/>
                  </a:lnTo>
                  <a:lnTo>
                    <a:pt x="108" y="42"/>
                  </a:lnTo>
                  <a:lnTo>
                    <a:pt x="96" y="42"/>
                  </a:lnTo>
                  <a:lnTo>
                    <a:pt x="84" y="46"/>
                  </a:lnTo>
                  <a:lnTo>
                    <a:pt x="74" y="52"/>
                  </a:lnTo>
                  <a:lnTo>
                    <a:pt x="66" y="60"/>
                  </a:lnTo>
                  <a:lnTo>
                    <a:pt x="58" y="70"/>
                  </a:lnTo>
                  <a:lnTo>
                    <a:pt x="54" y="82"/>
                  </a:lnTo>
                  <a:lnTo>
                    <a:pt x="50" y="94"/>
                  </a:lnTo>
                  <a:lnTo>
                    <a:pt x="48" y="106"/>
                  </a:lnTo>
                  <a:lnTo>
                    <a:pt x="50" y="120"/>
                  </a:lnTo>
                  <a:lnTo>
                    <a:pt x="52" y="132"/>
                  </a:lnTo>
                  <a:lnTo>
                    <a:pt x="58" y="144"/>
                  </a:lnTo>
                  <a:lnTo>
                    <a:pt x="66" y="152"/>
                  </a:lnTo>
                  <a:lnTo>
                    <a:pt x="74" y="160"/>
                  </a:lnTo>
                  <a:lnTo>
                    <a:pt x="84" y="166"/>
                  </a:lnTo>
                  <a:lnTo>
                    <a:pt x="96" y="170"/>
                  </a:lnTo>
                  <a:lnTo>
                    <a:pt x="108" y="172"/>
                  </a:lnTo>
                  <a:lnTo>
                    <a:pt x="126" y="170"/>
                  </a:lnTo>
                  <a:lnTo>
                    <a:pt x="138" y="166"/>
                  </a:lnTo>
                  <a:lnTo>
                    <a:pt x="152" y="158"/>
                  </a:lnTo>
                  <a:lnTo>
                    <a:pt x="164" y="148"/>
                  </a:lnTo>
                  <a:lnTo>
                    <a:pt x="192" y="178"/>
                  </a:lnTo>
                  <a:lnTo>
                    <a:pt x="176" y="192"/>
                  </a:lnTo>
                  <a:lnTo>
                    <a:pt x="166" y="198"/>
                  </a:lnTo>
                  <a:lnTo>
                    <a:pt x="156" y="204"/>
                  </a:lnTo>
                  <a:lnTo>
                    <a:pt x="146" y="208"/>
                  </a:lnTo>
                  <a:lnTo>
                    <a:pt x="134" y="212"/>
                  </a:lnTo>
                  <a:lnTo>
                    <a:pt x="122" y="214"/>
                  </a:lnTo>
                  <a:lnTo>
                    <a:pt x="108" y="214"/>
                  </a:lnTo>
                  <a:close/>
                </a:path>
              </a:pathLst>
            </a:custGeom>
            <a:solidFill>
              <a:srgbClr val="FFFFFF"/>
            </a:solidFill>
            <a:ln w="9525">
              <a:noFill/>
              <a:round/>
              <a:headEnd/>
              <a:tailEnd/>
            </a:ln>
          </p:spPr>
          <p:txBody>
            <a:bodyPr/>
            <a:lstStyle/>
            <a:p>
              <a:pPr>
                <a:defRPr/>
              </a:pPr>
              <a:endParaRPr lang="en-US" sz="2400"/>
            </a:p>
          </p:txBody>
        </p:sp>
        <p:sp>
          <p:nvSpPr>
            <p:cNvPr id="45072" name="Freeform 47"/>
            <p:cNvSpPr>
              <a:spLocks noEditPoints="1"/>
            </p:cNvSpPr>
            <p:nvPr userDrawn="1"/>
          </p:nvSpPr>
          <p:spPr bwMode="auto">
            <a:xfrm>
              <a:off x="4739" y="152"/>
              <a:ext cx="131" cy="128"/>
            </a:xfrm>
            <a:custGeom>
              <a:avLst/>
              <a:gdLst>
                <a:gd name="T0" fmla="*/ 110 w 220"/>
                <a:gd name="T1" fmla="*/ 214 h 214"/>
                <a:gd name="T2" fmla="*/ 64 w 220"/>
                <a:gd name="T3" fmla="*/ 206 h 214"/>
                <a:gd name="T4" fmla="*/ 30 w 220"/>
                <a:gd name="T5" fmla="*/ 182 h 214"/>
                <a:gd name="T6" fmla="*/ 8 w 220"/>
                <a:gd name="T7" fmla="*/ 148 h 214"/>
                <a:gd name="T8" fmla="*/ 0 w 220"/>
                <a:gd name="T9" fmla="*/ 108 h 214"/>
                <a:gd name="T10" fmla="*/ 0 w 220"/>
                <a:gd name="T11" fmla="*/ 106 h 214"/>
                <a:gd name="T12" fmla="*/ 8 w 220"/>
                <a:gd name="T13" fmla="*/ 66 h 214"/>
                <a:gd name="T14" fmla="*/ 30 w 220"/>
                <a:gd name="T15" fmla="*/ 32 h 214"/>
                <a:gd name="T16" fmla="*/ 66 w 220"/>
                <a:gd name="T17" fmla="*/ 8 h 214"/>
                <a:gd name="T18" fmla="*/ 110 w 220"/>
                <a:gd name="T19" fmla="*/ 0 h 214"/>
                <a:gd name="T20" fmla="*/ 132 w 220"/>
                <a:gd name="T21" fmla="*/ 2 h 214"/>
                <a:gd name="T22" fmla="*/ 172 w 220"/>
                <a:gd name="T23" fmla="*/ 18 h 214"/>
                <a:gd name="T24" fmla="*/ 202 w 220"/>
                <a:gd name="T25" fmla="*/ 46 h 214"/>
                <a:gd name="T26" fmla="*/ 218 w 220"/>
                <a:gd name="T27" fmla="*/ 84 h 214"/>
                <a:gd name="T28" fmla="*/ 220 w 220"/>
                <a:gd name="T29" fmla="*/ 106 h 214"/>
                <a:gd name="T30" fmla="*/ 218 w 220"/>
                <a:gd name="T31" fmla="*/ 128 h 214"/>
                <a:gd name="T32" fmla="*/ 202 w 220"/>
                <a:gd name="T33" fmla="*/ 166 h 214"/>
                <a:gd name="T34" fmla="*/ 172 w 220"/>
                <a:gd name="T35" fmla="*/ 196 h 214"/>
                <a:gd name="T36" fmla="*/ 132 w 220"/>
                <a:gd name="T37" fmla="*/ 212 h 214"/>
                <a:gd name="T38" fmla="*/ 110 w 220"/>
                <a:gd name="T39" fmla="*/ 214 h 214"/>
                <a:gd name="T40" fmla="*/ 172 w 220"/>
                <a:gd name="T41" fmla="*/ 106 h 214"/>
                <a:gd name="T42" fmla="*/ 168 w 220"/>
                <a:gd name="T43" fmla="*/ 82 h 214"/>
                <a:gd name="T44" fmla="*/ 154 w 220"/>
                <a:gd name="T45" fmla="*/ 60 h 214"/>
                <a:gd name="T46" fmla="*/ 134 w 220"/>
                <a:gd name="T47" fmla="*/ 46 h 214"/>
                <a:gd name="T48" fmla="*/ 110 w 220"/>
                <a:gd name="T49" fmla="*/ 42 h 214"/>
                <a:gd name="T50" fmla="*/ 96 w 220"/>
                <a:gd name="T51" fmla="*/ 42 h 214"/>
                <a:gd name="T52" fmla="*/ 74 w 220"/>
                <a:gd name="T53" fmla="*/ 52 h 214"/>
                <a:gd name="T54" fmla="*/ 56 w 220"/>
                <a:gd name="T55" fmla="*/ 70 h 214"/>
                <a:gd name="T56" fmla="*/ 48 w 220"/>
                <a:gd name="T57" fmla="*/ 94 h 214"/>
                <a:gd name="T58" fmla="*/ 46 w 220"/>
                <a:gd name="T59" fmla="*/ 106 h 214"/>
                <a:gd name="T60" fmla="*/ 48 w 220"/>
                <a:gd name="T61" fmla="*/ 120 h 214"/>
                <a:gd name="T62" fmla="*/ 56 w 220"/>
                <a:gd name="T63" fmla="*/ 144 h 214"/>
                <a:gd name="T64" fmla="*/ 74 w 220"/>
                <a:gd name="T65" fmla="*/ 160 h 214"/>
                <a:gd name="T66" fmla="*/ 96 w 220"/>
                <a:gd name="T67" fmla="*/ 170 h 214"/>
                <a:gd name="T68" fmla="*/ 110 w 220"/>
                <a:gd name="T69" fmla="*/ 172 h 214"/>
                <a:gd name="T70" fmla="*/ 134 w 220"/>
                <a:gd name="T71" fmla="*/ 166 h 214"/>
                <a:gd name="T72" fmla="*/ 154 w 220"/>
                <a:gd name="T73" fmla="*/ 154 h 214"/>
                <a:gd name="T74" fmla="*/ 168 w 220"/>
                <a:gd name="T75" fmla="*/ 132 h 214"/>
                <a:gd name="T76" fmla="*/ 172 w 220"/>
                <a:gd name="T77" fmla="*/ 108 h 2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20"/>
                <a:gd name="T118" fmla="*/ 0 h 214"/>
                <a:gd name="T119" fmla="*/ 220 w 220"/>
                <a:gd name="T120" fmla="*/ 214 h 2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20" h="214">
                  <a:moveTo>
                    <a:pt x="110" y="214"/>
                  </a:moveTo>
                  <a:lnTo>
                    <a:pt x="110" y="214"/>
                  </a:lnTo>
                  <a:lnTo>
                    <a:pt x="86" y="212"/>
                  </a:lnTo>
                  <a:lnTo>
                    <a:pt x="64" y="206"/>
                  </a:lnTo>
                  <a:lnTo>
                    <a:pt x="46" y="196"/>
                  </a:lnTo>
                  <a:lnTo>
                    <a:pt x="30" y="182"/>
                  </a:lnTo>
                  <a:lnTo>
                    <a:pt x="16" y="168"/>
                  </a:lnTo>
                  <a:lnTo>
                    <a:pt x="8" y="148"/>
                  </a:lnTo>
                  <a:lnTo>
                    <a:pt x="2" y="128"/>
                  </a:lnTo>
                  <a:lnTo>
                    <a:pt x="0" y="108"/>
                  </a:lnTo>
                  <a:lnTo>
                    <a:pt x="0" y="106"/>
                  </a:lnTo>
                  <a:lnTo>
                    <a:pt x="2" y="86"/>
                  </a:lnTo>
                  <a:lnTo>
                    <a:pt x="8" y="66"/>
                  </a:lnTo>
                  <a:lnTo>
                    <a:pt x="18" y="46"/>
                  </a:lnTo>
                  <a:lnTo>
                    <a:pt x="30" y="32"/>
                  </a:lnTo>
                  <a:lnTo>
                    <a:pt x="46" y="18"/>
                  </a:lnTo>
                  <a:lnTo>
                    <a:pt x="66" y="8"/>
                  </a:lnTo>
                  <a:lnTo>
                    <a:pt x="86" y="2"/>
                  </a:lnTo>
                  <a:lnTo>
                    <a:pt x="110" y="0"/>
                  </a:lnTo>
                  <a:lnTo>
                    <a:pt x="132" y="2"/>
                  </a:lnTo>
                  <a:lnTo>
                    <a:pt x="154" y="8"/>
                  </a:lnTo>
                  <a:lnTo>
                    <a:pt x="172" y="18"/>
                  </a:lnTo>
                  <a:lnTo>
                    <a:pt x="188" y="30"/>
                  </a:lnTo>
                  <a:lnTo>
                    <a:pt x="202" y="46"/>
                  </a:lnTo>
                  <a:lnTo>
                    <a:pt x="212" y="64"/>
                  </a:lnTo>
                  <a:lnTo>
                    <a:pt x="218" y="84"/>
                  </a:lnTo>
                  <a:lnTo>
                    <a:pt x="220" y="106"/>
                  </a:lnTo>
                  <a:lnTo>
                    <a:pt x="218" y="128"/>
                  </a:lnTo>
                  <a:lnTo>
                    <a:pt x="212" y="148"/>
                  </a:lnTo>
                  <a:lnTo>
                    <a:pt x="202" y="166"/>
                  </a:lnTo>
                  <a:lnTo>
                    <a:pt x="188" y="182"/>
                  </a:lnTo>
                  <a:lnTo>
                    <a:pt x="172" y="196"/>
                  </a:lnTo>
                  <a:lnTo>
                    <a:pt x="154" y="206"/>
                  </a:lnTo>
                  <a:lnTo>
                    <a:pt x="132" y="212"/>
                  </a:lnTo>
                  <a:lnTo>
                    <a:pt x="110" y="214"/>
                  </a:lnTo>
                  <a:close/>
                  <a:moveTo>
                    <a:pt x="172" y="106"/>
                  </a:moveTo>
                  <a:lnTo>
                    <a:pt x="172" y="106"/>
                  </a:lnTo>
                  <a:lnTo>
                    <a:pt x="170" y="94"/>
                  </a:lnTo>
                  <a:lnTo>
                    <a:pt x="168" y="82"/>
                  </a:lnTo>
                  <a:lnTo>
                    <a:pt x="162" y="70"/>
                  </a:lnTo>
                  <a:lnTo>
                    <a:pt x="154" y="60"/>
                  </a:lnTo>
                  <a:lnTo>
                    <a:pt x="146" y="52"/>
                  </a:lnTo>
                  <a:lnTo>
                    <a:pt x="134" y="46"/>
                  </a:lnTo>
                  <a:lnTo>
                    <a:pt x="122" y="42"/>
                  </a:lnTo>
                  <a:lnTo>
                    <a:pt x="110" y="42"/>
                  </a:lnTo>
                  <a:lnTo>
                    <a:pt x="96" y="42"/>
                  </a:lnTo>
                  <a:lnTo>
                    <a:pt x="84" y="46"/>
                  </a:lnTo>
                  <a:lnTo>
                    <a:pt x="74" y="52"/>
                  </a:lnTo>
                  <a:lnTo>
                    <a:pt x="64" y="60"/>
                  </a:lnTo>
                  <a:lnTo>
                    <a:pt x="56" y="70"/>
                  </a:lnTo>
                  <a:lnTo>
                    <a:pt x="52" y="82"/>
                  </a:lnTo>
                  <a:lnTo>
                    <a:pt x="48" y="94"/>
                  </a:lnTo>
                  <a:lnTo>
                    <a:pt x="46" y="106"/>
                  </a:lnTo>
                  <a:lnTo>
                    <a:pt x="48" y="120"/>
                  </a:lnTo>
                  <a:lnTo>
                    <a:pt x="52" y="132"/>
                  </a:lnTo>
                  <a:lnTo>
                    <a:pt x="56" y="144"/>
                  </a:lnTo>
                  <a:lnTo>
                    <a:pt x="64" y="152"/>
                  </a:lnTo>
                  <a:lnTo>
                    <a:pt x="74" y="160"/>
                  </a:lnTo>
                  <a:lnTo>
                    <a:pt x="84" y="166"/>
                  </a:lnTo>
                  <a:lnTo>
                    <a:pt x="96" y="170"/>
                  </a:lnTo>
                  <a:lnTo>
                    <a:pt x="110" y="172"/>
                  </a:lnTo>
                  <a:lnTo>
                    <a:pt x="122" y="170"/>
                  </a:lnTo>
                  <a:lnTo>
                    <a:pt x="134" y="166"/>
                  </a:lnTo>
                  <a:lnTo>
                    <a:pt x="146" y="160"/>
                  </a:lnTo>
                  <a:lnTo>
                    <a:pt x="154" y="154"/>
                  </a:lnTo>
                  <a:lnTo>
                    <a:pt x="162" y="144"/>
                  </a:lnTo>
                  <a:lnTo>
                    <a:pt x="168" y="132"/>
                  </a:lnTo>
                  <a:lnTo>
                    <a:pt x="170" y="120"/>
                  </a:lnTo>
                  <a:lnTo>
                    <a:pt x="172" y="108"/>
                  </a:lnTo>
                  <a:lnTo>
                    <a:pt x="172" y="106"/>
                  </a:lnTo>
                  <a:close/>
                </a:path>
              </a:pathLst>
            </a:custGeom>
            <a:solidFill>
              <a:srgbClr val="FFFFFF"/>
            </a:solidFill>
            <a:ln w="9525">
              <a:noFill/>
              <a:round/>
              <a:headEnd/>
              <a:tailEnd/>
            </a:ln>
          </p:spPr>
          <p:txBody>
            <a:bodyPr/>
            <a:lstStyle/>
            <a:p>
              <a:pPr>
                <a:defRPr/>
              </a:pPr>
              <a:endParaRPr lang="en-US" sz="2400"/>
            </a:p>
          </p:txBody>
        </p:sp>
        <p:sp>
          <p:nvSpPr>
            <p:cNvPr id="45073" name="Freeform 48"/>
            <p:cNvSpPr>
              <a:spLocks noEditPoints="1"/>
            </p:cNvSpPr>
            <p:nvPr userDrawn="1"/>
          </p:nvSpPr>
          <p:spPr bwMode="auto">
            <a:xfrm>
              <a:off x="4895" y="155"/>
              <a:ext cx="98" cy="122"/>
            </a:xfrm>
            <a:custGeom>
              <a:avLst/>
              <a:gdLst>
                <a:gd name="T0" fmla="*/ 80 w 164"/>
                <a:gd name="T1" fmla="*/ 144 h 206"/>
                <a:gd name="T2" fmla="*/ 46 w 164"/>
                <a:gd name="T3" fmla="*/ 144 h 206"/>
                <a:gd name="T4" fmla="*/ 46 w 164"/>
                <a:gd name="T5" fmla="*/ 206 h 206"/>
                <a:gd name="T6" fmla="*/ 0 w 164"/>
                <a:gd name="T7" fmla="*/ 206 h 206"/>
                <a:gd name="T8" fmla="*/ 0 w 164"/>
                <a:gd name="T9" fmla="*/ 0 h 206"/>
                <a:gd name="T10" fmla="*/ 86 w 164"/>
                <a:gd name="T11" fmla="*/ 0 h 206"/>
                <a:gd name="T12" fmla="*/ 86 w 164"/>
                <a:gd name="T13" fmla="*/ 0 h 206"/>
                <a:gd name="T14" fmla="*/ 104 w 164"/>
                <a:gd name="T15" fmla="*/ 0 h 206"/>
                <a:gd name="T16" fmla="*/ 118 w 164"/>
                <a:gd name="T17" fmla="*/ 4 h 206"/>
                <a:gd name="T18" fmla="*/ 132 w 164"/>
                <a:gd name="T19" fmla="*/ 10 h 206"/>
                <a:gd name="T20" fmla="*/ 144 w 164"/>
                <a:gd name="T21" fmla="*/ 20 h 206"/>
                <a:gd name="T22" fmla="*/ 152 w 164"/>
                <a:gd name="T23" fmla="*/ 30 h 206"/>
                <a:gd name="T24" fmla="*/ 160 w 164"/>
                <a:gd name="T25" fmla="*/ 42 h 206"/>
                <a:gd name="T26" fmla="*/ 164 w 164"/>
                <a:gd name="T27" fmla="*/ 56 h 206"/>
                <a:gd name="T28" fmla="*/ 164 w 164"/>
                <a:gd name="T29" fmla="*/ 70 h 206"/>
                <a:gd name="T30" fmla="*/ 164 w 164"/>
                <a:gd name="T31" fmla="*/ 72 h 206"/>
                <a:gd name="T32" fmla="*/ 164 w 164"/>
                <a:gd name="T33" fmla="*/ 72 h 206"/>
                <a:gd name="T34" fmla="*/ 164 w 164"/>
                <a:gd name="T35" fmla="*/ 88 h 206"/>
                <a:gd name="T36" fmla="*/ 158 w 164"/>
                <a:gd name="T37" fmla="*/ 104 h 206"/>
                <a:gd name="T38" fmla="*/ 150 w 164"/>
                <a:gd name="T39" fmla="*/ 116 h 206"/>
                <a:gd name="T40" fmla="*/ 140 w 164"/>
                <a:gd name="T41" fmla="*/ 126 h 206"/>
                <a:gd name="T42" fmla="*/ 128 w 164"/>
                <a:gd name="T43" fmla="*/ 134 h 206"/>
                <a:gd name="T44" fmla="*/ 114 w 164"/>
                <a:gd name="T45" fmla="*/ 140 h 206"/>
                <a:gd name="T46" fmla="*/ 98 w 164"/>
                <a:gd name="T47" fmla="*/ 144 h 206"/>
                <a:gd name="T48" fmla="*/ 80 w 164"/>
                <a:gd name="T49" fmla="*/ 144 h 206"/>
                <a:gd name="T50" fmla="*/ 80 w 164"/>
                <a:gd name="T51" fmla="*/ 144 h 206"/>
                <a:gd name="T52" fmla="*/ 118 w 164"/>
                <a:gd name="T53" fmla="*/ 72 h 206"/>
                <a:gd name="T54" fmla="*/ 118 w 164"/>
                <a:gd name="T55" fmla="*/ 72 h 206"/>
                <a:gd name="T56" fmla="*/ 118 w 164"/>
                <a:gd name="T57" fmla="*/ 64 h 206"/>
                <a:gd name="T58" fmla="*/ 116 w 164"/>
                <a:gd name="T59" fmla="*/ 58 h 206"/>
                <a:gd name="T60" fmla="*/ 112 w 164"/>
                <a:gd name="T61" fmla="*/ 52 h 206"/>
                <a:gd name="T62" fmla="*/ 108 w 164"/>
                <a:gd name="T63" fmla="*/ 48 h 206"/>
                <a:gd name="T64" fmla="*/ 104 w 164"/>
                <a:gd name="T65" fmla="*/ 44 h 206"/>
                <a:gd name="T66" fmla="*/ 96 w 164"/>
                <a:gd name="T67" fmla="*/ 42 h 206"/>
                <a:gd name="T68" fmla="*/ 82 w 164"/>
                <a:gd name="T69" fmla="*/ 40 h 206"/>
                <a:gd name="T70" fmla="*/ 46 w 164"/>
                <a:gd name="T71" fmla="*/ 40 h 206"/>
                <a:gd name="T72" fmla="*/ 46 w 164"/>
                <a:gd name="T73" fmla="*/ 104 h 206"/>
                <a:gd name="T74" fmla="*/ 82 w 164"/>
                <a:gd name="T75" fmla="*/ 104 h 206"/>
                <a:gd name="T76" fmla="*/ 82 w 164"/>
                <a:gd name="T77" fmla="*/ 104 h 206"/>
                <a:gd name="T78" fmla="*/ 90 w 164"/>
                <a:gd name="T79" fmla="*/ 104 h 206"/>
                <a:gd name="T80" fmla="*/ 98 w 164"/>
                <a:gd name="T81" fmla="*/ 102 h 206"/>
                <a:gd name="T82" fmla="*/ 104 w 164"/>
                <a:gd name="T83" fmla="*/ 98 h 206"/>
                <a:gd name="T84" fmla="*/ 110 w 164"/>
                <a:gd name="T85" fmla="*/ 94 h 206"/>
                <a:gd name="T86" fmla="*/ 114 w 164"/>
                <a:gd name="T87" fmla="*/ 90 h 206"/>
                <a:gd name="T88" fmla="*/ 116 w 164"/>
                <a:gd name="T89" fmla="*/ 84 h 206"/>
                <a:gd name="T90" fmla="*/ 118 w 164"/>
                <a:gd name="T91" fmla="*/ 78 h 206"/>
                <a:gd name="T92" fmla="*/ 118 w 164"/>
                <a:gd name="T93" fmla="*/ 72 h 206"/>
                <a:gd name="T94" fmla="*/ 118 w 164"/>
                <a:gd name="T95" fmla="*/ 72 h 20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206"/>
                <a:gd name="T146" fmla="*/ 164 w 164"/>
                <a:gd name="T147" fmla="*/ 206 h 20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206">
                  <a:moveTo>
                    <a:pt x="80" y="144"/>
                  </a:moveTo>
                  <a:lnTo>
                    <a:pt x="46" y="144"/>
                  </a:lnTo>
                  <a:lnTo>
                    <a:pt x="46" y="206"/>
                  </a:lnTo>
                  <a:lnTo>
                    <a:pt x="0" y="206"/>
                  </a:lnTo>
                  <a:lnTo>
                    <a:pt x="0" y="0"/>
                  </a:lnTo>
                  <a:lnTo>
                    <a:pt x="86" y="0"/>
                  </a:lnTo>
                  <a:lnTo>
                    <a:pt x="104" y="0"/>
                  </a:lnTo>
                  <a:lnTo>
                    <a:pt x="118" y="4"/>
                  </a:lnTo>
                  <a:lnTo>
                    <a:pt x="132" y="10"/>
                  </a:lnTo>
                  <a:lnTo>
                    <a:pt x="144" y="20"/>
                  </a:lnTo>
                  <a:lnTo>
                    <a:pt x="152" y="30"/>
                  </a:lnTo>
                  <a:lnTo>
                    <a:pt x="160" y="42"/>
                  </a:lnTo>
                  <a:lnTo>
                    <a:pt x="164" y="56"/>
                  </a:lnTo>
                  <a:lnTo>
                    <a:pt x="164" y="70"/>
                  </a:lnTo>
                  <a:lnTo>
                    <a:pt x="164" y="72"/>
                  </a:lnTo>
                  <a:lnTo>
                    <a:pt x="164" y="88"/>
                  </a:lnTo>
                  <a:lnTo>
                    <a:pt x="158" y="104"/>
                  </a:lnTo>
                  <a:lnTo>
                    <a:pt x="150" y="116"/>
                  </a:lnTo>
                  <a:lnTo>
                    <a:pt x="140" y="126"/>
                  </a:lnTo>
                  <a:lnTo>
                    <a:pt x="128" y="134"/>
                  </a:lnTo>
                  <a:lnTo>
                    <a:pt x="114" y="140"/>
                  </a:lnTo>
                  <a:lnTo>
                    <a:pt x="98" y="144"/>
                  </a:lnTo>
                  <a:lnTo>
                    <a:pt x="80" y="144"/>
                  </a:lnTo>
                  <a:close/>
                  <a:moveTo>
                    <a:pt x="118" y="72"/>
                  </a:moveTo>
                  <a:lnTo>
                    <a:pt x="118" y="72"/>
                  </a:lnTo>
                  <a:lnTo>
                    <a:pt x="118" y="64"/>
                  </a:lnTo>
                  <a:lnTo>
                    <a:pt x="116" y="58"/>
                  </a:lnTo>
                  <a:lnTo>
                    <a:pt x="112" y="52"/>
                  </a:lnTo>
                  <a:lnTo>
                    <a:pt x="108" y="48"/>
                  </a:lnTo>
                  <a:lnTo>
                    <a:pt x="104" y="44"/>
                  </a:lnTo>
                  <a:lnTo>
                    <a:pt x="96" y="42"/>
                  </a:lnTo>
                  <a:lnTo>
                    <a:pt x="82" y="40"/>
                  </a:lnTo>
                  <a:lnTo>
                    <a:pt x="46" y="40"/>
                  </a:lnTo>
                  <a:lnTo>
                    <a:pt x="46" y="104"/>
                  </a:lnTo>
                  <a:lnTo>
                    <a:pt x="82" y="104"/>
                  </a:lnTo>
                  <a:lnTo>
                    <a:pt x="90" y="104"/>
                  </a:lnTo>
                  <a:lnTo>
                    <a:pt x="98" y="102"/>
                  </a:lnTo>
                  <a:lnTo>
                    <a:pt x="104" y="98"/>
                  </a:lnTo>
                  <a:lnTo>
                    <a:pt x="110" y="94"/>
                  </a:lnTo>
                  <a:lnTo>
                    <a:pt x="114" y="90"/>
                  </a:lnTo>
                  <a:lnTo>
                    <a:pt x="116" y="84"/>
                  </a:lnTo>
                  <a:lnTo>
                    <a:pt x="118" y="78"/>
                  </a:lnTo>
                  <a:lnTo>
                    <a:pt x="118" y="72"/>
                  </a:lnTo>
                  <a:close/>
                </a:path>
              </a:pathLst>
            </a:custGeom>
            <a:solidFill>
              <a:srgbClr val="FFFFFF"/>
            </a:solidFill>
            <a:ln w="9525">
              <a:noFill/>
              <a:round/>
              <a:headEnd/>
              <a:tailEnd/>
            </a:ln>
          </p:spPr>
          <p:txBody>
            <a:bodyPr/>
            <a:lstStyle/>
            <a:p>
              <a:pPr>
                <a:defRPr/>
              </a:pPr>
              <a:endParaRPr lang="en-US" sz="2400"/>
            </a:p>
          </p:txBody>
        </p:sp>
        <p:sp>
          <p:nvSpPr>
            <p:cNvPr id="45074" name="Freeform 49"/>
            <p:cNvSpPr>
              <a:spLocks noEditPoints="1"/>
            </p:cNvSpPr>
            <p:nvPr userDrawn="1"/>
          </p:nvSpPr>
          <p:spPr bwMode="auto">
            <a:xfrm>
              <a:off x="5015" y="155"/>
              <a:ext cx="114" cy="122"/>
            </a:xfrm>
            <a:custGeom>
              <a:avLst/>
              <a:gdLst>
                <a:gd name="T0" fmla="*/ 82 w 192"/>
                <a:gd name="T1" fmla="*/ 206 h 206"/>
                <a:gd name="T2" fmla="*/ 0 w 192"/>
                <a:gd name="T3" fmla="*/ 206 h 206"/>
                <a:gd name="T4" fmla="*/ 0 w 192"/>
                <a:gd name="T5" fmla="*/ 0 h 206"/>
                <a:gd name="T6" fmla="*/ 82 w 192"/>
                <a:gd name="T7" fmla="*/ 0 h 206"/>
                <a:gd name="T8" fmla="*/ 82 w 192"/>
                <a:gd name="T9" fmla="*/ 0 h 206"/>
                <a:gd name="T10" fmla="*/ 104 w 192"/>
                <a:gd name="T11" fmla="*/ 2 h 206"/>
                <a:gd name="T12" fmla="*/ 126 w 192"/>
                <a:gd name="T13" fmla="*/ 6 h 206"/>
                <a:gd name="T14" fmla="*/ 146 w 192"/>
                <a:gd name="T15" fmla="*/ 16 h 206"/>
                <a:gd name="T16" fmla="*/ 162 w 192"/>
                <a:gd name="T17" fmla="*/ 28 h 206"/>
                <a:gd name="T18" fmla="*/ 174 w 192"/>
                <a:gd name="T19" fmla="*/ 44 h 206"/>
                <a:gd name="T20" fmla="*/ 184 w 192"/>
                <a:gd name="T21" fmla="*/ 62 h 206"/>
                <a:gd name="T22" fmla="*/ 190 w 192"/>
                <a:gd name="T23" fmla="*/ 82 h 206"/>
                <a:gd name="T24" fmla="*/ 192 w 192"/>
                <a:gd name="T25" fmla="*/ 102 h 206"/>
                <a:gd name="T26" fmla="*/ 192 w 192"/>
                <a:gd name="T27" fmla="*/ 102 h 206"/>
                <a:gd name="T28" fmla="*/ 192 w 192"/>
                <a:gd name="T29" fmla="*/ 102 h 206"/>
                <a:gd name="T30" fmla="*/ 190 w 192"/>
                <a:gd name="T31" fmla="*/ 124 h 206"/>
                <a:gd name="T32" fmla="*/ 184 w 192"/>
                <a:gd name="T33" fmla="*/ 144 h 206"/>
                <a:gd name="T34" fmla="*/ 174 w 192"/>
                <a:gd name="T35" fmla="*/ 162 h 206"/>
                <a:gd name="T36" fmla="*/ 162 w 192"/>
                <a:gd name="T37" fmla="*/ 176 h 206"/>
                <a:gd name="T38" fmla="*/ 146 w 192"/>
                <a:gd name="T39" fmla="*/ 190 h 206"/>
                <a:gd name="T40" fmla="*/ 126 w 192"/>
                <a:gd name="T41" fmla="*/ 198 h 206"/>
                <a:gd name="T42" fmla="*/ 104 w 192"/>
                <a:gd name="T43" fmla="*/ 204 h 206"/>
                <a:gd name="T44" fmla="*/ 82 w 192"/>
                <a:gd name="T45" fmla="*/ 206 h 206"/>
                <a:gd name="T46" fmla="*/ 82 w 192"/>
                <a:gd name="T47" fmla="*/ 206 h 206"/>
                <a:gd name="T48" fmla="*/ 144 w 192"/>
                <a:gd name="T49" fmla="*/ 102 h 206"/>
                <a:gd name="T50" fmla="*/ 144 w 192"/>
                <a:gd name="T51" fmla="*/ 102 h 206"/>
                <a:gd name="T52" fmla="*/ 142 w 192"/>
                <a:gd name="T53" fmla="*/ 90 h 206"/>
                <a:gd name="T54" fmla="*/ 140 w 192"/>
                <a:gd name="T55" fmla="*/ 78 h 206"/>
                <a:gd name="T56" fmla="*/ 134 w 192"/>
                <a:gd name="T57" fmla="*/ 66 h 206"/>
                <a:gd name="T58" fmla="*/ 126 w 192"/>
                <a:gd name="T59" fmla="*/ 58 h 206"/>
                <a:gd name="T60" fmla="*/ 118 w 192"/>
                <a:gd name="T61" fmla="*/ 50 h 206"/>
                <a:gd name="T62" fmla="*/ 106 w 192"/>
                <a:gd name="T63" fmla="*/ 44 h 206"/>
                <a:gd name="T64" fmla="*/ 94 w 192"/>
                <a:gd name="T65" fmla="*/ 42 h 206"/>
                <a:gd name="T66" fmla="*/ 82 w 192"/>
                <a:gd name="T67" fmla="*/ 40 h 206"/>
                <a:gd name="T68" fmla="*/ 46 w 192"/>
                <a:gd name="T69" fmla="*/ 40 h 206"/>
                <a:gd name="T70" fmla="*/ 46 w 192"/>
                <a:gd name="T71" fmla="*/ 166 h 206"/>
                <a:gd name="T72" fmla="*/ 82 w 192"/>
                <a:gd name="T73" fmla="*/ 166 h 206"/>
                <a:gd name="T74" fmla="*/ 82 w 192"/>
                <a:gd name="T75" fmla="*/ 166 h 206"/>
                <a:gd name="T76" fmla="*/ 94 w 192"/>
                <a:gd name="T77" fmla="*/ 164 h 206"/>
                <a:gd name="T78" fmla="*/ 106 w 192"/>
                <a:gd name="T79" fmla="*/ 160 h 206"/>
                <a:gd name="T80" fmla="*/ 118 w 192"/>
                <a:gd name="T81" fmla="*/ 156 h 206"/>
                <a:gd name="T82" fmla="*/ 126 w 192"/>
                <a:gd name="T83" fmla="*/ 148 h 206"/>
                <a:gd name="T84" fmla="*/ 134 w 192"/>
                <a:gd name="T85" fmla="*/ 140 h 206"/>
                <a:gd name="T86" fmla="*/ 140 w 192"/>
                <a:gd name="T87" fmla="*/ 128 h 206"/>
                <a:gd name="T88" fmla="*/ 142 w 192"/>
                <a:gd name="T89" fmla="*/ 116 h 206"/>
                <a:gd name="T90" fmla="*/ 144 w 192"/>
                <a:gd name="T91" fmla="*/ 104 h 206"/>
                <a:gd name="T92" fmla="*/ 144 w 192"/>
                <a:gd name="T93" fmla="*/ 102 h 20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2"/>
                <a:gd name="T142" fmla="*/ 0 h 206"/>
                <a:gd name="T143" fmla="*/ 192 w 192"/>
                <a:gd name="T144" fmla="*/ 206 h 20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2" h="206">
                  <a:moveTo>
                    <a:pt x="82" y="206"/>
                  </a:moveTo>
                  <a:lnTo>
                    <a:pt x="0" y="206"/>
                  </a:lnTo>
                  <a:lnTo>
                    <a:pt x="0" y="0"/>
                  </a:lnTo>
                  <a:lnTo>
                    <a:pt x="82" y="0"/>
                  </a:lnTo>
                  <a:lnTo>
                    <a:pt x="104" y="2"/>
                  </a:lnTo>
                  <a:lnTo>
                    <a:pt x="126" y="6"/>
                  </a:lnTo>
                  <a:lnTo>
                    <a:pt x="146" y="16"/>
                  </a:lnTo>
                  <a:lnTo>
                    <a:pt x="162" y="28"/>
                  </a:lnTo>
                  <a:lnTo>
                    <a:pt x="174" y="44"/>
                  </a:lnTo>
                  <a:lnTo>
                    <a:pt x="184" y="62"/>
                  </a:lnTo>
                  <a:lnTo>
                    <a:pt x="190" y="82"/>
                  </a:lnTo>
                  <a:lnTo>
                    <a:pt x="192" y="102"/>
                  </a:lnTo>
                  <a:lnTo>
                    <a:pt x="190" y="124"/>
                  </a:lnTo>
                  <a:lnTo>
                    <a:pt x="184" y="144"/>
                  </a:lnTo>
                  <a:lnTo>
                    <a:pt x="174" y="162"/>
                  </a:lnTo>
                  <a:lnTo>
                    <a:pt x="162" y="176"/>
                  </a:lnTo>
                  <a:lnTo>
                    <a:pt x="146" y="190"/>
                  </a:lnTo>
                  <a:lnTo>
                    <a:pt x="126" y="198"/>
                  </a:lnTo>
                  <a:lnTo>
                    <a:pt x="104" y="204"/>
                  </a:lnTo>
                  <a:lnTo>
                    <a:pt x="82" y="206"/>
                  </a:lnTo>
                  <a:close/>
                  <a:moveTo>
                    <a:pt x="144" y="102"/>
                  </a:moveTo>
                  <a:lnTo>
                    <a:pt x="144" y="102"/>
                  </a:lnTo>
                  <a:lnTo>
                    <a:pt x="142" y="90"/>
                  </a:lnTo>
                  <a:lnTo>
                    <a:pt x="140" y="78"/>
                  </a:lnTo>
                  <a:lnTo>
                    <a:pt x="134" y="66"/>
                  </a:lnTo>
                  <a:lnTo>
                    <a:pt x="126" y="58"/>
                  </a:lnTo>
                  <a:lnTo>
                    <a:pt x="118" y="50"/>
                  </a:lnTo>
                  <a:lnTo>
                    <a:pt x="106" y="44"/>
                  </a:lnTo>
                  <a:lnTo>
                    <a:pt x="94" y="42"/>
                  </a:lnTo>
                  <a:lnTo>
                    <a:pt x="82" y="40"/>
                  </a:lnTo>
                  <a:lnTo>
                    <a:pt x="46" y="40"/>
                  </a:lnTo>
                  <a:lnTo>
                    <a:pt x="46" y="166"/>
                  </a:lnTo>
                  <a:lnTo>
                    <a:pt x="82" y="166"/>
                  </a:lnTo>
                  <a:lnTo>
                    <a:pt x="94" y="164"/>
                  </a:lnTo>
                  <a:lnTo>
                    <a:pt x="106" y="160"/>
                  </a:lnTo>
                  <a:lnTo>
                    <a:pt x="118" y="156"/>
                  </a:lnTo>
                  <a:lnTo>
                    <a:pt x="126" y="148"/>
                  </a:lnTo>
                  <a:lnTo>
                    <a:pt x="134" y="140"/>
                  </a:lnTo>
                  <a:lnTo>
                    <a:pt x="140" y="128"/>
                  </a:lnTo>
                  <a:lnTo>
                    <a:pt x="142" y="116"/>
                  </a:lnTo>
                  <a:lnTo>
                    <a:pt x="144" y="104"/>
                  </a:lnTo>
                  <a:lnTo>
                    <a:pt x="144" y="102"/>
                  </a:lnTo>
                  <a:close/>
                </a:path>
              </a:pathLst>
            </a:custGeom>
            <a:solidFill>
              <a:srgbClr val="FFFFFF"/>
            </a:solidFill>
            <a:ln w="9525">
              <a:noFill/>
              <a:round/>
              <a:headEnd/>
              <a:tailEnd/>
            </a:ln>
          </p:spPr>
          <p:txBody>
            <a:bodyPr/>
            <a:lstStyle/>
            <a:p>
              <a:pPr>
                <a:defRPr/>
              </a:pPr>
              <a:endParaRPr lang="en-US" sz="2400"/>
            </a:p>
          </p:txBody>
        </p:sp>
        <p:sp>
          <p:nvSpPr>
            <p:cNvPr id="45075" name="Freeform 50"/>
            <p:cNvSpPr>
              <a:spLocks noEditPoints="1"/>
            </p:cNvSpPr>
            <p:nvPr userDrawn="1"/>
          </p:nvSpPr>
          <p:spPr bwMode="auto">
            <a:xfrm>
              <a:off x="5582" y="161"/>
              <a:ext cx="37" cy="17"/>
            </a:xfrm>
            <a:custGeom>
              <a:avLst/>
              <a:gdLst>
                <a:gd name="T0" fmla="*/ 24 w 62"/>
                <a:gd name="T1" fmla="*/ 6 h 30"/>
                <a:gd name="T2" fmla="*/ 16 w 62"/>
                <a:gd name="T3" fmla="*/ 6 h 30"/>
                <a:gd name="T4" fmla="*/ 16 w 62"/>
                <a:gd name="T5" fmla="*/ 30 h 30"/>
                <a:gd name="T6" fmla="*/ 8 w 62"/>
                <a:gd name="T7" fmla="*/ 30 h 30"/>
                <a:gd name="T8" fmla="*/ 8 w 62"/>
                <a:gd name="T9" fmla="*/ 6 h 30"/>
                <a:gd name="T10" fmla="*/ 0 w 62"/>
                <a:gd name="T11" fmla="*/ 6 h 30"/>
                <a:gd name="T12" fmla="*/ 0 w 62"/>
                <a:gd name="T13" fmla="*/ 0 h 30"/>
                <a:gd name="T14" fmla="*/ 24 w 62"/>
                <a:gd name="T15" fmla="*/ 0 h 30"/>
                <a:gd name="T16" fmla="*/ 24 w 62"/>
                <a:gd name="T17" fmla="*/ 6 h 30"/>
                <a:gd name="T18" fmla="*/ 62 w 62"/>
                <a:gd name="T19" fmla="*/ 30 h 30"/>
                <a:gd name="T20" fmla="*/ 56 w 62"/>
                <a:gd name="T21" fmla="*/ 30 h 30"/>
                <a:gd name="T22" fmla="*/ 56 w 62"/>
                <a:gd name="T23" fmla="*/ 6 h 30"/>
                <a:gd name="T24" fmla="*/ 56 w 62"/>
                <a:gd name="T25" fmla="*/ 6 h 30"/>
                <a:gd name="T26" fmla="*/ 48 w 62"/>
                <a:gd name="T27" fmla="*/ 30 h 30"/>
                <a:gd name="T28" fmla="*/ 42 w 62"/>
                <a:gd name="T29" fmla="*/ 30 h 30"/>
                <a:gd name="T30" fmla="*/ 34 w 62"/>
                <a:gd name="T31" fmla="*/ 6 h 30"/>
                <a:gd name="T32" fmla="*/ 34 w 62"/>
                <a:gd name="T33" fmla="*/ 6 h 30"/>
                <a:gd name="T34" fmla="*/ 34 w 62"/>
                <a:gd name="T35" fmla="*/ 30 h 30"/>
                <a:gd name="T36" fmla="*/ 28 w 62"/>
                <a:gd name="T37" fmla="*/ 30 h 30"/>
                <a:gd name="T38" fmla="*/ 28 w 62"/>
                <a:gd name="T39" fmla="*/ 0 h 30"/>
                <a:gd name="T40" fmla="*/ 38 w 62"/>
                <a:gd name="T41" fmla="*/ 0 h 30"/>
                <a:gd name="T42" fmla="*/ 46 w 62"/>
                <a:gd name="T43" fmla="*/ 18 h 30"/>
                <a:gd name="T44" fmla="*/ 52 w 62"/>
                <a:gd name="T45" fmla="*/ 0 h 30"/>
                <a:gd name="T46" fmla="*/ 62 w 62"/>
                <a:gd name="T47" fmla="*/ 0 h 30"/>
                <a:gd name="T48" fmla="*/ 62 w 62"/>
                <a:gd name="T49" fmla="*/ 3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
                <a:gd name="T76" fmla="*/ 0 h 30"/>
                <a:gd name="T77" fmla="*/ 62 w 62"/>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 h="30">
                  <a:moveTo>
                    <a:pt x="24" y="6"/>
                  </a:moveTo>
                  <a:lnTo>
                    <a:pt x="16" y="6"/>
                  </a:lnTo>
                  <a:lnTo>
                    <a:pt x="16" y="30"/>
                  </a:lnTo>
                  <a:lnTo>
                    <a:pt x="8" y="30"/>
                  </a:lnTo>
                  <a:lnTo>
                    <a:pt x="8" y="6"/>
                  </a:lnTo>
                  <a:lnTo>
                    <a:pt x="0" y="6"/>
                  </a:lnTo>
                  <a:lnTo>
                    <a:pt x="0" y="0"/>
                  </a:lnTo>
                  <a:lnTo>
                    <a:pt x="24" y="0"/>
                  </a:lnTo>
                  <a:lnTo>
                    <a:pt x="24" y="6"/>
                  </a:lnTo>
                  <a:close/>
                  <a:moveTo>
                    <a:pt x="62" y="30"/>
                  </a:moveTo>
                  <a:lnTo>
                    <a:pt x="56" y="30"/>
                  </a:lnTo>
                  <a:lnTo>
                    <a:pt x="56" y="6"/>
                  </a:lnTo>
                  <a:lnTo>
                    <a:pt x="48" y="30"/>
                  </a:lnTo>
                  <a:lnTo>
                    <a:pt x="42" y="30"/>
                  </a:lnTo>
                  <a:lnTo>
                    <a:pt x="34" y="6"/>
                  </a:lnTo>
                  <a:lnTo>
                    <a:pt x="34" y="30"/>
                  </a:lnTo>
                  <a:lnTo>
                    <a:pt x="28" y="30"/>
                  </a:lnTo>
                  <a:lnTo>
                    <a:pt x="28" y="0"/>
                  </a:lnTo>
                  <a:lnTo>
                    <a:pt x="38" y="0"/>
                  </a:lnTo>
                  <a:lnTo>
                    <a:pt x="46" y="18"/>
                  </a:lnTo>
                  <a:lnTo>
                    <a:pt x="52" y="0"/>
                  </a:lnTo>
                  <a:lnTo>
                    <a:pt x="62" y="0"/>
                  </a:lnTo>
                  <a:lnTo>
                    <a:pt x="62" y="30"/>
                  </a:lnTo>
                  <a:close/>
                </a:path>
              </a:pathLst>
            </a:custGeom>
            <a:solidFill>
              <a:srgbClr val="F58220"/>
            </a:solidFill>
            <a:ln w="9525">
              <a:noFill/>
              <a:round/>
              <a:headEnd/>
              <a:tailEnd/>
            </a:ln>
          </p:spPr>
          <p:txBody>
            <a:bodyPr/>
            <a:lstStyle/>
            <a:p>
              <a:pPr>
                <a:defRPr/>
              </a:pPr>
              <a:endParaRPr lang="en-US" sz="2400"/>
            </a:p>
          </p:txBody>
        </p:sp>
      </p:grpSp>
      <p:sp>
        <p:nvSpPr>
          <p:cNvPr id="45076" name="Slide Number Placeholder 3"/>
          <p:cNvSpPr txBox="1">
            <a:spLocks noGrp="1"/>
          </p:cNvSpPr>
          <p:nvPr userDrawn="1"/>
        </p:nvSpPr>
        <p:spPr bwMode="auto">
          <a:xfrm>
            <a:off x="9417051" y="6340475"/>
            <a:ext cx="2256367" cy="503238"/>
          </a:xfrm>
          <a:prstGeom prst="rect">
            <a:avLst/>
          </a:prstGeom>
          <a:noFill/>
          <a:ln w="9525">
            <a:noFill/>
            <a:miter lim="800000"/>
            <a:headEnd/>
            <a:tailEnd/>
          </a:ln>
        </p:spPr>
        <p:txBody>
          <a:bodyPr lIns="78629" tIns="39315" rIns="78629" bIns="39315"/>
          <a:lstStyle/>
          <a:p>
            <a:pPr algn="r" defTabSz="785813">
              <a:spcBef>
                <a:spcPct val="50000"/>
              </a:spcBef>
              <a:buClr>
                <a:srgbClr val="FFFFFF"/>
              </a:buClr>
              <a:buSzPct val="110000"/>
              <a:buFont typeface="Arial" pitchFamily="34" charset="0"/>
              <a:buNone/>
              <a:defRPr/>
            </a:pPr>
            <a:fld id="{341BA4F4-1ABF-4A96-901B-C43F5605E383}" type="slidenum">
              <a:rPr lang="en-US" sz="900">
                <a:solidFill>
                  <a:srgbClr val="FFFFFF"/>
                </a:solidFill>
                <a:cs typeface="Arial" pitchFamily="34" charset="0"/>
                <a:sym typeface="Arial" pitchFamily="34" charset="0"/>
              </a:rPr>
              <a:pPr algn="r" defTabSz="785813">
                <a:spcBef>
                  <a:spcPct val="50000"/>
                </a:spcBef>
                <a:buClr>
                  <a:srgbClr val="FFFFFF"/>
                </a:buClr>
                <a:buSzPct val="110000"/>
                <a:buFont typeface="Arial" pitchFamily="34" charset="0"/>
                <a:buNone/>
                <a:defRPr/>
              </a:pPr>
              <a:t>‹#›</a:t>
            </a:fld>
            <a:endParaRPr lang="en-US" sz="900">
              <a:solidFill>
                <a:srgbClr val="FFFFFF"/>
              </a:solidFill>
              <a:cs typeface="Arial" pitchFamily="34" charset="0"/>
              <a:sym typeface="Arial" pitchFamily="34" charset="0"/>
            </a:endParaRPr>
          </a:p>
        </p:txBody>
      </p:sp>
    </p:spTree>
  </p:cSld>
  <p:clrMap bg1="lt1" tx1="dk1" bg2="lt2" tx2="dk2" accent1="accent1" accent2="accent2" accent3="accent3" accent4="accent4" accent5="accent5" accent6="accent6" hlink="hlink" folHlink="folHlink"/>
  <p:sldLayoutIdLst>
    <p:sldLayoutId id="2147485147" r:id="rId1"/>
    <p:sldLayoutId id="2147485148" r:id="rId2"/>
    <p:sldLayoutId id="2147485149" r:id="rId3"/>
    <p:sldLayoutId id="2147485150" r:id="rId4"/>
    <p:sldLayoutId id="2147485151" r:id="rId5"/>
    <p:sldLayoutId id="2147485152" r:id="rId6"/>
    <p:sldLayoutId id="2147485153" r:id="rId7"/>
    <p:sldLayoutId id="2147485154" r:id="rId8"/>
    <p:sldLayoutId id="2147485155" r:id="rId9"/>
    <p:sldLayoutId id="2147485156" r:id="rId10"/>
    <p:sldLayoutId id="2147485157" r:id="rId11"/>
  </p:sldLayoutIdLst>
  <p:transition/>
  <p:txStyles>
    <p:titleStyle>
      <a:lvl1pPr algn="l" defTabSz="785813" rtl="0" eaLnBrk="0" fontAlgn="base" hangingPunct="0">
        <a:spcBef>
          <a:spcPct val="0"/>
        </a:spcBef>
        <a:spcAft>
          <a:spcPct val="0"/>
        </a:spcAft>
        <a:defRPr sz="2400" b="1">
          <a:solidFill>
            <a:schemeClr val="bg1"/>
          </a:solidFill>
          <a:latin typeface="+mj-lt"/>
          <a:ea typeface="+mj-ea"/>
          <a:cs typeface="+mj-cs"/>
        </a:defRPr>
      </a:lvl1pPr>
      <a:lvl2pPr algn="l" defTabSz="785813" rtl="0" eaLnBrk="0" fontAlgn="base" hangingPunct="0">
        <a:spcBef>
          <a:spcPct val="0"/>
        </a:spcBef>
        <a:spcAft>
          <a:spcPct val="0"/>
        </a:spcAft>
        <a:defRPr sz="2400" b="1">
          <a:solidFill>
            <a:schemeClr val="bg1"/>
          </a:solidFill>
          <a:latin typeface="Arial" pitchFamily="34" charset="0"/>
        </a:defRPr>
      </a:lvl2pPr>
      <a:lvl3pPr algn="l" defTabSz="785813" rtl="0" eaLnBrk="0" fontAlgn="base" hangingPunct="0">
        <a:spcBef>
          <a:spcPct val="0"/>
        </a:spcBef>
        <a:spcAft>
          <a:spcPct val="0"/>
        </a:spcAft>
        <a:defRPr sz="2400" b="1">
          <a:solidFill>
            <a:schemeClr val="bg1"/>
          </a:solidFill>
          <a:latin typeface="Arial" pitchFamily="34" charset="0"/>
        </a:defRPr>
      </a:lvl3pPr>
      <a:lvl4pPr algn="l" defTabSz="785813" rtl="0" eaLnBrk="0" fontAlgn="base" hangingPunct="0">
        <a:spcBef>
          <a:spcPct val="0"/>
        </a:spcBef>
        <a:spcAft>
          <a:spcPct val="0"/>
        </a:spcAft>
        <a:defRPr sz="2400" b="1">
          <a:solidFill>
            <a:schemeClr val="bg1"/>
          </a:solidFill>
          <a:latin typeface="Arial" pitchFamily="34" charset="0"/>
        </a:defRPr>
      </a:lvl4pPr>
      <a:lvl5pPr algn="l" defTabSz="785813" rtl="0" eaLnBrk="0" fontAlgn="base" hangingPunct="0">
        <a:spcBef>
          <a:spcPct val="0"/>
        </a:spcBef>
        <a:spcAft>
          <a:spcPct val="0"/>
        </a:spcAft>
        <a:defRPr sz="2400" b="1">
          <a:solidFill>
            <a:schemeClr val="bg1"/>
          </a:solidFill>
          <a:latin typeface="Arial" pitchFamily="34" charset="0"/>
        </a:defRPr>
      </a:lvl5pPr>
      <a:lvl6pPr marL="457200" algn="l" defTabSz="785813" rtl="0" eaLnBrk="0" fontAlgn="base" hangingPunct="0">
        <a:spcBef>
          <a:spcPct val="0"/>
        </a:spcBef>
        <a:spcAft>
          <a:spcPct val="0"/>
        </a:spcAft>
        <a:defRPr sz="2400" b="1">
          <a:solidFill>
            <a:schemeClr val="bg1"/>
          </a:solidFill>
          <a:latin typeface="Arial" pitchFamily="34" charset="0"/>
        </a:defRPr>
      </a:lvl6pPr>
      <a:lvl7pPr marL="914400" algn="l" defTabSz="785813" rtl="0" eaLnBrk="0" fontAlgn="base" hangingPunct="0">
        <a:spcBef>
          <a:spcPct val="0"/>
        </a:spcBef>
        <a:spcAft>
          <a:spcPct val="0"/>
        </a:spcAft>
        <a:defRPr sz="2400" b="1">
          <a:solidFill>
            <a:schemeClr val="bg1"/>
          </a:solidFill>
          <a:latin typeface="Arial" pitchFamily="34" charset="0"/>
        </a:defRPr>
      </a:lvl7pPr>
      <a:lvl8pPr marL="1371600" algn="l" defTabSz="785813" rtl="0" eaLnBrk="0" fontAlgn="base" hangingPunct="0">
        <a:spcBef>
          <a:spcPct val="0"/>
        </a:spcBef>
        <a:spcAft>
          <a:spcPct val="0"/>
        </a:spcAft>
        <a:defRPr sz="2400" b="1">
          <a:solidFill>
            <a:schemeClr val="bg1"/>
          </a:solidFill>
          <a:latin typeface="Arial" pitchFamily="34" charset="0"/>
        </a:defRPr>
      </a:lvl8pPr>
      <a:lvl9pPr marL="1828800" algn="l" defTabSz="785813" rtl="0" eaLnBrk="0" fontAlgn="base" hangingPunct="0">
        <a:spcBef>
          <a:spcPct val="0"/>
        </a:spcBef>
        <a:spcAft>
          <a:spcPct val="0"/>
        </a:spcAft>
        <a:defRPr sz="2400" b="1">
          <a:solidFill>
            <a:schemeClr val="bg1"/>
          </a:solidFill>
          <a:latin typeface="Arial" pitchFamily="34" charset="0"/>
        </a:defRPr>
      </a:lvl9pPr>
    </p:titleStyle>
    <p:bodyStyle>
      <a:lvl1pPr marL="233363" indent="-233363" algn="l" defTabSz="785813" rtl="0" eaLnBrk="0" fontAlgn="base" hangingPunct="0">
        <a:lnSpc>
          <a:spcPct val="90000"/>
        </a:lnSpc>
        <a:spcBef>
          <a:spcPct val="60000"/>
        </a:spcBef>
        <a:spcAft>
          <a:spcPct val="0"/>
        </a:spcAft>
        <a:buClr>
          <a:srgbClr val="F89646"/>
        </a:buClr>
        <a:buSzPct val="75000"/>
        <a:buFont typeface="Wingdings" pitchFamily="2" charset="2"/>
        <a:buChar char="l"/>
        <a:tabLst>
          <a:tab pos="1081088" algn="l"/>
        </a:tabLst>
        <a:defRPr sz="3200">
          <a:solidFill>
            <a:schemeClr val="bg1"/>
          </a:solidFill>
          <a:latin typeface="+mn-lt"/>
          <a:ea typeface="+mn-ea"/>
          <a:cs typeface="+mn-cs"/>
        </a:defRPr>
      </a:lvl1pPr>
      <a:lvl2pPr marL="539750" indent="-152400" algn="l" defTabSz="785813" rtl="0" eaLnBrk="0" fontAlgn="base" hangingPunct="0">
        <a:lnSpc>
          <a:spcPct val="90000"/>
        </a:lnSpc>
        <a:spcBef>
          <a:spcPct val="60000"/>
        </a:spcBef>
        <a:spcAft>
          <a:spcPct val="0"/>
        </a:spcAft>
        <a:buClr>
          <a:srgbClr val="F89646"/>
        </a:buClr>
        <a:buFont typeface="Arial" pitchFamily="34" charset="0"/>
        <a:buChar char="–"/>
        <a:tabLst>
          <a:tab pos="1081088" algn="l"/>
        </a:tabLst>
        <a:defRPr sz="1600">
          <a:solidFill>
            <a:schemeClr val="bg1"/>
          </a:solidFill>
          <a:latin typeface="+mn-lt"/>
        </a:defRPr>
      </a:lvl2pPr>
      <a:lvl3pPr marL="849313" indent="-152400" algn="l" defTabSz="785813" rtl="0" eaLnBrk="0" fontAlgn="base" hangingPunct="0">
        <a:spcBef>
          <a:spcPct val="20000"/>
        </a:spcBef>
        <a:spcAft>
          <a:spcPct val="0"/>
        </a:spcAft>
        <a:buChar char="•"/>
        <a:tabLst>
          <a:tab pos="1081088" algn="l"/>
        </a:tabLst>
        <a:defRPr sz="1200">
          <a:solidFill>
            <a:schemeClr val="tx1"/>
          </a:solidFill>
          <a:latin typeface="+mn-lt"/>
        </a:defRPr>
      </a:lvl3pPr>
      <a:lvl4pPr marL="1155700" indent="-152400" algn="l" defTabSz="785813" rtl="0" eaLnBrk="0" fontAlgn="base" hangingPunct="0">
        <a:spcBef>
          <a:spcPct val="20000"/>
        </a:spcBef>
        <a:spcAft>
          <a:spcPct val="0"/>
        </a:spcAft>
        <a:buChar char="–"/>
        <a:tabLst>
          <a:tab pos="1081088" algn="l"/>
        </a:tabLst>
        <a:defRPr sz="1000">
          <a:solidFill>
            <a:schemeClr val="tx1"/>
          </a:solidFill>
          <a:latin typeface="+mn-lt"/>
        </a:defRPr>
      </a:lvl4pPr>
      <a:lvl5pPr marL="1463675" indent="-152400" algn="l" defTabSz="785813" rtl="0" eaLnBrk="0" fontAlgn="base" hangingPunct="0">
        <a:spcBef>
          <a:spcPct val="20000"/>
        </a:spcBef>
        <a:spcAft>
          <a:spcPct val="0"/>
        </a:spcAft>
        <a:buChar char="»"/>
        <a:tabLst>
          <a:tab pos="1081088" algn="l"/>
        </a:tabLst>
        <a:defRPr sz="900">
          <a:solidFill>
            <a:schemeClr val="tx1"/>
          </a:solidFill>
          <a:latin typeface="+mn-lt"/>
        </a:defRPr>
      </a:lvl5pPr>
      <a:lvl6pPr marL="1920875" indent="-152400" algn="l" defTabSz="785813" rtl="0" eaLnBrk="0" fontAlgn="base" hangingPunct="0">
        <a:spcBef>
          <a:spcPct val="20000"/>
        </a:spcBef>
        <a:spcAft>
          <a:spcPct val="0"/>
        </a:spcAft>
        <a:buChar char="»"/>
        <a:tabLst>
          <a:tab pos="1081088" algn="l"/>
        </a:tabLst>
        <a:defRPr sz="900">
          <a:solidFill>
            <a:schemeClr val="tx1"/>
          </a:solidFill>
          <a:latin typeface="+mn-lt"/>
        </a:defRPr>
      </a:lvl6pPr>
      <a:lvl7pPr marL="2378075" indent="-152400" algn="l" defTabSz="785813" rtl="0" eaLnBrk="0" fontAlgn="base" hangingPunct="0">
        <a:spcBef>
          <a:spcPct val="20000"/>
        </a:spcBef>
        <a:spcAft>
          <a:spcPct val="0"/>
        </a:spcAft>
        <a:buChar char="»"/>
        <a:tabLst>
          <a:tab pos="1081088" algn="l"/>
        </a:tabLst>
        <a:defRPr sz="900">
          <a:solidFill>
            <a:schemeClr val="tx1"/>
          </a:solidFill>
          <a:latin typeface="+mn-lt"/>
        </a:defRPr>
      </a:lvl7pPr>
      <a:lvl8pPr marL="2835275" indent="-152400" algn="l" defTabSz="785813" rtl="0" eaLnBrk="0" fontAlgn="base" hangingPunct="0">
        <a:spcBef>
          <a:spcPct val="20000"/>
        </a:spcBef>
        <a:spcAft>
          <a:spcPct val="0"/>
        </a:spcAft>
        <a:buChar char="»"/>
        <a:tabLst>
          <a:tab pos="1081088" algn="l"/>
        </a:tabLst>
        <a:defRPr sz="900">
          <a:solidFill>
            <a:schemeClr val="tx1"/>
          </a:solidFill>
          <a:latin typeface="+mn-lt"/>
        </a:defRPr>
      </a:lvl8pPr>
      <a:lvl9pPr marL="3292475" indent="-152400" algn="l" defTabSz="785813" rtl="0" eaLnBrk="0" fontAlgn="base" hangingPunct="0">
        <a:spcBef>
          <a:spcPct val="20000"/>
        </a:spcBef>
        <a:spcAft>
          <a:spcPct val="0"/>
        </a:spcAft>
        <a:buChar char="»"/>
        <a:tabLst>
          <a:tab pos="1081088" algn="l"/>
        </a:tabLst>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0" cstate="print"/>
          <a:srcRect/>
          <a:stretch>
            <a:fillRect/>
          </a:stretch>
        </a:blip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645584" y="192088"/>
            <a:ext cx="10854267" cy="804862"/>
          </a:xfrm>
          <a:prstGeom prst="rect">
            <a:avLst/>
          </a:prstGeom>
          <a:noFill/>
          <a:ln w="9525">
            <a:noFill/>
            <a:miter lim="800000"/>
            <a:headEnd/>
            <a:tailEnd/>
          </a:ln>
        </p:spPr>
        <p:txBody>
          <a:bodyPr vert="horz" wrap="square" lIns="178591" tIns="89296" rIns="178591" bIns="89296" numCol="1" anchor="t" anchorCtr="0" compatLnSpc="1">
            <a:prstTxWarp prst="textNoShape">
              <a:avLst/>
            </a:prstTxWarp>
          </a:bodyPr>
          <a:lstStyle/>
          <a:p>
            <a:pPr lvl="0"/>
            <a:r>
              <a:rPr lang="en-US"/>
              <a:t>Click to edit Master title style</a:t>
            </a:r>
          </a:p>
        </p:txBody>
      </p:sp>
      <p:sp>
        <p:nvSpPr>
          <p:cNvPr id="22531" name="Rectangle 3"/>
          <p:cNvSpPr>
            <a:spLocks noGrp="1" noChangeArrowheads="1"/>
          </p:cNvSpPr>
          <p:nvPr>
            <p:ph type="body" idx="1"/>
          </p:nvPr>
        </p:nvSpPr>
        <p:spPr bwMode="auto">
          <a:xfrm>
            <a:off x="571500" y="1417638"/>
            <a:ext cx="10854267" cy="4913312"/>
          </a:xfrm>
          <a:prstGeom prst="rect">
            <a:avLst/>
          </a:prstGeom>
          <a:noFill/>
          <a:ln w="9525">
            <a:noFill/>
            <a:miter lim="800000"/>
            <a:headEnd/>
            <a:tailEnd/>
          </a:ln>
        </p:spPr>
        <p:txBody>
          <a:bodyPr vert="horz" wrap="square" lIns="224501" tIns="112248" rIns="224501" bIns="112248" numCol="1" anchor="t" anchorCtr="0" compatLnSpc="1">
            <a:prstTxWarp prst="textNoShape">
              <a:avLst/>
            </a:prstTxWarp>
          </a:bodyPr>
          <a:lstStyle/>
          <a:p>
            <a:pPr lvl="0"/>
            <a:r>
              <a:rPr lang="en-US"/>
              <a:t>Click to edit Master text styles</a:t>
            </a:r>
          </a:p>
          <a:p>
            <a:pPr lvl="1"/>
            <a:r>
              <a:rPr lang="en-US"/>
              <a:t>Second level</a:t>
            </a:r>
          </a:p>
        </p:txBody>
      </p:sp>
    </p:spTree>
  </p:cSld>
  <p:clrMap bg1="dk2" tx1="lt1" bg2="dk1" tx2="lt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378" r:id="rId12"/>
    <p:sldLayoutId id="2147485379" r:id="rId13"/>
    <p:sldLayoutId id="2147485380" r:id="rId14"/>
    <p:sldLayoutId id="2147485308" r:id="rId15"/>
    <p:sldLayoutId id="2147485311" r:id="rId16"/>
    <p:sldLayoutId id="2147485312" r:id="rId17"/>
    <p:sldLayoutId id="2147485315" r:id="rId18"/>
    <p:sldLayoutId id="2147485316" r:id="rId19"/>
    <p:sldLayoutId id="2147485317" r:id="rId20"/>
    <p:sldLayoutId id="2147485318" r:id="rId21"/>
    <p:sldLayoutId id="2147485319" r:id="rId22"/>
    <p:sldLayoutId id="2147485320" r:id="rId23"/>
    <p:sldLayoutId id="2147485321" r:id="rId24"/>
    <p:sldLayoutId id="2147485322" r:id="rId25"/>
    <p:sldLayoutId id="2147485325" r:id="rId26"/>
    <p:sldLayoutId id="2147485326" r:id="rId27"/>
    <p:sldLayoutId id="2147485346" r:id="rId28"/>
  </p:sldLayoutIdLst>
  <p:transition/>
  <p:txStyles>
    <p:titleStyle>
      <a:lvl1pPr algn="l" defTabSz="1784350" rtl="0" eaLnBrk="0" fontAlgn="base" hangingPunct="0">
        <a:spcBef>
          <a:spcPct val="0"/>
        </a:spcBef>
        <a:spcAft>
          <a:spcPct val="0"/>
        </a:spcAft>
        <a:defRPr sz="3400" b="1">
          <a:solidFill>
            <a:srgbClr val="FFD728"/>
          </a:solidFill>
          <a:latin typeface="+mj-lt"/>
          <a:ea typeface="+mj-ea"/>
          <a:cs typeface="+mj-cs"/>
        </a:defRPr>
      </a:lvl1pPr>
      <a:lvl2pPr algn="l" defTabSz="1784350" rtl="0" eaLnBrk="0" fontAlgn="base" hangingPunct="0">
        <a:spcBef>
          <a:spcPct val="0"/>
        </a:spcBef>
        <a:spcAft>
          <a:spcPct val="0"/>
        </a:spcAft>
        <a:defRPr sz="3400" b="1">
          <a:solidFill>
            <a:srgbClr val="FFD728"/>
          </a:solidFill>
          <a:latin typeface="Arial" pitchFamily="34" charset="0"/>
        </a:defRPr>
      </a:lvl2pPr>
      <a:lvl3pPr algn="l" defTabSz="1784350" rtl="0" eaLnBrk="0" fontAlgn="base" hangingPunct="0">
        <a:spcBef>
          <a:spcPct val="0"/>
        </a:spcBef>
        <a:spcAft>
          <a:spcPct val="0"/>
        </a:spcAft>
        <a:defRPr sz="3400" b="1">
          <a:solidFill>
            <a:srgbClr val="FFD728"/>
          </a:solidFill>
          <a:latin typeface="Arial" pitchFamily="34" charset="0"/>
        </a:defRPr>
      </a:lvl3pPr>
      <a:lvl4pPr algn="l" defTabSz="1784350" rtl="0" eaLnBrk="0" fontAlgn="base" hangingPunct="0">
        <a:spcBef>
          <a:spcPct val="0"/>
        </a:spcBef>
        <a:spcAft>
          <a:spcPct val="0"/>
        </a:spcAft>
        <a:defRPr sz="3400" b="1">
          <a:solidFill>
            <a:srgbClr val="FFD728"/>
          </a:solidFill>
          <a:latin typeface="Arial" pitchFamily="34" charset="0"/>
        </a:defRPr>
      </a:lvl4pPr>
      <a:lvl5pPr algn="l" defTabSz="1784350" rtl="0" eaLnBrk="0" fontAlgn="base" hangingPunct="0">
        <a:spcBef>
          <a:spcPct val="0"/>
        </a:spcBef>
        <a:spcAft>
          <a:spcPct val="0"/>
        </a:spcAft>
        <a:defRPr sz="3400" b="1">
          <a:solidFill>
            <a:srgbClr val="FFD728"/>
          </a:solidFill>
          <a:latin typeface="Arial" pitchFamily="34" charset="0"/>
        </a:defRPr>
      </a:lvl5pPr>
      <a:lvl6pPr marL="457191" algn="l" defTabSz="1785902" rtl="0" fontAlgn="base">
        <a:spcBef>
          <a:spcPct val="0"/>
        </a:spcBef>
        <a:spcAft>
          <a:spcPct val="0"/>
        </a:spcAft>
        <a:defRPr sz="3400" b="1">
          <a:solidFill>
            <a:srgbClr val="FFD728"/>
          </a:solidFill>
          <a:latin typeface="Arial" pitchFamily="34" charset="0"/>
        </a:defRPr>
      </a:lvl6pPr>
      <a:lvl7pPr marL="914382" algn="l" defTabSz="1785902" rtl="0" fontAlgn="base">
        <a:spcBef>
          <a:spcPct val="0"/>
        </a:spcBef>
        <a:spcAft>
          <a:spcPct val="0"/>
        </a:spcAft>
        <a:defRPr sz="3400" b="1">
          <a:solidFill>
            <a:srgbClr val="FFD728"/>
          </a:solidFill>
          <a:latin typeface="Arial" pitchFamily="34" charset="0"/>
        </a:defRPr>
      </a:lvl7pPr>
      <a:lvl8pPr marL="1371573" algn="l" defTabSz="1785902" rtl="0" fontAlgn="base">
        <a:spcBef>
          <a:spcPct val="0"/>
        </a:spcBef>
        <a:spcAft>
          <a:spcPct val="0"/>
        </a:spcAft>
        <a:defRPr sz="3400" b="1">
          <a:solidFill>
            <a:srgbClr val="FFD728"/>
          </a:solidFill>
          <a:latin typeface="Arial" pitchFamily="34" charset="0"/>
        </a:defRPr>
      </a:lvl8pPr>
      <a:lvl9pPr marL="1828764" algn="l" defTabSz="1785902" rtl="0" fontAlgn="base">
        <a:spcBef>
          <a:spcPct val="0"/>
        </a:spcBef>
        <a:spcAft>
          <a:spcPct val="0"/>
        </a:spcAft>
        <a:defRPr sz="3400" b="1">
          <a:solidFill>
            <a:srgbClr val="FFD728"/>
          </a:solidFill>
          <a:latin typeface="Arial" pitchFamily="34" charset="0"/>
        </a:defRPr>
      </a:lvl9pPr>
    </p:titleStyle>
    <p:bodyStyle>
      <a:lvl1pPr marL="425450" indent="-425450" algn="l" defTabSz="2243138" rtl="0" eaLnBrk="0" fontAlgn="base" hangingPunct="0">
        <a:spcBef>
          <a:spcPct val="0"/>
        </a:spcBef>
        <a:spcAft>
          <a:spcPct val="120000"/>
        </a:spcAft>
        <a:buClr>
          <a:srgbClr val="99CCFF"/>
        </a:buClr>
        <a:buSzPct val="65000"/>
        <a:buFont typeface="Wingdings" pitchFamily="2" charset="2"/>
        <a:buChar char="n"/>
        <a:defRPr sz="3000">
          <a:solidFill>
            <a:schemeClr val="tx1"/>
          </a:solidFill>
          <a:latin typeface="+mn-lt"/>
          <a:ea typeface="+mn-ea"/>
          <a:cs typeface="+mn-cs"/>
        </a:defRPr>
      </a:lvl1pPr>
      <a:lvl2pPr marL="931863" indent="-361950" algn="l" defTabSz="2243138" rtl="0" eaLnBrk="0" fontAlgn="base" hangingPunct="0">
        <a:spcBef>
          <a:spcPct val="0"/>
        </a:spcBef>
        <a:spcAft>
          <a:spcPct val="120000"/>
        </a:spcAft>
        <a:buChar char="–"/>
        <a:defRPr sz="3000">
          <a:solidFill>
            <a:schemeClr val="tx1"/>
          </a:solidFill>
          <a:latin typeface="+mn-lt"/>
        </a:defRPr>
      </a:lvl2pPr>
      <a:lvl3pPr marL="2805113" indent="-560388" algn="l" defTabSz="2243138" rtl="0" eaLnBrk="0" fontAlgn="base" hangingPunct="0">
        <a:spcBef>
          <a:spcPct val="20000"/>
        </a:spcBef>
        <a:spcAft>
          <a:spcPct val="0"/>
        </a:spcAft>
        <a:buChar char="–"/>
        <a:defRPr sz="3000">
          <a:solidFill>
            <a:srgbClr val="FEDD80"/>
          </a:solidFill>
          <a:latin typeface="+mn-lt"/>
        </a:defRPr>
      </a:lvl3pPr>
      <a:lvl4pPr marL="3927475" indent="-557213" algn="l" defTabSz="2243138" rtl="0" eaLnBrk="0" fontAlgn="base" hangingPunct="0">
        <a:spcBef>
          <a:spcPct val="20000"/>
        </a:spcBef>
        <a:spcAft>
          <a:spcPct val="0"/>
        </a:spcAft>
        <a:buChar char="–"/>
        <a:defRPr sz="3000">
          <a:solidFill>
            <a:srgbClr val="FEDD80"/>
          </a:solidFill>
          <a:latin typeface="+mn-lt"/>
        </a:defRPr>
      </a:lvl4pPr>
      <a:lvl5pPr marL="5048250" indent="-557213" algn="l" defTabSz="2243138" rtl="0" eaLnBrk="0" fontAlgn="base" hangingPunct="0">
        <a:spcBef>
          <a:spcPct val="20000"/>
        </a:spcBef>
        <a:spcAft>
          <a:spcPct val="0"/>
        </a:spcAft>
        <a:buChar char="–"/>
        <a:defRPr sz="3000">
          <a:solidFill>
            <a:srgbClr val="FEDD80"/>
          </a:solidFill>
          <a:latin typeface="+mn-lt"/>
        </a:defRPr>
      </a:lvl5pPr>
      <a:lvl6pPr marL="5506928" indent="-558789" algn="l" defTabSz="2244681" rtl="0" fontAlgn="base">
        <a:spcBef>
          <a:spcPct val="20000"/>
        </a:spcBef>
        <a:spcAft>
          <a:spcPct val="0"/>
        </a:spcAft>
        <a:buChar char="–"/>
        <a:defRPr sz="3000">
          <a:solidFill>
            <a:srgbClr val="FEDD80"/>
          </a:solidFill>
          <a:latin typeface="+mn-lt"/>
        </a:defRPr>
      </a:lvl6pPr>
      <a:lvl7pPr marL="5964119" indent="-558789" algn="l" defTabSz="2244681" rtl="0" fontAlgn="base">
        <a:spcBef>
          <a:spcPct val="20000"/>
        </a:spcBef>
        <a:spcAft>
          <a:spcPct val="0"/>
        </a:spcAft>
        <a:buChar char="–"/>
        <a:defRPr sz="3000">
          <a:solidFill>
            <a:srgbClr val="FEDD80"/>
          </a:solidFill>
          <a:latin typeface="+mn-lt"/>
        </a:defRPr>
      </a:lvl7pPr>
      <a:lvl8pPr marL="6421310" indent="-558789" algn="l" defTabSz="2244681" rtl="0" fontAlgn="base">
        <a:spcBef>
          <a:spcPct val="20000"/>
        </a:spcBef>
        <a:spcAft>
          <a:spcPct val="0"/>
        </a:spcAft>
        <a:buChar char="–"/>
        <a:defRPr sz="3000">
          <a:solidFill>
            <a:srgbClr val="FEDD80"/>
          </a:solidFill>
          <a:latin typeface="+mn-lt"/>
        </a:defRPr>
      </a:lvl8pPr>
      <a:lvl9pPr marL="6878501" indent="-558789" algn="l" defTabSz="2244681" rtl="0" fontAlgn="base">
        <a:spcBef>
          <a:spcPct val="20000"/>
        </a:spcBef>
        <a:spcAft>
          <a:spcPct val="0"/>
        </a:spcAft>
        <a:buChar char="–"/>
        <a:defRPr sz="3000">
          <a:solidFill>
            <a:srgbClr val="FEDD80"/>
          </a:solidFill>
          <a:latin typeface="+mn-lt"/>
        </a:defRPr>
      </a:lvl9pPr>
    </p:bodyStyle>
    <p:otherStyle>
      <a:defPPr>
        <a:defRPr lang="en-US"/>
      </a:defPPr>
      <a:lvl1pPr marL="0" algn="l" defTabSz="914382" rtl="0" eaLnBrk="1" latinLnBrk="0" hangingPunct="1">
        <a:defRPr sz="1800" kern="1200">
          <a:solidFill>
            <a:schemeClr val="tx1"/>
          </a:solidFill>
          <a:latin typeface="+mn-lt"/>
          <a:ea typeface="+mn-ea"/>
          <a:cs typeface="+mn-cs"/>
        </a:defRPr>
      </a:lvl1pPr>
      <a:lvl2pPr marL="457191" algn="l" defTabSz="914382" rtl="0" eaLnBrk="1" latinLnBrk="0" hangingPunct="1">
        <a:defRPr sz="1800" kern="1200">
          <a:solidFill>
            <a:schemeClr val="tx1"/>
          </a:solidFill>
          <a:latin typeface="+mn-lt"/>
          <a:ea typeface="+mn-ea"/>
          <a:cs typeface="+mn-cs"/>
        </a:defRPr>
      </a:lvl2pPr>
      <a:lvl3pPr marL="914382" algn="l" defTabSz="914382" rtl="0" eaLnBrk="1" latinLnBrk="0" hangingPunct="1">
        <a:defRPr sz="1800" kern="1200">
          <a:solidFill>
            <a:schemeClr val="tx1"/>
          </a:solidFill>
          <a:latin typeface="+mn-lt"/>
          <a:ea typeface="+mn-ea"/>
          <a:cs typeface="+mn-cs"/>
        </a:defRPr>
      </a:lvl3pPr>
      <a:lvl4pPr marL="1371573" algn="l" defTabSz="914382" rtl="0" eaLnBrk="1" latinLnBrk="0" hangingPunct="1">
        <a:defRPr sz="1800" kern="1200">
          <a:solidFill>
            <a:schemeClr val="tx1"/>
          </a:solidFill>
          <a:latin typeface="+mn-lt"/>
          <a:ea typeface="+mn-ea"/>
          <a:cs typeface="+mn-cs"/>
        </a:defRPr>
      </a:lvl4pPr>
      <a:lvl5pPr marL="1828764" algn="l" defTabSz="914382" rtl="0" eaLnBrk="1" latinLnBrk="0" hangingPunct="1">
        <a:defRPr sz="1800" kern="1200">
          <a:solidFill>
            <a:schemeClr val="tx1"/>
          </a:solidFill>
          <a:latin typeface="+mn-lt"/>
          <a:ea typeface="+mn-ea"/>
          <a:cs typeface="+mn-cs"/>
        </a:defRPr>
      </a:lvl5pPr>
      <a:lvl6pPr marL="2285955" algn="l" defTabSz="914382" rtl="0" eaLnBrk="1" latinLnBrk="0" hangingPunct="1">
        <a:defRPr sz="1800" kern="1200">
          <a:solidFill>
            <a:schemeClr val="tx1"/>
          </a:solidFill>
          <a:latin typeface="+mn-lt"/>
          <a:ea typeface="+mn-ea"/>
          <a:cs typeface="+mn-cs"/>
        </a:defRPr>
      </a:lvl6pPr>
      <a:lvl7pPr marL="2743146" algn="l" defTabSz="914382" rtl="0" eaLnBrk="1" latinLnBrk="0" hangingPunct="1">
        <a:defRPr sz="1800" kern="1200">
          <a:solidFill>
            <a:schemeClr val="tx1"/>
          </a:solidFill>
          <a:latin typeface="+mn-lt"/>
          <a:ea typeface="+mn-ea"/>
          <a:cs typeface="+mn-cs"/>
        </a:defRPr>
      </a:lvl7pPr>
      <a:lvl8pPr marL="3200336" algn="l" defTabSz="914382" rtl="0" eaLnBrk="1" latinLnBrk="0" hangingPunct="1">
        <a:defRPr sz="1800" kern="1200">
          <a:solidFill>
            <a:schemeClr val="tx1"/>
          </a:solidFill>
          <a:latin typeface="+mn-lt"/>
          <a:ea typeface="+mn-ea"/>
          <a:cs typeface="+mn-cs"/>
        </a:defRPr>
      </a:lvl8pPr>
      <a:lvl9pPr marL="3657526" algn="l" defTabSz="91438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01700" y="417513"/>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AU"/>
          </a:p>
        </p:txBody>
      </p:sp>
      <p:sp>
        <p:nvSpPr>
          <p:cNvPr id="26627" name="Rectangle 3"/>
          <p:cNvSpPr>
            <a:spLocks noGrp="1" noChangeArrowheads="1"/>
          </p:cNvSpPr>
          <p:nvPr>
            <p:ph type="body" idx="1"/>
          </p:nvPr>
        </p:nvSpPr>
        <p:spPr bwMode="auto">
          <a:xfrm>
            <a:off x="914400" y="1754188"/>
            <a:ext cx="10363200" cy="4341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052" name="Rectangle 4"/>
          <p:cNvSpPr>
            <a:spLocks noChangeArrowheads="1"/>
          </p:cNvSpPr>
          <p:nvPr/>
        </p:nvSpPr>
        <p:spPr bwMode="auto">
          <a:xfrm>
            <a:off x="5867400" y="3200401"/>
            <a:ext cx="12192000" cy="461665"/>
          </a:xfrm>
          <a:prstGeom prst="rect">
            <a:avLst/>
          </a:prstGeom>
          <a:noFill/>
          <a:ln w="9525">
            <a:noFill/>
            <a:miter lim="800000"/>
            <a:headEnd/>
            <a:tailEnd/>
          </a:ln>
        </p:spPr>
        <p:txBody>
          <a:bodyPr>
            <a:spAutoFit/>
          </a:bodyPr>
          <a:lstStyle/>
          <a:p>
            <a:pPr eaLnBrk="0" hangingPunct="0">
              <a:defRPr/>
            </a:pPr>
            <a:endParaRPr lang="en-AU" sz="2400">
              <a:solidFill>
                <a:srgbClr val="FFFFFF"/>
              </a:solidFill>
              <a:ea typeface="ＭＳ Ｐゴシック"/>
              <a:cs typeface="ＭＳ Ｐゴシック"/>
            </a:endParaRPr>
          </a:p>
        </p:txBody>
      </p:sp>
      <p:sp>
        <p:nvSpPr>
          <p:cNvPr id="2053" name="Rectangle 5"/>
          <p:cNvSpPr>
            <a:spLocks noChangeArrowheads="1"/>
          </p:cNvSpPr>
          <p:nvPr/>
        </p:nvSpPr>
        <p:spPr bwMode="auto">
          <a:xfrm>
            <a:off x="3780367" y="3052764"/>
            <a:ext cx="12192000" cy="461665"/>
          </a:xfrm>
          <a:prstGeom prst="rect">
            <a:avLst/>
          </a:prstGeom>
          <a:noFill/>
          <a:ln w="9525">
            <a:noFill/>
            <a:miter lim="800000"/>
            <a:headEnd/>
            <a:tailEnd/>
          </a:ln>
        </p:spPr>
        <p:txBody>
          <a:bodyPr>
            <a:spAutoFit/>
          </a:bodyPr>
          <a:lstStyle/>
          <a:p>
            <a:pPr eaLnBrk="0" hangingPunct="0">
              <a:defRPr/>
            </a:pPr>
            <a:endParaRPr lang="en-AU" sz="2400">
              <a:solidFill>
                <a:srgbClr val="FFFFFF"/>
              </a:solidFill>
              <a:ea typeface="ＭＳ Ｐゴシック"/>
              <a:cs typeface="ＭＳ Ｐゴシック"/>
            </a:endParaRPr>
          </a:p>
        </p:txBody>
      </p:sp>
      <p:sp>
        <p:nvSpPr>
          <p:cNvPr id="2054" name="Rectangle 6"/>
          <p:cNvSpPr>
            <a:spLocks noChangeArrowheads="1"/>
          </p:cNvSpPr>
          <p:nvPr/>
        </p:nvSpPr>
        <p:spPr bwMode="auto">
          <a:xfrm>
            <a:off x="3733800" y="2538414"/>
            <a:ext cx="12192000" cy="461665"/>
          </a:xfrm>
          <a:prstGeom prst="rect">
            <a:avLst/>
          </a:prstGeom>
          <a:noFill/>
          <a:ln w="9525">
            <a:noFill/>
            <a:miter lim="800000"/>
            <a:headEnd/>
            <a:tailEnd/>
          </a:ln>
        </p:spPr>
        <p:txBody>
          <a:bodyPr>
            <a:spAutoFit/>
          </a:bodyPr>
          <a:lstStyle/>
          <a:p>
            <a:pPr eaLnBrk="0" hangingPunct="0">
              <a:defRPr/>
            </a:pPr>
            <a:endParaRPr lang="en-AU" sz="2400">
              <a:solidFill>
                <a:srgbClr val="FFFFFF"/>
              </a:solidFill>
              <a:ea typeface="ＭＳ Ｐゴシック"/>
              <a:cs typeface="ＭＳ Ｐゴシック"/>
            </a:endParaRPr>
          </a:p>
        </p:txBody>
      </p:sp>
      <p:pic>
        <p:nvPicPr>
          <p:cNvPr id="26631" name="Picture 7"/>
          <p:cNvPicPr>
            <a:picLocks noChangeAspect="1" noChangeArrowheads="1"/>
          </p:cNvPicPr>
          <p:nvPr/>
        </p:nvPicPr>
        <p:blipFill>
          <a:blip r:embed="rId19" cstate="print"/>
          <a:srcRect l="6874" t="19154" r="6874" b="18027"/>
          <a:stretch>
            <a:fillRect/>
          </a:stretch>
        </p:blipFill>
        <p:spPr bwMode="auto">
          <a:xfrm>
            <a:off x="10096501" y="6370639"/>
            <a:ext cx="2095500" cy="4651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58" r:id="rId15"/>
    <p:sldLayoutId id="2147485236" r:id="rId16"/>
    <p:sldLayoutId id="2147485237" r:id="rId17"/>
  </p:sldLayoutIdLst>
  <p:transition>
    <p:cut thruBlk="1"/>
  </p:transition>
  <p:txStyles>
    <p:titleStyle>
      <a:lvl1pPr algn="ctr" rtl="0" eaLnBrk="0" fontAlgn="base" hangingPunct="0">
        <a:spcBef>
          <a:spcPct val="0"/>
        </a:spcBef>
        <a:spcAft>
          <a:spcPct val="0"/>
        </a:spcAft>
        <a:defRPr sz="3600" b="1">
          <a:solidFill>
            <a:srgbClr val="D2312A"/>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600" b="1">
          <a:solidFill>
            <a:srgbClr val="D2312A"/>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3600" b="1">
          <a:solidFill>
            <a:srgbClr val="D2312A"/>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3600" b="1">
          <a:solidFill>
            <a:srgbClr val="D2312A"/>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3600" b="1">
          <a:solidFill>
            <a:srgbClr val="D2312A"/>
          </a:solidFill>
          <a:effectLst>
            <a:outerShdw blurRad="38100" dist="38100" dir="2700000" algn="tl">
              <a:srgbClr val="C0C0C0"/>
            </a:outerShdw>
          </a:effectLst>
          <a:latin typeface="Arial" charset="0"/>
        </a:defRPr>
      </a:lvl5pPr>
      <a:lvl6pPr marL="457200" algn="ctr" rtl="0" eaLnBrk="1" fontAlgn="base" hangingPunct="1">
        <a:spcBef>
          <a:spcPct val="0"/>
        </a:spcBef>
        <a:spcAft>
          <a:spcPct val="0"/>
        </a:spcAft>
        <a:defRPr sz="3600" b="1">
          <a:solidFill>
            <a:srgbClr val="D2312A"/>
          </a:solidFill>
          <a:effectLst>
            <a:outerShdw blurRad="38100" dist="38100" dir="2700000" algn="tl">
              <a:srgbClr val="C0C0C0"/>
            </a:outerShdw>
          </a:effectLst>
          <a:latin typeface="Arial" charset="0"/>
        </a:defRPr>
      </a:lvl6pPr>
      <a:lvl7pPr marL="914400" algn="ctr" rtl="0" eaLnBrk="1" fontAlgn="base" hangingPunct="1">
        <a:spcBef>
          <a:spcPct val="0"/>
        </a:spcBef>
        <a:spcAft>
          <a:spcPct val="0"/>
        </a:spcAft>
        <a:defRPr sz="3600" b="1">
          <a:solidFill>
            <a:srgbClr val="D2312A"/>
          </a:solidFill>
          <a:effectLst>
            <a:outerShdw blurRad="38100" dist="38100" dir="2700000" algn="tl">
              <a:srgbClr val="C0C0C0"/>
            </a:outerShdw>
          </a:effectLst>
          <a:latin typeface="Arial" charset="0"/>
        </a:defRPr>
      </a:lvl7pPr>
      <a:lvl8pPr marL="1371600" algn="ctr" rtl="0" eaLnBrk="1" fontAlgn="base" hangingPunct="1">
        <a:spcBef>
          <a:spcPct val="0"/>
        </a:spcBef>
        <a:spcAft>
          <a:spcPct val="0"/>
        </a:spcAft>
        <a:defRPr sz="3600" b="1">
          <a:solidFill>
            <a:srgbClr val="D2312A"/>
          </a:solidFill>
          <a:effectLst>
            <a:outerShdw blurRad="38100" dist="38100" dir="2700000" algn="tl">
              <a:srgbClr val="C0C0C0"/>
            </a:outerShdw>
          </a:effectLst>
          <a:latin typeface="Arial" charset="0"/>
        </a:defRPr>
      </a:lvl8pPr>
      <a:lvl9pPr marL="1828800" algn="ctr" rtl="0" eaLnBrk="1" fontAlgn="base" hangingPunct="1">
        <a:spcBef>
          <a:spcPct val="0"/>
        </a:spcBef>
        <a:spcAft>
          <a:spcPct val="0"/>
        </a:spcAft>
        <a:defRPr sz="3600" b="1">
          <a:solidFill>
            <a:srgbClr val="D2312A"/>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rgbClr val="D2312A"/>
        </a:buClr>
        <a:buFont typeface="Wingdings" pitchFamily="2" charset="2"/>
        <a:buChar char="v"/>
        <a:defRPr sz="2400">
          <a:solidFill>
            <a:srgbClr val="222D5C"/>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400">
          <a:solidFill>
            <a:srgbClr val="222D5C"/>
          </a:solidFill>
          <a:latin typeface="+mn-lt"/>
        </a:defRPr>
      </a:lvl2pPr>
      <a:lvl3pPr marL="1143000" indent="-228600" algn="l" rtl="0" eaLnBrk="0" fontAlgn="base" hangingPunct="0">
        <a:spcBef>
          <a:spcPct val="20000"/>
        </a:spcBef>
        <a:spcAft>
          <a:spcPct val="0"/>
        </a:spcAft>
        <a:buClr>
          <a:srgbClr val="336600"/>
        </a:buClr>
        <a:buChar char="•"/>
        <a:defRPr sz="2000">
          <a:solidFill>
            <a:srgbClr val="222D5C"/>
          </a:solidFill>
          <a:latin typeface="+mn-lt"/>
        </a:defRPr>
      </a:lvl3pPr>
      <a:lvl4pPr marL="1600200" indent="-228600" algn="l" rtl="0" eaLnBrk="0" fontAlgn="base" hangingPunct="0">
        <a:spcBef>
          <a:spcPct val="20000"/>
        </a:spcBef>
        <a:spcAft>
          <a:spcPct val="0"/>
        </a:spcAft>
        <a:buChar char="–"/>
        <a:defRPr sz="2000">
          <a:solidFill>
            <a:srgbClr val="222D5C"/>
          </a:solidFill>
          <a:latin typeface="+mn-lt"/>
        </a:defRPr>
      </a:lvl4pPr>
      <a:lvl5pPr marL="2057400" indent="-228600" algn="l" rtl="0" eaLnBrk="0" fontAlgn="base" hangingPunct="0">
        <a:spcBef>
          <a:spcPct val="20000"/>
        </a:spcBef>
        <a:spcAft>
          <a:spcPct val="0"/>
        </a:spcAft>
        <a:buChar char="»"/>
        <a:defRPr sz="2000">
          <a:solidFill>
            <a:srgbClr val="222D5C"/>
          </a:solidFill>
          <a:latin typeface="+mn-lt"/>
        </a:defRPr>
      </a:lvl5pPr>
      <a:lvl6pPr marL="2514600" indent="-228600" algn="l" rtl="0" eaLnBrk="1" fontAlgn="base" hangingPunct="1">
        <a:spcBef>
          <a:spcPct val="20000"/>
        </a:spcBef>
        <a:spcAft>
          <a:spcPct val="0"/>
        </a:spcAft>
        <a:buChar char="»"/>
        <a:defRPr sz="2000">
          <a:solidFill>
            <a:srgbClr val="222D5C"/>
          </a:solidFill>
          <a:latin typeface="+mn-lt"/>
        </a:defRPr>
      </a:lvl6pPr>
      <a:lvl7pPr marL="2971800" indent="-228600" algn="l" rtl="0" eaLnBrk="1" fontAlgn="base" hangingPunct="1">
        <a:spcBef>
          <a:spcPct val="20000"/>
        </a:spcBef>
        <a:spcAft>
          <a:spcPct val="0"/>
        </a:spcAft>
        <a:buChar char="»"/>
        <a:defRPr sz="2000">
          <a:solidFill>
            <a:srgbClr val="222D5C"/>
          </a:solidFill>
          <a:latin typeface="+mn-lt"/>
        </a:defRPr>
      </a:lvl7pPr>
      <a:lvl8pPr marL="3429000" indent="-228600" algn="l" rtl="0" eaLnBrk="1" fontAlgn="base" hangingPunct="1">
        <a:spcBef>
          <a:spcPct val="20000"/>
        </a:spcBef>
        <a:spcAft>
          <a:spcPct val="0"/>
        </a:spcAft>
        <a:buChar char="»"/>
        <a:defRPr sz="2000">
          <a:solidFill>
            <a:srgbClr val="222D5C"/>
          </a:solidFill>
          <a:latin typeface="+mn-lt"/>
        </a:defRPr>
      </a:lvl8pPr>
      <a:lvl9pPr marL="3886200" indent="-228600" algn="l" rtl="0" eaLnBrk="1" fontAlgn="base" hangingPunct="1">
        <a:spcBef>
          <a:spcPct val="20000"/>
        </a:spcBef>
        <a:spcAft>
          <a:spcPct val="0"/>
        </a:spcAft>
        <a:buChar char="»"/>
        <a:defRPr sz="2000">
          <a:solidFill>
            <a:srgbClr val="222D5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C2483-6051-49B1-8483-4B215A66900F}" type="datetime1">
              <a:rPr lang="en-AU" smtClean="0"/>
              <a:t>9/09/2020</a:t>
            </a:fld>
            <a:endParaRPr lang="en-AU"/>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 2020 Global Initiative for Chronic Obstructive Lung Disease</a:t>
            </a:r>
            <a:endParaRPr lang="en-AU"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2448D-6502-4295-B405-BDA4B517BFE0}" type="slidenum">
              <a:rPr lang="en-AU" smtClean="0"/>
              <a:t>‹#›</a:t>
            </a:fld>
            <a:endParaRPr lang="en-AU"/>
          </a:p>
        </p:txBody>
      </p:sp>
    </p:spTree>
    <p:extLst>
      <p:ext uri="{BB962C8B-B14F-4D97-AF65-F5344CB8AC3E}">
        <p14:creationId xmlns:p14="http://schemas.microsoft.com/office/powerpoint/2010/main" val="3783497263"/>
      </p:ext>
    </p:extLst>
  </p:cSld>
  <p:clrMap bg1="lt1" tx1="dk1" bg2="lt2" tx2="dk2" accent1="accent1" accent2="accent2" accent3="accent3" accent4="accent4" accent5="accent5" accent6="accent6" hlink="hlink" folHlink="folHlink"/>
  <p:sldLayoutIdLst>
    <p:sldLayoutId id="2147485382" r:id="rId1"/>
    <p:sldLayoutId id="2147485383" r:id="rId2"/>
    <p:sldLayoutId id="2147485384" r:id="rId3"/>
    <p:sldLayoutId id="2147485385" r:id="rId4"/>
    <p:sldLayoutId id="2147485386" r:id="rId5"/>
    <p:sldLayoutId id="2147485387" r:id="rId6"/>
    <p:sldLayoutId id="2147485388" r:id="rId7"/>
    <p:sldLayoutId id="2147485389" r:id="rId8"/>
    <p:sldLayoutId id="2147485390" r:id="rId9"/>
    <p:sldLayoutId id="2147485391" r:id="rId10"/>
    <p:sldLayoutId id="214748539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8.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51.xml"/><Relationship Id="rId4" Type="http://schemas.openxmlformats.org/officeDocument/2006/relationships/image" Target="../media/image81.png"/></Relationships>
</file>

<file path=ppt/slides/_rels/slide103.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5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vmlDrawing" Target="../drawings/vmlDrawing2.vml"/><Relationship Id="rId5" Type="http://schemas.openxmlformats.org/officeDocument/2006/relationships/image" Target="../media/image22.png"/><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6.emf"/><Relationship Id="rId2" Type="http://schemas.openxmlformats.org/officeDocument/2006/relationships/slideLayout" Target="../slideLayouts/slideLayout5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5.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8.emf"/><Relationship Id="rId2" Type="http://schemas.openxmlformats.org/officeDocument/2006/relationships/slideLayout" Target="../slideLayouts/slideLayout50.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7.emf"/><Relationship Id="rId4" Type="http://schemas.openxmlformats.org/officeDocument/2006/relationships/oleObject" Target="../embeddings/oleObject5.bin"/></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png"/><Relationship Id="rId1" Type="http://schemas.openxmlformats.org/officeDocument/2006/relationships/slideLayout" Target="../slideLayouts/slideLayout45.xml"/><Relationship Id="rId5" Type="http://schemas.openxmlformats.org/officeDocument/2006/relationships/image" Target="../media/image36.png"/><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pn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48.xml"/><Relationship Id="rId4" Type="http://schemas.openxmlformats.org/officeDocument/2006/relationships/image" Target="../media/image46.jpe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vmlDrawing" Target="../drawings/vmlDrawing5.vml"/><Relationship Id="rId5" Type="http://schemas.openxmlformats.org/officeDocument/2006/relationships/image" Target="../media/image54.emf"/><Relationship Id="rId4" Type="http://schemas.openxmlformats.org/officeDocument/2006/relationships/oleObject" Target="../embeddings/oleObject7.bin"/></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7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6.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57.xml"/><Relationship Id="rId4" Type="http://schemas.openxmlformats.org/officeDocument/2006/relationships/image" Target="../media/image63.jpeg"/></Relationships>
</file>

<file path=ppt/slides/_rels/slide83.xml.rels><?xml version="1.0" encoding="UTF-8" standalone="yes"?>
<Relationships xmlns="http://schemas.openxmlformats.org/package/2006/relationships"><Relationship Id="rId3" Type="http://schemas.openxmlformats.org/officeDocument/2006/relationships/image" Target="../media/image64.bin"/><Relationship Id="rId2" Type="http://schemas.openxmlformats.org/officeDocument/2006/relationships/notesSlide" Target="../notesSlides/notesSlide23.xml"/><Relationship Id="rId1" Type="http://schemas.openxmlformats.org/officeDocument/2006/relationships/slideLayout" Target="../slideLayouts/slideLayout50.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51.xml"/><Relationship Id="rId5" Type="http://schemas.openxmlformats.org/officeDocument/2006/relationships/image" Target="../media/image77.png"/><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1828800" y="1295401"/>
            <a:ext cx="8610600" cy="2133599"/>
          </a:xfrm>
          <a:solidFill>
            <a:srgbClr val="0033CC"/>
          </a:solidFill>
        </p:spPr>
        <p:txBody>
          <a:bodyPr/>
          <a:lstStyle/>
          <a:p>
            <a:pPr algn="ctr" eaLnBrk="1" hangingPunct="1"/>
            <a:r>
              <a:rPr lang="en-US" sz="4400" b="1" dirty="0" err="1"/>
              <a:t>Điều</a:t>
            </a:r>
            <a:r>
              <a:rPr lang="en-US" sz="4400" b="1" dirty="0"/>
              <a:t> </a:t>
            </a:r>
            <a:r>
              <a:rPr lang="en-US" sz="4400" b="1" dirty="0" err="1"/>
              <a:t>trị</a:t>
            </a:r>
            <a:r>
              <a:rPr lang="en-US" sz="4400" b="1" dirty="0"/>
              <a:t> </a:t>
            </a:r>
            <a:br>
              <a:rPr lang="en-US" sz="4400" b="1" dirty="0"/>
            </a:br>
            <a:r>
              <a:rPr lang="en-US" sz="4400" b="1" dirty="0" err="1"/>
              <a:t>Bệnh</a:t>
            </a:r>
            <a:r>
              <a:rPr lang="en-US" sz="4400" b="1" dirty="0"/>
              <a:t> </a:t>
            </a:r>
            <a:r>
              <a:rPr lang="en-US" sz="4400" b="1" dirty="0" err="1"/>
              <a:t>phổi</a:t>
            </a:r>
            <a:r>
              <a:rPr lang="en-US" sz="4400" b="1" dirty="0"/>
              <a:t> </a:t>
            </a:r>
            <a:r>
              <a:rPr lang="en-US" sz="4400" b="1" dirty="0" err="1"/>
              <a:t>tắc</a:t>
            </a:r>
            <a:r>
              <a:rPr lang="en-US" sz="4400" b="1" dirty="0"/>
              <a:t> </a:t>
            </a:r>
            <a:r>
              <a:rPr lang="en-US" sz="4400" b="1" dirty="0" err="1"/>
              <a:t>nghẽn</a:t>
            </a:r>
            <a:r>
              <a:rPr lang="en-US" sz="4400" b="1" dirty="0"/>
              <a:t> </a:t>
            </a:r>
            <a:r>
              <a:rPr lang="en-US" sz="4400" b="1" dirty="0" err="1"/>
              <a:t>mạn</a:t>
            </a:r>
            <a:r>
              <a:rPr lang="en-US" sz="4400" b="1" dirty="0"/>
              <a:t> </a:t>
            </a:r>
            <a:r>
              <a:rPr lang="en-US" sz="4400" b="1" dirty="0" err="1"/>
              <a:t>tính</a:t>
            </a:r>
            <a:r>
              <a:rPr lang="en-US" sz="4400" b="1" dirty="0"/>
              <a:t> (COPD)</a:t>
            </a:r>
            <a:r>
              <a:rPr lang="en-US" sz="4400" dirty="0"/>
              <a:t> </a:t>
            </a:r>
          </a:p>
        </p:txBody>
      </p:sp>
      <p:sp>
        <p:nvSpPr>
          <p:cNvPr id="51203" name="Rectangle 3"/>
          <p:cNvSpPr>
            <a:spLocks noGrp="1" noChangeArrowheads="1"/>
          </p:cNvSpPr>
          <p:nvPr>
            <p:ph type="subTitle" idx="1"/>
          </p:nvPr>
        </p:nvSpPr>
        <p:spPr>
          <a:xfrm>
            <a:off x="2057400" y="4191000"/>
            <a:ext cx="9525000" cy="1752600"/>
          </a:xfrm>
        </p:spPr>
        <p:txBody>
          <a:bodyPr/>
          <a:lstStyle/>
          <a:p>
            <a:pPr algn="r" eaLnBrk="1" hangingPunct="1">
              <a:lnSpc>
                <a:spcPct val="90000"/>
              </a:lnSpc>
            </a:pPr>
            <a:r>
              <a:rPr lang="en-US" b="1" i="1" dirty="0">
                <a:latin typeface="Arial" pitchFamily="34" charset="0"/>
              </a:rPr>
              <a:t>TS BS </a:t>
            </a:r>
            <a:r>
              <a:rPr lang="en-US" b="1" i="1" dirty="0" err="1">
                <a:latin typeface="Arial" pitchFamily="34" charset="0"/>
              </a:rPr>
              <a:t>Lê</a:t>
            </a:r>
            <a:r>
              <a:rPr lang="en-US" b="1" i="1" dirty="0">
                <a:latin typeface="Arial" pitchFamily="34" charset="0"/>
              </a:rPr>
              <a:t> </a:t>
            </a:r>
            <a:r>
              <a:rPr lang="en-US" b="1" i="1" dirty="0" err="1">
                <a:latin typeface="Arial" pitchFamily="34" charset="0"/>
              </a:rPr>
              <a:t>Thượng</a:t>
            </a:r>
            <a:r>
              <a:rPr lang="en-US" b="1" i="1" dirty="0">
                <a:latin typeface="Arial" pitchFamily="34" charset="0"/>
              </a:rPr>
              <a:t> </a:t>
            </a:r>
            <a:r>
              <a:rPr lang="en-US" b="1" i="1" dirty="0" err="1">
                <a:latin typeface="Arial" pitchFamily="34" charset="0"/>
              </a:rPr>
              <a:t>Vũ</a:t>
            </a:r>
            <a:endParaRPr lang="en-US" dirty="0">
              <a:latin typeface="Arial" pitchFamily="34" charset="0"/>
            </a:endParaRPr>
          </a:p>
          <a:p>
            <a:pPr algn="r" eaLnBrk="1" hangingPunct="1">
              <a:lnSpc>
                <a:spcPct val="90000"/>
              </a:lnSpc>
            </a:pPr>
            <a:r>
              <a:rPr lang="en-US" sz="2100" dirty="0" err="1">
                <a:latin typeface="Arial" pitchFamily="34" charset="0"/>
              </a:rPr>
              <a:t>Phó</a:t>
            </a:r>
            <a:r>
              <a:rPr lang="en-US" sz="2100" dirty="0">
                <a:latin typeface="Arial" pitchFamily="34" charset="0"/>
              </a:rPr>
              <a:t> </a:t>
            </a:r>
            <a:r>
              <a:rPr lang="en-US" sz="2100" dirty="0" err="1">
                <a:latin typeface="Arial" pitchFamily="34" charset="0"/>
              </a:rPr>
              <a:t>Trưởng</a:t>
            </a:r>
            <a:r>
              <a:rPr lang="en-US" sz="2100" dirty="0">
                <a:latin typeface="Arial" pitchFamily="34" charset="0"/>
              </a:rPr>
              <a:t> Khoa </a:t>
            </a:r>
            <a:r>
              <a:rPr lang="en-US" sz="2100" dirty="0" err="1">
                <a:latin typeface="Arial" pitchFamily="34" charset="0"/>
              </a:rPr>
              <a:t>Hô</a:t>
            </a:r>
            <a:r>
              <a:rPr lang="en-US" sz="2100" dirty="0">
                <a:latin typeface="Arial" pitchFamily="34" charset="0"/>
              </a:rPr>
              <a:t> </a:t>
            </a:r>
            <a:r>
              <a:rPr lang="en-US" sz="2100" dirty="0" err="1">
                <a:latin typeface="Arial" pitchFamily="34" charset="0"/>
              </a:rPr>
              <a:t>hấp</a:t>
            </a:r>
            <a:r>
              <a:rPr lang="en-US" sz="2100" dirty="0">
                <a:latin typeface="Arial" pitchFamily="34" charset="0"/>
              </a:rPr>
              <a:t> BV </a:t>
            </a:r>
            <a:r>
              <a:rPr lang="en-US" sz="2100" dirty="0" err="1">
                <a:latin typeface="Arial" pitchFamily="34" charset="0"/>
              </a:rPr>
              <a:t>Chợ</a:t>
            </a:r>
            <a:r>
              <a:rPr lang="en-US" sz="2100" dirty="0">
                <a:latin typeface="Arial" pitchFamily="34" charset="0"/>
              </a:rPr>
              <a:t> </a:t>
            </a:r>
            <a:r>
              <a:rPr lang="en-US" sz="2100" dirty="0" err="1">
                <a:latin typeface="Arial" pitchFamily="34" charset="0"/>
              </a:rPr>
              <a:t>Rẫy</a:t>
            </a:r>
            <a:br>
              <a:rPr lang="en-US" sz="2100" dirty="0">
                <a:latin typeface="Arial" pitchFamily="34" charset="0"/>
              </a:rPr>
            </a:br>
            <a:r>
              <a:rPr lang="en-US" sz="2100" dirty="0">
                <a:latin typeface="Arial" pitchFamily="34" charset="0"/>
              </a:rPr>
              <a:t>	</a:t>
            </a:r>
            <a:r>
              <a:rPr lang="en-US" sz="2100" dirty="0" err="1">
                <a:latin typeface="Arial" pitchFamily="34" charset="0"/>
              </a:rPr>
              <a:t>Phó</a:t>
            </a:r>
            <a:r>
              <a:rPr lang="en-US" sz="2100" dirty="0">
                <a:latin typeface="Arial" pitchFamily="34" charset="0"/>
              </a:rPr>
              <a:t> </a:t>
            </a:r>
            <a:r>
              <a:rPr lang="en-US" sz="2100" dirty="0" err="1">
                <a:latin typeface="Arial" pitchFamily="34" charset="0"/>
              </a:rPr>
              <a:t>Chủ</a:t>
            </a:r>
            <a:r>
              <a:rPr lang="en-US" sz="2100" dirty="0">
                <a:latin typeface="Arial" pitchFamily="34" charset="0"/>
              </a:rPr>
              <a:t> </a:t>
            </a:r>
            <a:r>
              <a:rPr lang="en-US" sz="2100" dirty="0" err="1">
                <a:latin typeface="Arial" pitchFamily="34" charset="0"/>
              </a:rPr>
              <a:t>nhiệm</a:t>
            </a:r>
            <a:r>
              <a:rPr lang="en-US" sz="2100" dirty="0">
                <a:latin typeface="Arial" pitchFamily="34" charset="0"/>
              </a:rPr>
              <a:t> </a:t>
            </a:r>
            <a:r>
              <a:rPr lang="en-US" sz="2100" dirty="0" err="1">
                <a:latin typeface="Arial" pitchFamily="34" charset="0"/>
              </a:rPr>
              <a:t>Bộ</a:t>
            </a:r>
            <a:r>
              <a:rPr lang="en-US" sz="2100" dirty="0">
                <a:latin typeface="Arial" pitchFamily="34" charset="0"/>
              </a:rPr>
              <a:t> </a:t>
            </a:r>
            <a:r>
              <a:rPr lang="en-US" sz="2100" dirty="0" err="1">
                <a:latin typeface="Arial" pitchFamily="34" charset="0"/>
              </a:rPr>
              <a:t>môn</a:t>
            </a:r>
            <a:r>
              <a:rPr lang="en-US" sz="2100" dirty="0">
                <a:latin typeface="Arial" pitchFamily="34" charset="0"/>
              </a:rPr>
              <a:t> </a:t>
            </a:r>
            <a:r>
              <a:rPr lang="en-US" sz="2100" dirty="0" err="1">
                <a:latin typeface="Arial" pitchFamily="34" charset="0"/>
              </a:rPr>
              <a:t>nội</a:t>
            </a:r>
            <a:r>
              <a:rPr lang="en-US" sz="2100" dirty="0">
                <a:latin typeface="Arial" pitchFamily="34" charset="0"/>
              </a:rPr>
              <a:t> – ĐHYD TP HCM</a:t>
            </a:r>
            <a:br>
              <a:rPr lang="en-US" sz="2100" dirty="0">
                <a:latin typeface="Arial" pitchFamily="34" charset="0"/>
              </a:rPr>
            </a:br>
            <a:r>
              <a:rPr lang="en-US" sz="2100" dirty="0">
                <a:latin typeface="Arial" pitchFamily="34" charset="0"/>
              </a:rPr>
              <a:t>	</a:t>
            </a:r>
            <a:r>
              <a:rPr lang="en-US" sz="2100" dirty="0" err="1">
                <a:latin typeface="Arial" pitchFamily="34" charset="0"/>
              </a:rPr>
              <a:t>Tổng</a:t>
            </a:r>
            <a:r>
              <a:rPr lang="en-US" sz="2100" dirty="0">
                <a:latin typeface="Arial" pitchFamily="34" charset="0"/>
              </a:rPr>
              <a:t> </a:t>
            </a:r>
            <a:r>
              <a:rPr lang="en-US" sz="2100" dirty="0" err="1">
                <a:latin typeface="Arial" pitchFamily="34" charset="0"/>
              </a:rPr>
              <a:t>thư</a:t>
            </a:r>
            <a:r>
              <a:rPr lang="en-US" sz="2100" dirty="0">
                <a:latin typeface="Arial" pitchFamily="34" charset="0"/>
              </a:rPr>
              <a:t> </a:t>
            </a:r>
            <a:r>
              <a:rPr lang="en-US" sz="2100" dirty="0" err="1">
                <a:latin typeface="Arial" pitchFamily="34" charset="0"/>
              </a:rPr>
              <a:t>ký</a:t>
            </a:r>
            <a:r>
              <a:rPr lang="en-US" sz="2100" dirty="0">
                <a:latin typeface="Arial" pitchFamily="34" charset="0"/>
              </a:rPr>
              <a:t> </a:t>
            </a:r>
            <a:r>
              <a:rPr lang="en-US" sz="2100" dirty="0" err="1">
                <a:latin typeface="Arial" pitchFamily="34" charset="0"/>
              </a:rPr>
              <a:t>Hội</a:t>
            </a:r>
            <a:r>
              <a:rPr lang="en-US" sz="2100" dirty="0">
                <a:latin typeface="Arial" pitchFamily="34" charset="0"/>
              </a:rPr>
              <a:t> </a:t>
            </a:r>
            <a:r>
              <a:rPr lang="en-US" sz="2100" dirty="0" err="1">
                <a:latin typeface="Arial" pitchFamily="34" charset="0"/>
              </a:rPr>
              <a:t>Hô</a:t>
            </a:r>
            <a:r>
              <a:rPr lang="en-US" sz="2100" dirty="0">
                <a:latin typeface="Arial" pitchFamily="34" charset="0"/>
              </a:rPr>
              <a:t> </a:t>
            </a:r>
            <a:r>
              <a:rPr lang="en-US" sz="2100" dirty="0" err="1">
                <a:latin typeface="Arial" pitchFamily="34" charset="0"/>
              </a:rPr>
              <a:t>hấp</a:t>
            </a:r>
            <a:r>
              <a:rPr lang="en-US" sz="2100" dirty="0">
                <a:latin typeface="Arial" pitchFamily="34" charset="0"/>
              </a:rPr>
              <a:t> TP HCM</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279540" y="425859"/>
            <a:ext cx="838842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Chất</a:t>
            </a:r>
            <a:r>
              <a:rPr lang="en-US" sz="2800" dirty="0">
                <a:solidFill>
                  <a:srgbClr val="FAB516"/>
                </a:solidFill>
                <a:latin typeface="Tahoma" pitchFamily="34" charset="0"/>
                <a:cs typeface="Tahoma" pitchFamily="34" charset="0"/>
              </a:rPr>
              <a:t> l</a:t>
            </a:r>
            <a:r>
              <a:rPr lang="vi-VN" sz="2800" dirty="0">
                <a:solidFill>
                  <a:srgbClr val="FAB516"/>
                </a:solidFill>
                <a:latin typeface="Tahoma" pitchFamily="34" charset="0"/>
                <a:cs typeface="Tahoma" pitchFamily="34" charset="0"/>
              </a:rPr>
              <a:t>ư</a:t>
            </a:r>
            <a:r>
              <a:rPr lang="en-US" sz="2800" dirty="0" err="1">
                <a:solidFill>
                  <a:srgbClr val="FAB516"/>
                </a:solidFill>
                <a:latin typeface="Tahoma" pitchFamily="34" charset="0"/>
                <a:cs typeface="Tahoma" pitchFamily="34" charset="0"/>
              </a:rPr>
              <a:t>ợng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hô</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hấp</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ký</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cần</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đảm</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bảo</a:t>
            </a:r>
            <a:endParaRPr lang="en-US" sz="2800" dirty="0">
              <a:solidFill>
                <a:srgbClr val="FAB516"/>
              </a:solidFill>
              <a:latin typeface="Tahoma" pitchFamily="34" charset="0"/>
              <a:cs typeface="Tahoma" pitchFamily="34" charset="0"/>
            </a:endParaRPr>
          </a:p>
        </p:txBody>
      </p:sp>
      <p:sp>
        <p:nvSpPr>
          <p:cNvPr id="6" name="TextBox 1">
            <a:extLst>
              <a:ext uri="{FF2B5EF4-FFF2-40B4-BE49-F238E27FC236}">
                <a16:creationId xmlns:a16="http://schemas.microsoft.com/office/drawing/2014/main" id="{1F6E54B4-3772-4CAF-8BE7-2B1FB0176743}"/>
              </a:ext>
            </a:extLst>
          </p:cNvPr>
          <p:cNvSpPr txBox="1">
            <a:spLocks noChangeArrowheads="1"/>
          </p:cNvSpPr>
          <p:nvPr/>
        </p:nvSpPr>
        <p:spPr bwMode="auto">
          <a:xfrm>
            <a:off x="3306614" y="6509027"/>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8" name="Picture 7">
            <a:extLst>
              <a:ext uri="{FF2B5EF4-FFF2-40B4-BE49-F238E27FC236}">
                <a16:creationId xmlns:a16="http://schemas.microsoft.com/office/drawing/2014/main" id="{AF7E29EF-32C2-49FD-A99B-73AA4DD006EB}"/>
              </a:ext>
            </a:extLst>
          </p:cNvPr>
          <p:cNvPicPr>
            <a:picLocks noChangeAspect="1"/>
          </p:cNvPicPr>
          <p:nvPr/>
        </p:nvPicPr>
        <p:blipFill>
          <a:blip r:embed="rId3"/>
          <a:stretch>
            <a:fillRect/>
          </a:stretch>
        </p:blipFill>
        <p:spPr>
          <a:xfrm>
            <a:off x="2895600" y="1091876"/>
            <a:ext cx="7391400" cy="5555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4393134"/>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sz="3200"/>
              <a:t>COPD: yếu tố nguy cơ độc lập bệnh tim mạch</a:t>
            </a:r>
            <a:endParaRPr lang="hr-HR" sz="3200"/>
          </a:p>
        </p:txBody>
      </p:sp>
      <p:graphicFrame>
        <p:nvGraphicFramePr>
          <p:cNvPr id="178179" name="Group 3"/>
          <p:cNvGraphicFramePr>
            <a:graphicFrameLocks noGrp="1"/>
          </p:cNvGraphicFramePr>
          <p:nvPr>
            <p:ph type="tbl" idx="1"/>
            <p:extLst>
              <p:ext uri="{D42A27DB-BD31-4B8C-83A1-F6EECF244321}">
                <p14:modId xmlns:p14="http://schemas.microsoft.com/office/powerpoint/2010/main" val="2359969341"/>
              </p:ext>
            </p:extLst>
          </p:nvPr>
        </p:nvGraphicFramePr>
        <p:xfrm>
          <a:off x="2667000" y="1482332"/>
          <a:ext cx="7523162" cy="4114801"/>
        </p:xfrm>
        <a:graphic>
          <a:graphicData uri="http://schemas.openxmlformats.org/drawingml/2006/table">
            <a:tbl>
              <a:tblPr/>
              <a:tblGrid>
                <a:gridCol w="3462337">
                  <a:extLst>
                    <a:ext uri="{9D8B030D-6E8A-4147-A177-3AD203B41FA5}">
                      <a16:colId xmlns:a16="http://schemas.microsoft.com/office/drawing/2014/main" val="20000"/>
                    </a:ext>
                  </a:extLst>
                </a:gridCol>
                <a:gridCol w="4060825">
                  <a:extLst>
                    <a:ext uri="{9D8B030D-6E8A-4147-A177-3AD203B41FA5}">
                      <a16:colId xmlns:a16="http://schemas.microsoft.com/office/drawing/2014/main" val="20001"/>
                    </a:ext>
                  </a:extLst>
                </a:gridCol>
              </a:tblGrid>
              <a:tr h="587375">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Tần suất bệnh tim mạch</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OR (COPD so không COPD)</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8963">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Loạn nhịp</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1,76</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7375">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Đau thắt ngực</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1,61</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7375">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Nhồi máu cơ tim</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1,61</a:t>
                      </a:r>
                      <a:endParaRPr kumimoji="0" lang="en-US" sz="24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7375">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Suy tim sung huyết</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3,84</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8963">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Đột quỵ</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1,11</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7375">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Thuyên tắc phổi</a:t>
                      </a:r>
                      <a:endParaRPr kumimoji="0" 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5,46</a:t>
                      </a:r>
                      <a:endParaRPr kumimoji="0" lang="en-US" sz="24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52400" y="301625"/>
            <a:ext cx="11425767" cy="1143000"/>
          </a:xfrm>
        </p:spPr>
        <p:txBody>
          <a:bodyPr/>
          <a:lstStyle/>
          <a:p>
            <a:r>
              <a:rPr lang="en-US" sz="3200" dirty="0" err="1"/>
              <a:t>Loạn</a:t>
            </a:r>
            <a:r>
              <a:rPr lang="en-US" sz="3200" dirty="0"/>
              <a:t> </a:t>
            </a:r>
            <a:r>
              <a:rPr lang="en-US" sz="3200" dirty="0" err="1"/>
              <a:t>nhịp</a:t>
            </a:r>
            <a:r>
              <a:rPr lang="en-US" sz="3200" dirty="0"/>
              <a:t> </a:t>
            </a:r>
            <a:r>
              <a:rPr lang="en-US" sz="3200" dirty="0" err="1"/>
              <a:t>và</a:t>
            </a:r>
            <a:r>
              <a:rPr lang="en-US" sz="3200" dirty="0"/>
              <a:t> </a:t>
            </a:r>
            <a:r>
              <a:rPr lang="en-US" sz="3200" dirty="0" err="1"/>
              <a:t>Nhồi</a:t>
            </a:r>
            <a:r>
              <a:rPr lang="en-US" sz="3200" dirty="0"/>
              <a:t> </a:t>
            </a:r>
            <a:r>
              <a:rPr lang="en-US" sz="3200" dirty="0" err="1"/>
              <a:t>máu</a:t>
            </a:r>
            <a:r>
              <a:rPr lang="en-US" sz="3200" dirty="0"/>
              <a:t> c</a:t>
            </a:r>
            <a:r>
              <a:rPr lang="vi-VN" sz="3200" dirty="0"/>
              <a:t>ơ</a:t>
            </a:r>
            <a:r>
              <a:rPr lang="en-US" sz="3200" dirty="0"/>
              <a:t> </a:t>
            </a:r>
            <a:r>
              <a:rPr lang="en-US" sz="3200" dirty="0" err="1"/>
              <a:t>tim</a:t>
            </a:r>
            <a:r>
              <a:rPr lang="en-US" sz="3200" dirty="0"/>
              <a:t> </a:t>
            </a:r>
            <a:r>
              <a:rPr lang="en-US" sz="3200" dirty="0" err="1"/>
              <a:t>phổ</a:t>
            </a:r>
            <a:r>
              <a:rPr lang="en-US" sz="3200" dirty="0"/>
              <a:t> </a:t>
            </a:r>
            <a:r>
              <a:rPr lang="en-US" sz="3200" dirty="0" err="1"/>
              <a:t>biến</a:t>
            </a:r>
            <a:r>
              <a:rPr lang="en-US" sz="3200" dirty="0"/>
              <a:t> COPD </a:t>
            </a:r>
            <a:r>
              <a:rPr lang="en-US" sz="3200" dirty="0" err="1"/>
              <a:t>đợt</a:t>
            </a:r>
            <a:r>
              <a:rPr lang="en-US" sz="3200" dirty="0"/>
              <a:t> </a:t>
            </a:r>
            <a:r>
              <a:rPr lang="en-US" sz="3200" dirty="0" err="1"/>
              <a:t>cấp</a:t>
            </a:r>
            <a:endParaRPr lang="en-US" sz="3100" dirty="0"/>
          </a:p>
        </p:txBody>
      </p:sp>
      <p:sp>
        <p:nvSpPr>
          <p:cNvPr id="7172" name="Text Box 4"/>
          <p:cNvSpPr txBox="1">
            <a:spLocks noChangeArrowheads="1"/>
          </p:cNvSpPr>
          <p:nvPr/>
        </p:nvSpPr>
        <p:spPr bwMode="auto">
          <a:xfrm>
            <a:off x="4876800" y="6294765"/>
            <a:ext cx="7239000" cy="523220"/>
          </a:xfrm>
          <a:prstGeom prst="rect">
            <a:avLst/>
          </a:prstGeom>
          <a:solidFill>
            <a:schemeClr val="accent1"/>
          </a:solidFill>
          <a:ln w="9525">
            <a:noFill/>
            <a:miter lim="800000"/>
            <a:headEnd/>
            <a:tailEnd/>
          </a:ln>
        </p:spPr>
        <p:txBody>
          <a:bodyPr wrap="square">
            <a:spAutoFit/>
          </a:bodyPr>
          <a:lstStyle/>
          <a:p>
            <a:r>
              <a:rPr lang="en-US" sz="1400" dirty="0">
                <a:latin typeface="+mn-lt"/>
              </a:rPr>
              <a:t>Lê </a:t>
            </a:r>
            <a:r>
              <a:rPr lang="en-US" sz="1400" dirty="0" err="1">
                <a:latin typeface="+mn-lt"/>
              </a:rPr>
              <a:t>Thượng</a:t>
            </a:r>
            <a:r>
              <a:rPr lang="en-US" sz="1400" dirty="0">
                <a:latin typeface="+mn-lt"/>
              </a:rPr>
              <a:t> </a:t>
            </a:r>
            <a:r>
              <a:rPr lang="en-US" sz="1400" dirty="0" err="1">
                <a:latin typeface="+mn-lt"/>
              </a:rPr>
              <a:t>Vũ</a:t>
            </a:r>
            <a:r>
              <a:rPr lang="en-US" sz="1400" dirty="0">
                <a:latin typeface="+mn-lt"/>
              </a:rPr>
              <a:t> Y </a:t>
            </a:r>
            <a:r>
              <a:rPr lang="en-US" sz="1400" dirty="0" err="1">
                <a:latin typeface="+mn-lt"/>
              </a:rPr>
              <a:t>học</a:t>
            </a:r>
            <a:r>
              <a:rPr lang="en-US" sz="1400" dirty="0">
                <a:latin typeface="+mn-lt"/>
              </a:rPr>
              <a:t> TP HCM 2000, </a:t>
            </a:r>
            <a:r>
              <a:rPr lang="en-US" sz="1400" dirty="0" err="1">
                <a:latin typeface="+mn-lt"/>
              </a:rPr>
              <a:t>Tập</a:t>
            </a:r>
            <a:r>
              <a:rPr lang="en-US" sz="1400" dirty="0">
                <a:latin typeface="+mn-lt"/>
              </a:rPr>
              <a:t> 4 </a:t>
            </a:r>
            <a:r>
              <a:rPr lang="en-US" sz="1400" dirty="0" err="1">
                <a:latin typeface="+mn-lt"/>
              </a:rPr>
              <a:t>Số</a:t>
            </a:r>
            <a:r>
              <a:rPr lang="en-US" sz="1400" dirty="0">
                <a:latin typeface="+mn-lt"/>
              </a:rPr>
              <a:t> 2 Trang 103</a:t>
            </a:r>
          </a:p>
          <a:p>
            <a:r>
              <a:rPr lang="en-GB" sz="1400" dirty="0">
                <a:latin typeface="+mn-lt"/>
              </a:rPr>
              <a:t>Donaldson et al Chest</a:t>
            </a:r>
            <a:r>
              <a:rPr lang="en-US" sz="1400" dirty="0">
                <a:latin typeface="+mn-lt"/>
              </a:rPr>
              <a:t> </a:t>
            </a:r>
          </a:p>
        </p:txBody>
      </p:sp>
      <p:pic>
        <p:nvPicPr>
          <p:cNvPr id="4" name="Table Placeholder 3">
            <a:extLst>
              <a:ext uri="{FF2B5EF4-FFF2-40B4-BE49-F238E27FC236}">
                <a16:creationId xmlns:a16="http://schemas.microsoft.com/office/drawing/2014/main" id="{528ED7EB-DA2F-4363-850C-645369372EF0}"/>
              </a:ext>
            </a:extLst>
          </p:cNvPr>
          <p:cNvPicPr>
            <a:picLocks noGrp="1" noChangeAspect="1"/>
          </p:cNvPicPr>
          <p:nvPr>
            <p:ph type="tbl" idx="1"/>
          </p:nvPr>
        </p:nvPicPr>
        <p:blipFill>
          <a:blip r:embed="rId2"/>
          <a:stretch>
            <a:fillRect/>
          </a:stretch>
        </p:blipFill>
        <p:spPr>
          <a:xfrm>
            <a:off x="381000" y="1981200"/>
            <a:ext cx="3817951" cy="3589331"/>
          </a:xfrm>
          <a:prstGeom prst="rect">
            <a:avLst/>
          </a:prstGeom>
        </p:spPr>
      </p:pic>
      <p:pic>
        <p:nvPicPr>
          <p:cNvPr id="5" name="Picture 4">
            <a:extLst>
              <a:ext uri="{FF2B5EF4-FFF2-40B4-BE49-F238E27FC236}">
                <a16:creationId xmlns:a16="http://schemas.microsoft.com/office/drawing/2014/main" id="{65DBEC1B-8876-4366-B325-F32CC3A0D7A8}"/>
              </a:ext>
            </a:extLst>
          </p:cNvPr>
          <p:cNvPicPr>
            <a:picLocks noChangeAspect="1"/>
          </p:cNvPicPr>
          <p:nvPr/>
        </p:nvPicPr>
        <p:blipFill>
          <a:blip r:embed="rId3"/>
          <a:stretch>
            <a:fillRect/>
          </a:stretch>
        </p:blipFill>
        <p:spPr>
          <a:xfrm>
            <a:off x="5865283" y="2202198"/>
            <a:ext cx="4679085" cy="3147333"/>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1889126" y="6186489"/>
            <a:ext cx="4751878" cy="707886"/>
          </a:xfrm>
          <a:prstGeom prst="rect">
            <a:avLst/>
          </a:prstGeom>
          <a:noFill/>
          <a:ln w="9525">
            <a:noFill/>
            <a:miter lim="800000"/>
            <a:headEnd/>
            <a:tailEnd/>
          </a:ln>
        </p:spPr>
        <p:txBody>
          <a:bodyPr wrap="none">
            <a:spAutoFit/>
          </a:bodyPr>
          <a:lstStyle/>
          <a:p>
            <a:r>
              <a:rPr lang="en-US" sz="2000" b="0" dirty="0">
                <a:latin typeface="Times New Roman" pitchFamily="18" charset="0"/>
              </a:rPr>
              <a:t>Dransfield et al, Thorax 2008</a:t>
            </a:r>
          </a:p>
          <a:p>
            <a:r>
              <a:rPr lang="en-US" sz="2000" b="0" dirty="0">
                <a:latin typeface="Times New Roman" pitchFamily="18" charset="0"/>
              </a:rPr>
              <a:t>Mancini et al. J Am Coll Card 2006;47:2554</a:t>
            </a:r>
          </a:p>
        </p:txBody>
      </p:sp>
      <p:pic>
        <p:nvPicPr>
          <p:cNvPr id="109571" name="Picture 4"/>
          <p:cNvPicPr>
            <a:picLocks noChangeAspect="1" noChangeArrowheads="1"/>
          </p:cNvPicPr>
          <p:nvPr/>
        </p:nvPicPr>
        <p:blipFill>
          <a:blip r:embed="rId3" cstate="print"/>
          <a:srcRect/>
          <a:stretch>
            <a:fillRect/>
          </a:stretch>
        </p:blipFill>
        <p:spPr bwMode="auto">
          <a:xfrm>
            <a:off x="6934200" y="609600"/>
            <a:ext cx="5067300" cy="5638800"/>
          </a:xfrm>
          <a:prstGeom prst="rect">
            <a:avLst/>
          </a:prstGeom>
          <a:noFill/>
          <a:ln w="9525">
            <a:noFill/>
            <a:miter lim="800000"/>
            <a:headEnd/>
            <a:tailEnd/>
          </a:ln>
        </p:spPr>
      </p:pic>
      <p:sp>
        <p:nvSpPr>
          <p:cNvPr id="4" name="Rounded Rectangle 3"/>
          <p:cNvSpPr/>
          <p:nvPr/>
        </p:nvSpPr>
        <p:spPr>
          <a:xfrm>
            <a:off x="8229600" y="3581400"/>
            <a:ext cx="990600" cy="838200"/>
          </a:xfrm>
          <a:prstGeom prst="roundRect">
            <a:avLst>
              <a:gd name="adj" fmla="val 2128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b="0"/>
          </a:p>
        </p:txBody>
      </p:sp>
      <p:sp>
        <p:nvSpPr>
          <p:cNvPr id="5" name="Rounded Rectangle 4"/>
          <p:cNvSpPr/>
          <p:nvPr/>
        </p:nvSpPr>
        <p:spPr>
          <a:xfrm>
            <a:off x="8534400" y="4724400"/>
            <a:ext cx="990600" cy="838200"/>
          </a:xfrm>
          <a:prstGeom prst="roundRect">
            <a:avLst>
              <a:gd name="adj" fmla="val 2128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b="0">
              <a:solidFill>
                <a:srgbClr val="FFFFFF"/>
              </a:solidFill>
              <a:latin typeface="Times New Roman" pitchFamily="18" charset="0"/>
            </a:endParaRPr>
          </a:p>
        </p:txBody>
      </p:sp>
      <p:sp>
        <p:nvSpPr>
          <p:cNvPr id="6" name="Rounded Rectangle 5"/>
          <p:cNvSpPr/>
          <p:nvPr/>
        </p:nvSpPr>
        <p:spPr>
          <a:xfrm>
            <a:off x="8686800" y="1524000"/>
            <a:ext cx="990600" cy="838200"/>
          </a:xfrm>
          <a:prstGeom prst="roundRect">
            <a:avLst>
              <a:gd name="adj" fmla="val 2128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b="0"/>
          </a:p>
        </p:txBody>
      </p:sp>
      <p:sp>
        <p:nvSpPr>
          <p:cNvPr id="474119" name="Text Box 7"/>
          <p:cNvSpPr txBox="1">
            <a:spLocks noChangeArrowheads="1"/>
          </p:cNvSpPr>
          <p:nvPr/>
        </p:nvSpPr>
        <p:spPr bwMode="auto">
          <a:xfrm>
            <a:off x="0" y="381001"/>
            <a:ext cx="6705600" cy="52322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defRPr/>
            </a:pPr>
            <a:r>
              <a:rPr lang="en-US" sz="2800" dirty="0" err="1">
                <a:solidFill>
                  <a:schemeClr val="tx2"/>
                </a:solidFill>
              </a:rPr>
              <a:t>Các</a:t>
            </a:r>
            <a:r>
              <a:rPr lang="en-US" sz="2800" dirty="0">
                <a:solidFill>
                  <a:schemeClr val="tx2"/>
                </a:solidFill>
              </a:rPr>
              <a:t> </a:t>
            </a:r>
            <a:r>
              <a:rPr lang="en-US" sz="2800" dirty="0" err="1">
                <a:solidFill>
                  <a:schemeClr val="tx2"/>
                </a:solidFill>
              </a:rPr>
              <a:t>thuốc</a:t>
            </a:r>
            <a:r>
              <a:rPr lang="en-US" sz="2800" dirty="0">
                <a:solidFill>
                  <a:schemeClr val="tx2"/>
                </a:solidFill>
              </a:rPr>
              <a:t> </a:t>
            </a:r>
            <a:r>
              <a:rPr lang="en-US" sz="2800" dirty="0" err="1">
                <a:solidFill>
                  <a:schemeClr val="tx2"/>
                </a:solidFill>
              </a:rPr>
              <a:t>điều</a:t>
            </a:r>
            <a:r>
              <a:rPr lang="en-US" sz="2800" dirty="0">
                <a:solidFill>
                  <a:schemeClr val="tx2"/>
                </a:solidFill>
              </a:rPr>
              <a:t> </a:t>
            </a:r>
            <a:r>
              <a:rPr lang="en-US" sz="2800" dirty="0" err="1">
                <a:solidFill>
                  <a:schemeClr val="tx2"/>
                </a:solidFill>
              </a:rPr>
              <a:t>trị</a:t>
            </a:r>
            <a:r>
              <a:rPr lang="en-US" sz="2800" dirty="0">
                <a:solidFill>
                  <a:schemeClr val="tx2"/>
                </a:solidFill>
              </a:rPr>
              <a:t> Tim </a:t>
            </a:r>
            <a:r>
              <a:rPr lang="en-US" sz="2800" dirty="0" err="1">
                <a:solidFill>
                  <a:schemeClr val="tx2"/>
                </a:solidFill>
              </a:rPr>
              <a:t>mạch</a:t>
            </a:r>
            <a:r>
              <a:rPr lang="en-US" sz="2800" dirty="0">
                <a:solidFill>
                  <a:schemeClr val="tx2"/>
                </a:solidFill>
              </a:rPr>
              <a:t>  / COPD</a:t>
            </a:r>
          </a:p>
        </p:txBody>
      </p:sp>
      <p:pic>
        <p:nvPicPr>
          <p:cNvPr id="8" name="Picture 2">
            <a:extLst>
              <a:ext uri="{FF2B5EF4-FFF2-40B4-BE49-F238E27FC236}">
                <a16:creationId xmlns:a16="http://schemas.microsoft.com/office/drawing/2014/main" id="{AF094911-2EF0-41D0-985D-F7415B493043}"/>
              </a:ext>
            </a:extLst>
          </p:cNvPr>
          <p:cNvPicPr>
            <a:picLocks noChangeAspect="1" noChangeArrowheads="1"/>
          </p:cNvPicPr>
          <p:nvPr/>
        </p:nvPicPr>
        <p:blipFill>
          <a:blip r:embed="rId4" cstate="print"/>
          <a:srcRect/>
          <a:stretch>
            <a:fillRect/>
          </a:stretch>
        </p:blipFill>
        <p:spPr bwMode="auto">
          <a:xfrm>
            <a:off x="0" y="2104134"/>
            <a:ext cx="6927742" cy="2838450"/>
          </a:xfrm>
          <a:prstGeom prst="rect">
            <a:avLst/>
          </a:prstGeom>
          <a:noFill/>
          <a:ln w="9525">
            <a:noFill/>
            <a:miter lim="800000"/>
            <a:headEnd/>
            <a:tailEnd/>
          </a:ln>
        </p:spPr>
      </p:pic>
      <p:sp>
        <p:nvSpPr>
          <p:cNvPr id="9" name="Rounded Rectangle 4">
            <a:extLst>
              <a:ext uri="{FF2B5EF4-FFF2-40B4-BE49-F238E27FC236}">
                <a16:creationId xmlns:a16="http://schemas.microsoft.com/office/drawing/2014/main" id="{B3716370-8B89-4267-9848-6BAB2F02452A}"/>
              </a:ext>
            </a:extLst>
          </p:cNvPr>
          <p:cNvSpPr/>
          <p:nvPr/>
        </p:nvSpPr>
        <p:spPr>
          <a:xfrm>
            <a:off x="5592586" y="2743200"/>
            <a:ext cx="1179689" cy="25658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b="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566989" y="301625"/>
            <a:ext cx="7921625" cy="1143000"/>
          </a:xfrm>
        </p:spPr>
        <p:txBody>
          <a:bodyPr/>
          <a:lstStyle/>
          <a:p>
            <a:r>
              <a:rPr lang="en-US" sz="3200"/>
              <a:t>BTTMCB: một trong những nguyên nhân hàng đầu tử vong  COPD</a:t>
            </a:r>
            <a:endParaRPr lang="hr-HR" sz="2400"/>
          </a:p>
        </p:txBody>
      </p:sp>
      <p:graphicFrame>
        <p:nvGraphicFramePr>
          <p:cNvPr id="180227" name="Group 3"/>
          <p:cNvGraphicFramePr>
            <a:graphicFrameLocks noGrp="1"/>
          </p:cNvGraphicFramePr>
          <p:nvPr>
            <p:ph type="tbl" idx="1"/>
          </p:nvPr>
        </p:nvGraphicFramePr>
        <p:xfrm>
          <a:off x="2855913" y="2420938"/>
          <a:ext cx="7313612" cy="3200400"/>
        </p:xfrm>
        <a:graphic>
          <a:graphicData uri="http://schemas.openxmlformats.org/drawingml/2006/table">
            <a:tbl>
              <a:tblPr/>
              <a:tblGrid>
                <a:gridCol w="4564062">
                  <a:extLst>
                    <a:ext uri="{9D8B030D-6E8A-4147-A177-3AD203B41FA5}">
                      <a16:colId xmlns:a16="http://schemas.microsoft.com/office/drawing/2014/main" val="20000"/>
                    </a:ext>
                  </a:extLst>
                </a:gridCol>
                <a:gridCol w="2749550">
                  <a:extLst>
                    <a:ext uri="{9D8B030D-6E8A-4147-A177-3AD203B41FA5}">
                      <a16:colId xmlns:a16="http://schemas.microsoft.com/office/drawing/2014/main" val="20001"/>
                    </a:ext>
                  </a:extLst>
                </a:gridCol>
              </a:tblGrid>
              <a:tr h="4572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accent1"/>
                          </a:solidFill>
                          <a:effectLst/>
                          <a:latin typeface="Times New Roman" pitchFamily="18" charset="0"/>
                          <a:cs typeface="Times New Roman" pitchFamily="18" charset="0"/>
                        </a:rPr>
                        <a:t>Nguyên nhân tử vong</a:t>
                      </a:r>
                      <a:endParaRPr kumimoji="0" lang="en-US" sz="2400" b="0" i="0" u="none" strike="noStrike" cap="none" normalizeH="0" baseline="0">
                        <a:ln>
                          <a:noFill/>
                        </a:ln>
                        <a:solidFill>
                          <a:schemeClr val="accent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accent1"/>
                          </a:solidFill>
                          <a:effectLst/>
                          <a:latin typeface="Times New Roman" pitchFamily="18" charset="0"/>
                          <a:cs typeface="Times New Roman" pitchFamily="18" charset="0"/>
                        </a:rPr>
                        <a:t>Số tử vong</a:t>
                      </a:r>
                      <a:endParaRPr kumimoji="0" lang="en-US" sz="2400" b="0" i="0" u="none" strike="noStrike" cap="none" normalizeH="0" baseline="0">
                        <a:ln>
                          <a:noFill/>
                        </a:ln>
                        <a:solidFill>
                          <a:schemeClr val="accent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rgbClr val="FFFF00"/>
                          </a:solidFill>
                          <a:effectLst/>
                          <a:latin typeface="Times New Roman" pitchFamily="18" charset="0"/>
                          <a:cs typeface="Times New Roman" pitchFamily="18" charset="0"/>
                        </a:rPr>
                        <a:t>Bệnh tim thiếu máu cục bộ</a:t>
                      </a:r>
                      <a:endParaRPr kumimoji="0" lang="en-US" sz="2400" b="0" i="0" u="none" strike="noStrike" cap="none" normalizeH="0" baseline="0">
                        <a:ln>
                          <a:noFill/>
                        </a:ln>
                        <a:solidFill>
                          <a:srgbClr val="FFFF00"/>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rgbClr val="FFFF00"/>
                          </a:solidFill>
                          <a:effectLst/>
                          <a:latin typeface="Times New Roman" pitchFamily="18" charset="0"/>
                          <a:cs typeface="Times New Roman" pitchFamily="18" charset="0"/>
                        </a:rPr>
                        <a:t>337</a:t>
                      </a:r>
                      <a:endParaRPr kumimoji="0" lang="en-US" sz="2400" b="0" i="0" u="none" strike="noStrike" cap="none" normalizeH="0" baseline="0">
                        <a:ln>
                          <a:noFill/>
                        </a:ln>
                        <a:solidFill>
                          <a:srgbClr val="FFFF00"/>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Ung thư (ung thư phổi)</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306 (31)</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Đột quỵ</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140</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Hô hấp</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55</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Nguyên nhân khác</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202</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accent2"/>
                          </a:solidFill>
                          <a:effectLst/>
                          <a:latin typeface="Times New Roman" pitchFamily="18" charset="0"/>
                          <a:cs typeface="Times New Roman" pitchFamily="18" charset="0"/>
                        </a:rPr>
                        <a:t>Mọi nguyên nhân</a:t>
                      </a:r>
                      <a:endParaRPr kumimoji="0" lang="en-US" sz="2400" b="0" i="0" u="none" strike="noStrike" cap="none" normalizeH="0" baseline="0">
                        <a:ln>
                          <a:noFill/>
                        </a:ln>
                        <a:solidFill>
                          <a:schemeClr val="accent2"/>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accent2"/>
                          </a:solidFill>
                          <a:effectLst/>
                          <a:latin typeface="Times New Roman" pitchFamily="18" charset="0"/>
                          <a:cs typeface="Times New Roman" pitchFamily="18" charset="0"/>
                        </a:rPr>
                        <a:t>1040</a:t>
                      </a:r>
                      <a:endParaRPr kumimoji="0" lang="en-US" sz="2400" b="0" i="0" u="none" strike="noStrike" cap="none" normalizeH="0" baseline="0">
                        <a:ln>
                          <a:noFill/>
                        </a:ln>
                        <a:solidFill>
                          <a:schemeClr val="accent2"/>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7549" name="Text Box 29"/>
          <p:cNvSpPr txBox="1">
            <a:spLocks noChangeArrowheads="1"/>
          </p:cNvSpPr>
          <p:nvPr/>
        </p:nvSpPr>
        <p:spPr bwMode="auto">
          <a:xfrm>
            <a:off x="8351838" y="6491288"/>
            <a:ext cx="2316162" cy="366712"/>
          </a:xfrm>
          <a:prstGeom prst="rect">
            <a:avLst/>
          </a:prstGeom>
          <a:noFill/>
          <a:ln w="9525">
            <a:noFill/>
            <a:miter lim="800000"/>
            <a:headEnd/>
            <a:tailEnd/>
          </a:ln>
        </p:spPr>
        <p:txBody>
          <a:bodyPr wrap="none">
            <a:spAutoFit/>
          </a:bodyPr>
          <a:lstStyle/>
          <a:p>
            <a:r>
              <a:rPr lang="en-US" sz="1800" b="0">
                <a:solidFill>
                  <a:schemeClr val="tx2"/>
                </a:solidFill>
                <a:latin typeface="Verdana" pitchFamily="34" charset="0"/>
              </a:rPr>
              <a:t>Lung Health Study</a:t>
            </a:r>
          </a:p>
        </p:txBody>
      </p:sp>
      <p:pic>
        <p:nvPicPr>
          <p:cNvPr id="107550" name="Picture 30"/>
          <p:cNvPicPr>
            <a:picLocks noChangeAspect="1" noChangeArrowheads="1"/>
          </p:cNvPicPr>
          <p:nvPr/>
        </p:nvPicPr>
        <p:blipFill>
          <a:blip r:embed="rId2" cstate="print"/>
          <a:srcRect/>
          <a:stretch>
            <a:fillRect/>
          </a:stretch>
        </p:blipFill>
        <p:spPr bwMode="auto">
          <a:xfrm>
            <a:off x="2778919" y="1676400"/>
            <a:ext cx="7467600" cy="4275137"/>
          </a:xfrm>
          <a:prstGeom prst="rect">
            <a:avLst/>
          </a:prstGeom>
          <a:noFill/>
          <a:ln w="9525">
            <a:noFill/>
            <a:miter lim="800000"/>
            <a:headEnd/>
            <a:tailEnd/>
          </a:ln>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524001" y="381000"/>
            <a:ext cx="7313613" cy="1143000"/>
          </a:xfrm>
        </p:spPr>
        <p:txBody>
          <a:bodyPr/>
          <a:lstStyle/>
          <a:p>
            <a:r>
              <a:rPr lang="en-US"/>
              <a:t>Ung thư phổi và COPD</a:t>
            </a:r>
          </a:p>
        </p:txBody>
      </p:sp>
      <p:sp>
        <p:nvSpPr>
          <p:cNvPr id="112643" name="Rectangle 3"/>
          <p:cNvSpPr>
            <a:spLocks noGrp="1" noChangeArrowheads="1"/>
          </p:cNvSpPr>
          <p:nvPr>
            <p:ph idx="1"/>
          </p:nvPr>
        </p:nvSpPr>
        <p:spPr>
          <a:xfrm>
            <a:off x="1143001" y="2209800"/>
            <a:ext cx="8532814" cy="4114800"/>
          </a:xfrm>
        </p:spPr>
        <p:txBody>
          <a:bodyPr/>
          <a:lstStyle/>
          <a:p>
            <a:r>
              <a:rPr lang="en-US" dirty="0"/>
              <a:t>40-70% bn K </a:t>
            </a:r>
            <a:r>
              <a:rPr lang="en-US" dirty="0" err="1"/>
              <a:t>phổi</a:t>
            </a:r>
            <a:r>
              <a:rPr lang="en-US" dirty="0"/>
              <a:t> </a:t>
            </a:r>
            <a:r>
              <a:rPr lang="en-US" dirty="0" err="1"/>
              <a:t>có</a:t>
            </a:r>
            <a:r>
              <a:rPr lang="en-US" dirty="0"/>
              <a:t> COPD</a:t>
            </a:r>
          </a:p>
          <a:p>
            <a:r>
              <a:rPr lang="en-US" dirty="0"/>
              <a:t>bn COPD </a:t>
            </a:r>
            <a:r>
              <a:rPr lang="en-US" dirty="0" err="1"/>
              <a:t>có</a:t>
            </a:r>
            <a:r>
              <a:rPr lang="en-US" dirty="0"/>
              <a:t> </a:t>
            </a:r>
            <a:r>
              <a:rPr lang="en-US" dirty="0" err="1"/>
              <a:t>nguy</a:t>
            </a:r>
            <a:r>
              <a:rPr lang="en-US" dirty="0"/>
              <a:t> </a:t>
            </a:r>
            <a:r>
              <a:rPr lang="en-US" dirty="0" err="1"/>
              <a:t>cơ</a:t>
            </a:r>
            <a:r>
              <a:rPr lang="en-US" dirty="0"/>
              <a:t> K </a:t>
            </a:r>
            <a:r>
              <a:rPr lang="en-US" dirty="0" err="1"/>
              <a:t>phổi</a:t>
            </a:r>
            <a:r>
              <a:rPr lang="en-US" dirty="0"/>
              <a:t> </a:t>
            </a:r>
            <a:r>
              <a:rPr lang="en-US" dirty="0" err="1"/>
              <a:t>tăng</a:t>
            </a:r>
            <a:r>
              <a:rPr lang="en-US" dirty="0"/>
              <a:t> </a:t>
            </a:r>
            <a:r>
              <a:rPr lang="en-US" dirty="0" err="1"/>
              <a:t>gấp</a:t>
            </a:r>
            <a:r>
              <a:rPr lang="en-US" dirty="0"/>
              <a:t> 5 </a:t>
            </a:r>
            <a:r>
              <a:rPr lang="en-US" dirty="0" err="1"/>
              <a:t>lần</a:t>
            </a:r>
            <a:endParaRPr lang="en-US" dirty="0"/>
          </a:p>
          <a:p>
            <a:r>
              <a:rPr lang="en-US" dirty="0"/>
              <a:t>1% bn COPD </a:t>
            </a:r>
            <a:r>
              <a:rPr lang="en-US" dirty="0" err="1"/>
              <a:t>mắc</a:t>
            </a:r>
            <a:r>
              <a:rPr lang="en-US" dirty="0"/>
              <a:t> K </a:t>
            </a:r>
            <a:r>
              <a:rPr lang="en-US" dirty="0" err="1"/>
              <a:t>phổi</a:t>
            </a:r>
            <a:r>
              <a:rPr lang="en-US" dirty="0"/>
              <a:t> </a:t>
            </a:r>
            <a:r>
              <a:rPr lang="en-US" dirty="0" err="1"/>
              <a:t>mơi</a:t>
            </a:r>
            <a:r>
              <a:rPr lang="en-US" dirty="0"/>
              <a:t> </a:t>
            </a:r>
            <a:r>
              <a:rPr lang="en-US" dirty="0" err="1"/>
              <a:t>hàng</a:t>
            </a:r>
            <a:r>
              <a:rPr lang="en-US" dirty="0"/>
              <a:t> </a:t>
            </a:r>
            <a:r>
              <a:rPr lang="en-US" dirty="0" err="1"/>
              <a:t>năm</a:t>
            </a:r>
            <a:endParaRPr lang="en-US" dirty="0"/>
          </a:p>
          <a:p>
            <a:endParaRPr lang="en-US" dirty="0"/>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t>Tử vong bn COPD theo CNHH</a:t>
            </a:r>
          </a:p>
        </p:txBody>
      </p:sp>
      <p:sp>
        <p:nvSpPr>
          <p:cNvPr id="114691" name="Rectangle 3"/>
          <p:cNvSpPr>
            <a:spLocks noGrp="1" noChangeArrowheads="1"/>
          </p:cNvSpPr>
          <p:nvPr>
            <p:ph idx="1"/>
          </p:nvPr>
        </p:nvSpPr>
        <p:spPr/>
        <p:txBody>
          <a:bodyPr/>
          <a:lstStyle/>
          <a:p>
            <a:endParaRPr lang="en-US"/>
          </a:p>
        </p:txBody>
      </p:sp>
      <p:pic>
        <p:nvPicPr>
          <p:cNvPr id="114692" name="Picture 6" descr="Figure 2."/>
          <p:cNvPicPr>
            <a:picLocks noChangeAspect="1" noChangeArrowheads="1"/>
          </p:cNvPicPr>
          <p:nvPr/>
        </p:nvPicPr>
        <p:blipFill>
          <a:blip r:embed="rId2" cstate="print"/>
          <a:srcRect/>
          <a:stretch>
            <a:fillRect/>
          </a:stretch>
        </p:blipFill>
        <p:spPr bwMode="auto">
          <a:xfrm>
            <a:off x="2819400" y="1703389"/>
            <a:ext cx="7086600" cy="4783137"/>
          </a:xfrm>
          <a:prstGeom prst="rect">
            <a:avLst/>
          </a:prstGeom>
          <a:noFill/>
          <a:ln w="9525">
            <a:noFill/>
            <a:miter lim="800000"/>
            <a:headEnd/>
            <a:tailEnd/>
          </a:ln>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2441575" y="301625"/>
            <a:ext cx="9750425" cy="1143000"/>
          </a:xfrm>
        </p:spPr>
        <p:txBody>
          <a:bodyPr vert="horz" wrap="square" lIns="178574" tIns="89289" rIns="178574" bIns="89289" numCol="1" anchor="t" anchorCtr="0" compatLnSpc="1">
            <a:prstTxWarp prst="textNoShape">
              <a:avLst/>
            </a:prstTxWarp>
          </a:bodyPr>
          <a:lstStyle/>
          <a:p>
            <a:pPr eaLnBrk="1" hangingPunct="1"/>
            <a:r>
              <a:rPr lang="en-US"/>
              <a:t>Kết luận</a:t>
            </a:r>
          </a:p>
        </p:txBody>
      </p:sp>
      <p:sp>
        <p:nvSpPr>
          <p:cNvPr id="115715" name="Rectangle 3"/>
          <p:cNvSpPr>
            <a:spLocks noGrp="1" noChangeArrowheads="1"/>
          </p:cNvSpPr>
          <p:nvPr>
            <p:ph type="body" idx="4294967295"/>
          </p:nvPr>
        </p:nvSpPr>
        <p:spPr>
          <a:xfrm>
            <a:off x="762000" y="1219200"/>
            <a:ext cx="10972800" cy="4038600"/>
          </a:xfrm>
        </p:spPr>
        <p:txBody>
          <a:bodyPr vert="horz" wrap="square" lIns="224481" tIns="112238" rIns="224481" bIns="112238" numCol="1" anchor="t" anchorCtr="0" compatLnSpc="1">
            <a:prstTxWarp prst="textNoShape">
              <a:avLst/>
            </a:prstTxWarp>
          </a:bodyPr>
          <a:lstStyle/>
          <a:p>
            <a:pPr marL="427038" indent="-427038" defTabSz="2244725" eaLnBrk="1" hangingPunct="1"/>
            <a:r>
              <a:rPr lang="en-US" sz="2500" dirty="0"/>
              <a:t>Cai </a:t>
            </a:r>
            <a:r>
              <a:rPr lang="en-US" sz="2500" dirty="0" err="1"/>
              <a:t>thuốc</a:t>
            </a:r>
            <a:r>
              <a:rPr lang="en-US" sz="2500" dirty="0"/>
              <a:t> </a:t>
            </a:r>
            <a:r>
              <a:rPr lang="en-US" sz="2500" dirty="0" err="1"/>
              <a:t>lá</a:t>
            </a:r>
            <a:r>
              <a:rPr lang="en-US" sz="2500" dirty="0"/>
              <a:t> </a:t>
            </a:r>
            <a:r>
              <a:rPr lang="en-US" sz="2500" dirty="0" err="1"/>
              <a:t>cải</a:t>
            </a:r>
            <a:r>
              <a:rPr lang="en-US" sz="2500" dirty="0"/>
              <a:t> </a:t>
            </a:r>
            <a:r>
              <a:rPr lang="en-US" sz="2500" dirty="0" err="1"/>
              <a:t>thịên</a:t>
            </a:r>
            <a:r>
              <a:rPr lang="en-US" sz="2500" dirty="0"/>
              <a:t> </a:t>
            </a:r>
            <a:r>
              <a:rPr lang="en-US" sz="2500" dirty="0" err="1"/>
              <a:t>tử</a:t>
            </a:r>
            <a:r>
              <a:rPr lang="en-US" sz="2500" dirty="0"/>
              <a:t> </a:t>
            </a:r>
            <a:r>
              <a:rPr lang="en-US" sz="2500" dirty="0" err="1"/>
              <a:t>vong</a:t>
            </a:r>
            <a:r>
              <a:rPr lang="en-US" sz="2500" dirty="0"/>
              <a:t>, </a:t>
            </a:r>
            <a:r>
              <a:rPr lang="en-US" sz="2500" dirty="0" err="1"/>
              <a:t>giảm</a:t>
            </a:r>
            <a:r>
              <a:rPr lang="en-US" sz="2500" dirty="0"/>
              <a:t> </a:t>
            </a:r>
            <a:r>
              <a:rPr lang="en-US" sz="2500" dirty="0" err="1"/>
              <a:t>tiến</a:t>
            </a:r>
            <a:r>
              <a:rPr lang="en-US" sz="2500" dirty="0"/>
              <a:t> </a:t>
            </a:r>
            <a:r>
              <a:rPr lang="en-US" sz="2500" dirty="0" err="1"/>
              <a:t>triển</a:t>
            </a:r>
            <a:r>
              <a:rPr lang="en-US" sz="2500" dirty="0"/>
              <a:t> </a:t>
            </a:r>
            <a:r>
              <a:rPr lang="en-US" sz="2500" dirty="0" err="1"/>
              <a:t>bệnh</a:t>
            </a:r>
            <a:endParaRPr lang="en-US" sz="2500" dirty="0"/>
          </a:p>
          <a:p>
            <a:pPr marL="427038" indent="-427038" defTabSz="2244725" eaLnBrk="1" hangingPunct="1"/>
            <a:r>
              <a:rPr lang="en-US" sz="2500" dirty="0" err="1"/>
              <a:t>Các</a:t>
            </a:r>
            <a:r>
              <a:rPr lang="en-US" sz="2500" dirty="0"/>
              <a:t> </a:t>
            </a:r>
            <a:r>
              <a:rPr lang="en-US" sz="2500" dirty="0" err="1"/>
              <a:t>thuốc</a:t>
            </a:r>
            <a:r>
              <a:rPr lang="en-US" sz="2500" dirty="0"/>
              <a:t> </a:t>
            </a:r>
            <a:r>
              <a:rPr lang="en-US" sz="2500" dirty="0" err="1"/>
              <a:t>điều</a:t>
            </a:r>
            <a:r>
              <a:rPr lang="en-US" sz="2500" dirty="0"/>
              <a:t> </a:t>
            </a:r>
            <a:r>
              <a:rPr lang="en-US" sz="2500" dirty="0" err="1"/>
              <a:t>trị</a:t>
            </a:r>
            <a:r>
              <a:rPr lang="en-US" sz="2500" dirty="0"/>
              <a:t> COPD </a:t>
            </a:r>
            <a:r>
              <a:rPr lang="en-US" sz="2500" dirty="0" err="1"/>
              <a:t>chủ</a:t>
            </a:r>
            <a:r>
              <a:rPr lang="en-US" sz="2500" dirty="0"/>
              <a:t> </a:t>
            </a:r>
            <a:r>
              <a:rPr lang="en-US" sz="2500" dirty="0" err="1"/>
              <a:t>yếu</a:t>
            </a:r>
            <a:r>
              <a:rPr lang="en-US" sz="2500" dirty="0"/>
              <a:t> </a:t>
            </a:r>
            <a:r>
              <a:rPr lang="en-US" sz="2500" dirty="0" err="1"/>
              <a:t>giúp</a:t>
            </a:r>
            <a:r>
              <a:rPr lang="en-US" sz="2500" dirty="0"/>
              <a:t> </a:t>
            </a:r>
            <a:r>
              <a:rPr lang="en-US" sz="2500" dirty="0" err="1"/>
              <a:t>cải</a:t>
            </a:r>
            <a:r>
              <a:rPr lang="en-US" sz="2500" dirty="0"/>
              <a:t> </a:t>
            </a:r>
            <a:r>
              <a:rPr lang="en-US" sz="2500" dirty="0" err="1"/>
              <a:t>thiện</a:t>
            </a:r>
            <a:r>
              <a:rPr lang="en-US" sz="2500" dirty="0"/>
              <a:t> </a:t>
            </a:r>
            <a:r>
              <a:rPr lang="en-US" sz="2500" dirty="0" err="1"/>
              <a:t>triệu</a:t>
            </a:r>
            <a:r>
              <a:rPr lang="en-US" sz="2500" dirty="0"/>
              <a:t> </a:t>
            </a:r>
            <a:r>
              <a:rPr lang="en-US" sz="2500" dirty="0" err="1"/>
              <a:t>chứng</a:t>
            </a:r>
            <a:r>
              <a:rPr lang="en-US" sz="2500" dirty="0"/>
              <a:t>: </a:t>
            </a:r>
            <a:r>
              <a:rPr lang="en-US" sz="2500" dirty="0" err="1"/>
              <a:t>phối</a:t>
            </a:r>
            <a:r>
              <a:rPr lang="en-US" sz="2500" dirty="0"/>
              <a:t> </a:t>
            </a:r>
            <a:r>
              <a:rPr lang="en-US" sz="2500" dirty="0" err="1"/>
              <a:t>hợp</a:t>
            </a:r>
            <a:r>
              <a:rPr lang="en-US" sz="2500" dirty="0"/>
              <a:t> </a:t>
            </a:r>
            <a:r>
              <a:rPr lang="en-US" sz="2500" dirty="0" err="1"/>
              <a:t>làm</a:t>
            </a:r>
            <a:r>
              <a:rPr lang="en-US" sz="2500" dirty="0"/>
              <a:t> </a:t>
            </a:r>
            <a:r>
              <a:rPr lang="en-US" sz="2500" dirty="0" err="1"/>
              <a:t>tăng</a:t>
            </a:r>
            <a:r>
              <a:rPr lang="en-US" sz="2500" dirty="0"/>
              <a:t> </a:t>
            </a:r>
            <a:r>
              <a:rPr lang="en-US" sz="2500" dirty="0" err="1"/>
              <a:t>hiệu</a:t>
            </a:r>
            <a:r>
              <a:rPr lang="en-US" sz="2500" dirty="0"/>
              <a:t> </a:t>
            </a:r>
            <a:r>
              <a:rPr lang="en-US" sz="2500" dirty="0" err="1"/>
              <a:t>quả</a:t>
            </a:r>
            <a:r>
              <a:rPr lang="en-US" sz="2500" dirty="0"/>
              <a:t> </a:t>
            </a:r>
            <a:r>
              <a:rPr lang="en-US" sz="2500" dirty="0" err="1"/>
              <a:t>và</a:t>
            </a:r>
            <a:r>
              <a:rPr lang="en-US" sz="2500" dirty="0"/>
              <a:t> </a:t>
            </a:r>
            <a:r>
              <a:rPr lang="en-US" sz="2500" dirty="0" err="1"/>
              <a:t>giảm</a:t>
            </a:r>
            <a:r>
              <a:rPr lang="en-US" sz="2500" dirty="0"/>
              <a:t> </a:t>
            </a:r>
            <a:r>
              <a:rPr lang="en-US" sz="2500" dirty="0" err="1"/>
              <a:t>tác</a:t>
            </a:r>
            <a:r>
              <a:rPr lang="en-US" sz="2500" dirty="0"/>
              <a:t> </a:t>
            </a:r>
            <a:r>
              <a:rPr lang="en-US" sz="2500" dirty="0" err="1"/>
              <a:t>dụng</a:t>
            </a:r>
            <a:r>
              <a:rPr lang="en-US" sz="2500" dirty="0"/>
              <a:t> </a:t>
            </a:r>
            <a:r>
              <a:rPr lang="en-US" sz="2500" dirty="0" err="1"/>
              <a:t>phụ</a:t>
            </a:r>
            <a:endParaRPr lang="en-US" sz="2500" dirty="0"/>
          </a:p>
          <a:p>
            <a:pPr marL="427038" indent="-427038" defTabSz="2244725" eaLnBrk="1" hangingPunct="1"/>
            <a:r>
              <a:rPr lang="en-US" sz="2500" dirty="0"/>
              <a:t>COPD </a:t>
            </a:r>
            <a:r>
              <a:rPr lang="en-US" sz="2500" dirty="0" err="1"/>
              <a:t>không</a:t>
            </a:r>
            <a:r>
              <a:rPr lang="en-US" sz="2500" dirty="0"/>
              <a:t> </a:t>
            </a:r>
            <a:r>
              <a:rPr lang="en-US" sz="2500" dirty="0" err="1"/>
              <a:t>đồng</a:t>
            </a:r>
            <a:r>
              <a:rPr lang="en-US" sz="2500" dirty="0"/>
              <a:t> </a:t>
            </a:r>
            <a:r>
              <a:rPr lang="en-US" sz="2500" dirty="0" err="1"/>
              <a:t>nhất</a:t>
            </a:r>
            <a:r>
              <a:rPr lang="en-US" sz="2500" dirty="0"/>
              <a:t> </a:t>
            </a:r>
            <a:r>
              <a:rPr lang="en-US" sz="2500" dirty="0">
                <a:sym typeface="Wingdings" panose="05000000000000000000" pitchFamily="2" charset="2"/>
              </a:rPr>
              <a:t> </a:t>
            </a:r>
            <a:r>
              <a:rPr lang="en-US" sz="2500" dirty="0" err="1"/>
              <a:t>Điều</a:t>
            </a:r>
            <a:r>
              <a:rPr lang="en-US" sz="2500" dirty="0"/>
              <a:t> </a:t>
            </a:r>
            <a:r>
              <a:rPr lang="en-US" sz="2500" dirty="0" err="1"/>
              <a:t>trị</a:t>
            </a:r>
            <a:r>
              <a:rPr lang="en-US" sz="2500" dirty="0"/>
              <a:t> </a:t>
            </a:r>
            <a:r>
              <a:rPr lang="en-US" sz="2500" dirty="0" err="1"/>
              <a:t>cần</a:t>
            </a:r>
            <a:r>
              <a:rPr lang="en-US" sz="2500" dirty="0"/>
              <a:t> </a:t>
            </a:r>
            <a:r>
              <a:rPr lang="en-US" sz="2500" dirty="0" err="1"/>
              <a:t>cá</a:t>
            </a:r>
            <a:r>
              <a:rPr lang="en-US" sz="2500" dirty="0"/>
              <a:t> </a:t>
            </a:r>
            <a:r>
              <a:rPr lang="en-US" sz="2500" dirty="0" err="1"/>
              <a:t>thể</a:t>
            </a:r>
            <a:r>
              <a:rPr lang="en-US" sz="2500" dirty="0"/>
              <a:t> </a:t>
            </a:r>
            <a:r>
              <a:rPr lang="en-US" sz="2500" dirty="0" err="1"/>
              <a:t>hóa</a:t>
            </a:r>
            <a:r>
              <a:rPr lang="en-US" sz="2500" dirty="0"/>
              <a:t> </a:t>
            </a:r>
          </a:p>
          <a:p>
            <a:pPr marL="933451" lvl="1" indent="-427038" defTabSz="2244725" eaLnBrk="1" hangingPunct="1"/>
            <a:r>
              <a:rPr lang="en-US" sz="2500" dirty="0" err="1"/>
              <a:t>theo</a:t>
            </a:r>
            <a:r>
              <a:rPr lang="en-US" sz="2500" dirty="0"/>
              <a:t> </a:t>
            </a:r>
            <a:r>
              <a:rPr lang="en-US" sz="2500" dirty="0" err="1"/>
              <a:t>triệu</a:t>
            </a:r>
            <a:r>
              <a:rPr lang="en-US" sz="2500" dirty="0"/>
              <a:t> </a:t>
            </a:r>
            <a:r>
              <a:rPr lang="en-US" sz="2500" dirty="0" err="1"/>
              <a:t>chứng</a:t>
            </a:r>
            <a:r>
              <a:rPr lang="en-US" sz="2500" dirty="0"/>
              <a:t> </a:t>
            </a:r>
            <a:r>
              <a:rPr lang="en-US" sz="2500" dirty="0" err="1"/>
              <a:t>hiện</a:t>
            </a:r>
            <a:r>
              <a:rPr lang="en-US" sz="2500" dirty="0"/>
              <a:t> </a:t>
            </a:r>
            <a:r>
              <a:rPr lang="en-US" sz="2500" dirty="0" err="1"/>
              <a:t>tại</a:t>
            </a:r>
            <a:r>
              <a:rPr lang="en-US" sz="2500" dirty="0"/>
              <a:t> </a:t>
            </a:r>
            <a:r>
              <a:rPr lang="en-US" sz="2500" dirty="0" err="1"/>
              <a:t>và</a:t>
            </a:r>
            <a:r>
              <a:rPr lang="en-US" sz="2500" dirty="0"/>
              <a:t> </a:t>
            </a:r>
            <a:r>
              <a:rPr lang="en-US" sz="2500" dirty="0" err="1"/>
              <a:t>nguy</a:t>
            </a:r>
            <a:r>
              <a:rPr lang="en-US" sz="2500" dirty="0"/>
              <a:t> </a:t>
            </a:r>
            <a:r>
              <a:rPr lang="en-US" sz="2500" dirty="0" err="1"/>
              <a:t>cơ</a:t>
            </a:r>
            <a:r>
              <a:rPr lang="en-US" sz="2500" dirty="0"/>
              <a:t> </a:t>
            </a:r>
            <a:r>
              <a:rPr lang="en-US" sz="2500" dirty="0" err="1"/>
              <a:t>tương</a:t>
            </a:r>
            <a:r>
              <a:rPr lang="en-US" sz="2500" dirty="0"/>
              <a:t> </a:t>
            </a:r>
            <a:r>
              <a:rPr lang="en-US" sz="2500" dirty="0" err="1"/>
              <a:t>lai</a:t>
            </a:r>
            <a:endParaRPr lang="en-US" sz="2500" dirty="0"/>
          </a:p>
          <a:p>
            <a:pPr marL="933451" lvl="1" indent="-427038" defTabSz="2244725" eaLnBrk="1" hangingPunct="1"/>
            <a:r>
              <a:rPr lang="en-US" sz="2500" dirty="0" err="1"/>
              <a:t>theo</a:t>
            </a:r>
            <a:r>
              <a:rPr lang="en-US" sz="2500" dirty="0"/>
              <a:t> </a:t>
            </a:r>
            <a:r>
              <a:rPr lang="en-US" sz="2500" dirty="0" err="1"/>
              <a:t>kiểu</a:t>
            </a:r>
            <a:r>
              <a:rPr lang="en-US" sz="2500" dirty="0"/>
              <a:t> </a:t>
            </a:r>
            <a:r>
              <a:rPr lang="en-US" sz="2500" dirty="0" err="1"/>
              <a:t>hình</a:t>
            </a:r>
            <a:r>
              <a:rPr lang="en-US" sz="2500" dirty="0"/>
              <a:t> </a:t>
            </a:r>
            <a:r>
              <a:rPr lang="en-US" sz="2500" dirty="0" err="1"/>
              <a:t>khó</a:t>
            </a:r>
            <a:r>
              <a:rPr lang="en-US" sz="2500" dirty="0"/>
              <a:t> </a:t>
            </a:r>
            <a:r>
              <a:rPr lang="en-US" sz="2500" dirty="0" err="1"/>
              <a:t>thở</a:t>
            </a:r>
            <a:r>
              <a:rPr lang="en-US" sz="2500" dirty="0"/>
              <a:t>/</a:t>
            </a:r>
            <a:r>
              <a:rPr lang="en-US" sz="2500" dirty="0" err="1"/>
              <a:t>đợt</a:t>
            </a:r>
            <a:r>
              <a:rPr lang="en-US" sz="2500" dirty="0"/>
              <a:t> </a:t>
            </a:r>
            <a:r>
              <a:rPr lang="en-US" sz="2500" dirty="0" err="1"/>
              <a:t>cấp</a:t>
            </a:r>
            <a:endParaRPr lang="en-US" sz="2500" dirty="0"/>
          </a:p>
          <a:p>
            <a:pPr marL="933451" lvl="1" indent="-427038" defTabSz="2244725" eaLnBrk="1" hangingPunct="1"/>
            <a:r>
              <a:rPr lang="en-US" sz="2500" dirty="0" err="1"/>
              <a:t>theo</a:t>
            </a:r>
            <a:r>
              <a:rPr lang="en-US" sz="2500" dirty="0"/>
              <a:t> </a:t>
            </a:r>
            <a:r>
              <a:rPr lang="en-US" sz="2500" dirty="0" err="1"/>
              <a:t>bệnh</a:t>
            </a:r>
            <a:r>
              <a:rPr lang="en-US" sz="2500" dirty="0"/>
              <a:t> </a:t>
            </a:r>
            <a:r>
              <a:rPr lang="en-US" sz="2500" dirty="0" err="1"/>
              <a:t>đồng</a:t>
            </a:r>
            <a:r>
              <a:rPr lang="en-US" sz="2500" dirty="0"/>
              <a:t> </a:t>
            </a:r>
            <a:r>
              <a:rPr lang="en-US" sz="2500" dirty="0" err="1"/>
              <a:t>mắc</a:t>
            </a:r>
            <a:endParaRPr lang="en-US" sz="2500" dirty="0"/>
          </a:p>
          <a:p>
            <a:pPr marL="427038" indent="-427038" defTabSz="2244725" eaLnBrk="1" hangingPunct="1"/>
            <a:endParaRPr lang="en-US" sz="2500" dirty="0">
              <a:sym typeface="Wingdings" panose="05000000000000000000" pitchFamily="2" charset="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9372600" cy="1143000"/>
          </a:xfrm>
        </p:spPr>
        <p:txBody>
          <a:bodyPr>
            <a:normAutofit fontScale="90000"/>
          </a:bodyPr>
          <a:lstStyle/>
          <a:p>
            <a:pPr marL="54864" fontAlgn="auto">
              <a:spcAft>
                <a:spcPts val="0"/>
              </a:spcAft>
              <a:defRPr/>
            </a:pPr>
            <a:r>
              <a:rPr lang="en-US" dirty="0" err="1">
                <a:solidFill>
                  <a:schemeClr val="tx2">
                    <a:tint val="100000"/>
                    <a:shade val="90000"/>
                    <a:satMod val="250000"/>
                    <a:alpha val="100000"/>
                  </a:schemeClr>
                </a:solidFill>
              </a:rPr>
              <a:t>Phân</a:t>
            </a:r>
            <a:r>
              <a:rPr lang="en-US" dirty="0">
                <a:solidFill>
                  <a:schemeClr val="tx2">
                    <a:tint val="100000"/>
                    <a:shade val="90000"/>
                    <a:satMod val="250000"/>
                    <a:alpha val="100000"/>
                  </a:schemeClr>
                </a:solidFill>
              </a:rPr>
              <a:t> </a:t>
            </a:r>
            <a:r>
              <a:rPr lang="en-US" dirty="0" err="1">
                <a:solidFill>
                  <a:schemeClr val="tx2">
                    <a:tint val="100000"/>
                    <a:shade val="90000"/>
                    <a:satMod val="250000"/>
                    <a:alpha val="100000"/>
                  </a:schemeClr>
                </a:solidFill>
              </a:rPr>
              <a:t>tích</a:t>
            </a:r>
            <a:r>
              <a:rPr lang="en-US" dirty="0">
                <a:solidFill>
                  <a:schemeClr val="tx2">
                    <a:tint val="100000"/>
                    <a:shade val="90000"/>
                    <a:satMod val="250000"/>
                    <a:alpha val="100000"/>
                  </a:schemeClr>
                </a:solidFill>
              </a:rPr>
              <a:t> </a:t>
            </a:r>
            <a:r>
              <a:rPr lang="en-US" dirty="0" err="1">
                <a:solidFill>
                  <a:schemeClr val="tx2">
                    <a:tint val="100000"/>
                    <a:shade val="90000"/>
                    <a:satMod val="250000"/>
                    <a:alpha val="100000"/>
                  </a:schemeClr>
                </a:solidFill>
              </a:rPr>
              <a:t>hô</a:t>
            </a:r>
            <a:r>
              <a:rPr lang="en-US" dirty="0">
                <a:solidFill>
                  <a:schemeClr val="tx2">
                    <a:tint val="100000"/>
                    <a:shade val="90000"/>
                    <a:satMod val="250000"/>
                    <a:alpha val="100000"/>
                  </a:schemeClr>
                </a:solidFill>
              </a:rPr>
              <a:t> </a:t>
            </a:r>
            <a:r>
              <a:rPr lang="en-US" dirty="0" err="1">
                <a:solidFill>
                  <a:schemeClr val="tx2">
                    <a:tint val="100000"/>
                    <a:shade val="90000"/>
                    <a:satMod val="250000"/>
                    <a:alpha val="100000"/>
                  </a:schemeClr>
                </a:solidFill>
              </a:rPr>
              <a:t>hấp</a:t>
            </a:r>
            <a:r>
              <a:rPr lang="en-US" dirty="0">
                <a:solidFill>
                  <a:schemeClr val="tx2">
                    <a:tint val="100000"/>
                    <a:shade val="90000"/>
                    <a:satMod val="250000"/>
                    <a:alpha val="100000"/>
                  </a:schemeClr>
                </a:solidFill>
              </a:rPr>
              <a:t> </a:t>
            </a:r>
            <a:r>
              <a:rPr lang="en-US" dirty="0" err="1">
                <a:solidFill>
                  <a:schemeClr val="tx2">
                    <a:tint val="100000"/>
                    <a:shade val="90000"/>
                    <a:satMod val="250000"/>
                    <a:alpha val="100000"/>
                  </a:schemeClr>
                </a:solidFill>
              </a:rPr>
              <a:t>ký</a:t>
            </a:r>
            <a:r>
              <a:rPr lang="en-US" dirty="0">
                <a:solidFill>
                  <a:schemeClr val="tx2">
                    <a:tint val="100000"/>
                    <a:shade val="90000"/>
                    <a:satMod val="250000"/>
                    <a:alpha val="100000"/>
                  </a:schemeClr>
                </a:solidFill>
              </a:rPr>
              <a:t> </a:t>
            </a:r>
            <a:r>
              <a:rPr lang="en-US" dirty="0" err="1">
                <a:solidFill>
                  <a:schemeClr val="tx2">
                    <a:tint val="100000"/>
                    <a:shade val="90000"/>
                    <a:satMod val="250000"/>
                    <a:alpha val="100000"/>
                  </a:schemeClr>
                </a:solidFill>
              </a:rPr>
              <a:t>theo</a:t>
            </a:r>
            <a:r>
              <a:rPr lang="en-US" dirty="0">
                <a:solidFill>
                  <a:schemeClr val="tx2">
                    <a:tint val="100000"/>
                    <a:shade val="90000"/>
                    <a:satMod val="250000"/>
                    <a:alpha val="100000"/>
                  </a:schemeClr>
                </a:solidFill>
              </a:rPr>
              <a:t> </a:t>
            </a:r>
            <a:r>
              <a:rPr lang="vi-VN" dirty="0">
                <a:solidFill>
                  <a:schemeClr val="tx2">
                    <a:tint val="100000"/>
                    <a:shade val="90000"/>
                    <a:satMod val="250000"/>
                    <a:alpha val="100000"/>
                  </a:schemeClr>
                </a:solidFill>
              </a:rPr>
              <a:t>Liên minh Hô hấp chăm sóc sức khỏe ban đầu Canada 2012</a:t>
            </a:r>
            <a:endParaRPr lang="en-US" dirty="0">
              <a:solidFill>
                <a:schemeClr val="tx2">
                  <a:tint val="100000"/>
                  <a:shade val="90000"/>
                  <a:satMod val="250000"/>
                  <a:alpha val="100000"/>
                </a:schemeClr>
              </a:solidFill>
            </a:endParaRPr>
          </a:p>
        </p:txBody>
      </p:sp>
      <p:graphicFrame>
        <p:nvGraphicFramePr>
          <p:cNvPr id="5" name="Content Placeholder 4"/>
          <p:cNvGraphicFramePr>
            <a:graphicFrameLocks noGrp="1"/>
          </p:cNvGraphicFramePr>
          <p:nvPr>
            <p:ph idx="1"/>
          </p:nvPr>
        </p:nvGraphicFramePr>
        <p:xfrm>
          <a:off x="1981200" y="16462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524000" y="228600"/>
            <a:ext cx="9677400" cy="1143000"/>
          </a:xfrm>
        </p:spPr>
        <p:txBody>
          <a:bodyPr/>
          <a:lstStyle/>
          <a:p>
            <a:r>
              <a:rPr lang="en-US" dirty="0" err="1"/>
              <a:t>Hướng</a:t>
            </a:r>
            <a:r>
              <a:rPr lang="en-US" dirty="0"/>
              <a:t> </a:t>
            </a:r>
            <a:r>
              <a:rPr lang="en-US" dirty="0" err="1"/>
              <a:t>dẫn</a:t>
            </a:r>
            <a:r>
              <a:rPr lang="en-US" dirty="0"/>
              <a:t> </a:t>
            </a:r>
            <a:r>
              <a:rPr lang="en-US" dirty="0" err="1"/>
              <a:t>phân</a:t>
            </a:r>
            <a:r>
              <a:rPr lang="en-US" dirty="0"/>
              <a:t> </a:t>
            </a:r>
            <a:r>
              <a:rPr lang="en-US" dirty="0" err="1"/>
              <a:t>tích</a:t>
            </a:r>
            <a:r>
              <a:rPr lang="en-US" dirty="0"/>
              <a:t> CNHH ATS/ERS 2005</a:t>
            </a:r>
          </a:p>
        </p:txBody>
      </p:sp>
      <p:pic>
        <p:nvPicPr>
          <p:cNvPr id="54275" name="Picture 44"/>
          <p:cNvPicPr>
            <a:picLocks noChangeAspect="1" noChangeArrowheads="1"/>
          </p:cNvPicPr>
          <p:nvPr/>
        </p:nvPicPr>
        <p:blipFill>
          <a:blip r:embed="rId2" cstate="print"/>
          <a:srcRect b="49258"/>
          <a:stretch>
            <a:fillRect/>
          </a:stretch>
        </p:blipFill>
        <p:spPr bwMode="auto">
          <a:xfrm>
            <a:off x="2286000" y="1233488"/>
            <a:ext cx="7772400" cy="5624512"/>
          </a:xfrm>
          <a:prstGeom prst="rect">
            <a:avLst/>
          </a:prstGeom>
          <a:noFill/>
          <a:ln w="9525">
            <a:solidFill>
              <a:schemeClr val="tx1"/>
            </a:solidFill>
            <a:miter lim="800000"/>
            <a:headEnd/>
            <a:tailEnd/>
          </a:ln>
        </p:spPr>
      </p:pic>
      <p:sp>
        <p:nvSpPr>
          <p:cNvPr id="54276" name="Text Box 46"/>
          <p:cNvSpPr txBox="1">
            <a:spLocks noChangeArrowheads="1"/>
          </p:cNvSpPr>
          <p:nvPr/>
        </p:nvSpPr>
        <p:spPr bwMode="auto">
          <a:xfrm>
            <a:off x="9061451" y="6643688"/>
            <a:ext cx="1672253" cy="215444"/>
          </a:xfrm>
          <a:prstGeom prst="rect">
            <a:avLst/>
          </a:prstGeom>
          <a:noFill/>
          <a:ln w="9525">
            <a:noFill/>
            <a:miter lim="800000"/>
            <a:headEnd/>
            <a:tailEnd/>
          </a:ln>
        </p:spPr>
        <p:txBody>
          <a:bodyPr wrap="none">
            <a:spAutoFit/>
          </a:bodyPr>
          <a:lstStyle/>
          <a:p>
            <a:pPr eaLnBrk="0" hangingPunct="0"/>
            <a:r>
              <a:rPr lang="en-US" sz="800">
                <a:solidFill>
                  <a:schemeClr val="bg1"/>
                </a:solidFill>
              </a:rPr>
              <a:t>Eur Respir J 2005; 26: 948-968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524000" y="1345457"/>
            <a:ext cx="9235500" cy="5241837"/>
            <a:chOff x="0" y="831737"/>
            <a:chExt cx="9235500" cy="5241837"/>
          </a:xfrm>
        </p:grpSpPr>
        <p:pic>
          <p:nvPicPr>
            <p:cNvPr id="2" name="Picture 1"/>
            <p:cNvPicPr>
              <a:picLocks noChangeAspect="1"/>
            </p:cNvPicPr>
            <p:nvPr/>
          </p:nvPicPr>
          <p:blipFill>
            <a:blip r:embed="rId3"/>
            <a:stretch>
              <a:fillRect/>
            </a:stretch>
          </p:blipFill>
          <p:spPr>
            <a:xfrm>
              <a:off x="0" y="831737"/>
              <a:ext cx="9235500" cy="5241837"/>
            </a:xfrm>
            <a:prstGeom prst="rect">
              <a:avLst/>
            </a:prstGeom>
            <a:ln>
              <a:noFill/>
            </a:ln>
          </p:spPr>
        </p:pic>
        <p:sp>
          <p:nvSpPr>
            <p:cNvPr id="3" name="TextBox 2"/>
            <p:cNvSpPr txBox="1">
              <a:spLocks noChangeArrowheads="1"/>
            </p:cNvSpPr>
            <p:nvPr/>
          </p:nvSpPr>
          <p:spPr bwMode="auto">
            <a:xfrm>
              <a:off x="6859316" y="5043424"/>
              <a:ext cx="1005840" cy="461665"/>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200" dirty="0" err="1">
                  <a:latin typeface="Arial" panose="020B0604020202020204" pitchFamily="34" charset="0"/>
                  <a:cs typeface="Arial" panose="020B0604020202020204" pitchFamily="34" charset="0"/>
                </a:rPr>
                <a:t>mMRC</a:t>
              </a:r>
              <a:r>
                <a:rPr lang="en-US" altLang="en-US" sz="1200" dirty="0">
                  <a:latin typeface="Arial" panose="020B0604020202020204" pitchFamily="34" charset="0"/>
                  <a:cs typeface="Arial" panose="020B0604020202020204" pitchFamily="34" charset="0"/>
                </a:rPr>
                <a:t> 0-1</a:t>
              </a:r>
            </a:p>
            <a:p>
              <a:pPr algn="ctr" eaLnBrk="1" hangingPunct="1">
                <a:spcBef>
                  <a:spcPct val="0"/>
                </a:spcBef>
                <a:buFontTx/>
                <a:buNone/>
              </a:pPr>
              <a:r>
                <a:rPr lang="en-US" altLang="en-US" sz="1200" dirty="0">
                  <a:latin typeface="Arial" panose="020B0604020202020204" pitchFamily="34" charset="0"/>
                  <a:cs typeface="Arial" panose="020B0604020202020204" pitchFamily="34" charset="0"/>
                </a:rPr>
                <a:t>CAT&lt; 10 </a:t>
              </a:r>
            </a:p>
          </p:txBody>
        </p:sp>
        <p:sp>
          <p:nvSpPr>
            <p:cNvPr id="4" name="TextBox 2"/>
            <p:cNvSpPr txBox="1">
              <a:spLocks noChangeArrowheads="1"/>
            </p:cNvSpPr>
            <p:nvPr/>
          </p:nvSpPr>
          <p:spPr bwMode="auto">
            <a:xfrm>
              <a:off x="7828535" y="5052477"/>
              <a:ext cx="1005840" cy="461665"/>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200" dirty="0" err="1">
                  <a:latin typeface="Arial" panose="020B0604020202020204" pitchFamily="34" charset="0"/>
                  <a:cs typeface="Arial" panose="020B0604020202020204" pitchFamily="34" charset="0"/>
                </a:rPr>
                <a:t>mMRC</a:t>
              </a:r>
              <a:r>
                <a:rPr lang="en-US" altLang="en-US" sz="1200" dirty="0">
                  <a:latin typeface="Arial" panose="020B0604020202020204" pitchFamily="34" charset="0"/>
                  <a:cs typeface="Arial" panose="020B0604020202020204" pitchFamily="34" charset="0"/>
                </a:rPr>
                <a:t> </a:t>
              </a:r>
              <a:r>
                <a:rPr lang="da-DK" altLang="en-US" sz="1200" u="sng" dirty="0">
                  <a:latin typeface="Arial" panose="020B0604020202020204" pitchFamily="34" charset="0"/>
                  <a:cs typeface="Arial" panose="020B0604020202020204" pitchFamily="34" charset="0"/>
                </a:rPr>
                <a:t>&gt;</a:t>
              </a:r>
              <a:r>
                <a:rPr lang="en-US" altLang="en-US" sz="1200" dirty="0">
                  <a:latin typeface="Arial" panose="020B0604020202020204" pitchFamily="34" charset="0"/>
                  <a:cs typeface="Arial" panose="020B0604020202020204" pitchFamily="34" charset="0"/>
                </a:rPr>
                <a:t>2</a:t>
              </a:r>
            </a:p>
            <a:p>
              <a:pPr algn="ctr" eaLnBrk="1" hangingPunct="1">
                <a:spcBef>
                  <a:spcPct val="0"/>
                </a:spcBef>
                <a:buFontTx/>
                <a:buNone/>
              </a:pPr>
              <a:r>
                <a:rPr lang="en-US" altLang="en-US" sz="1200" dirty="0">
                  <a:latin typeface="Arial" panose="020B0604020202020204" pitchFamily="34" charset="0"/>
                  <a:cs typeface="Arial" panose="020B0604020202020204" pitchFamily="34" charset="0"/>
                </a:rPr>
                <a:t>CAT </a:t>
              </a:r>
              <a:r>
                <a:rPr lang="da-DK" altLang="en-US" sz="1200" u="sng" dirty="0">
                  <a:latin typeface="Arial" panose="020B0604020202020204" pitchFamily="34" charset="0"/>
                  <a:cs typeface="Arial" panose="020B0604020202020204" pitchFamily="34" charset="0"/>
                </a:rPr>
                <a:t>&gt;</a:t>
              </a:r>
              <a:r>
                <a:rPr lang="en-US" altLang="en-US" sz="1200" dirty="0">
                  <a:latin typeface="Arial" panose="020B0604020202020204" pitchFamily="34" charset="0"/>
                  <a:cs typeface="Arial" panose="020B0604020202020204" pitchFamily="34" charset="0"/>
                </a:rPr>
                <a:t>10 </a:t>
              </a:r>
            </a:p>
          </p:txBody>
        </p:sp>
        <p:sp>
          <p:nvSpPr>
            <p:cNvPr id="5" name="16 CuadroTexto"/>
            <p:cNvSpPr txBox="1">
              <a:spLocks noChangeArrowheads="1"/>
            </p:cNvSpPr>
            <p:nvPr/>
          </p:nvSpPr>
          <p:spPr bwMode="auto">
            <a:xfrm>
              <a:off x="6822695" y="2808226"/>
              <a:ext cx="1005840" cy="1005840"/>
            </a:xfrm>
            <a:prstGeom prst="rect">
              <a:avLst/>
            </a:prstGeom>
            <a:solidFill>
              <a:srgbClr val="FFC000"/>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1400" dirty="0">
                <a:latin typeface="Arial" panose="020B0604020202020204" pitchFamily="34" charset="0"/>
                <a:cs typeface="Arial" panose="020B0604020202020204" pitchFamily="34" charset="0"/>
              </a:endParaRPr>
            </a:p>
            <a:p>
              <a:pPr algn="ctr" eaLnBrk="1" hangingPunct="1">
                <a:spcBef>
                  <a:spcPct val="0"/>
                </a:spcBef>
                <a:buFontTx/>
                <a:buNone/>
              </a:pPr>
              <a:r>
                <a:rPr lang="en-US" altLang="en-US" sz="1400" dirty="0">
                  <a:latin typeface="Arial" panose="020B0604020202020204" pitchFamily="34" charset="0"/>
                  <a:cs typeface="Arial" panose="020B0604020202020204" pitchFamily="34" charset="0"/>
                </a:rPr>
                <a:t>(C)</a:t>
              </a:r>
            </a:p>
            <a:p>
              <a:pPr algn="ctr">
                <a:spcBef>
                  <a:spcPct val="0"/>
                </a:spcBef>
                <a:buNone/>
              </a:pPr>
              <a:r>
                <a:rPr lang="vi-VN" altLang="en-US" sz="800" dirty="0">
                  <a:latin typeface="Arial" panose="020B0604020202020204" pitchFamily="34" charset="0"/>
                  <a:cs typeface="Arial" panose="020B0604020202020204" pitchFamily="34" charset="0"/>
                </a:rPr>
                <a:t>Ít triệu chứng </a:t>
              </a:r>
              <a:r>
                <a:rPr lang="en-US" altLang="en-US" sz="800" dirty="0">
                  <a:latin typeface="Arial" panose="020B0604020202020204" pitchFamily="34" charset="0"/>
                  <a:cs typeface="Arial" panose="020B0604020202020204" pitchFamily="34" charset="0"/>
                </a:rPr>
                <a:t>N</a:t>
              </a:r>
              <a:r>
                <a:rPr lang="vi-VN" altLang="en-US" sz="800" dirty="0">
                  <a:latin typeface="Arial" panose="020B0604020202020204" pitchFamily="34" charset="0"/>
                  <a:cs typeface="Arial" panose="020B0604020202020204" pitchFamily="34" charset="0"/>
                </a:rPr>
                <a:t>guy cơ cao</a:t>
              </a:r>
              <a:endParaRPr lang="en-US" altLang="en-US" sz="800" dirty="0">
                <a:latin typeface="Arial" panose="020B0604020202020204" pitchFamily="34" charset="0"/>
                <a:cs typeface="Arial" panose="020B0604020202020204" pitchFamily="34" charset="0"/>
              </a:endParaRPr>
            </a:p>
            <a:p>
              <a:pPr algn="ctr" eaLnBrk="1" hangingPunct="1">
                <a:spcBef>
                  <a:spcPct val="0"/>
                </a:spcBef>
                <a:buFontTx/>
                <a:buNone/>
              </a:pPr>
              <a:endParaRPr lang="en-US" altLang="en-US" sz="1400" dirty="0">
                <a:latin typeface="Arial" panose="020B0604020202020204" pitchFamily="34" charset="0"/>
                <a:cs typeface="Arial" panose="020B0604020202020204" pitchFamily="34" charset="0"/>
              </a:endParaRPr>
            </a:p>
          </p:txBody>
        </p:sp>
        <p:sp>
          <p:nvSpPr>
            <p:cNvPr id="6" name="16 CuadroTexto"/>
            <p:cNvSpPr txBox="1">
              <a:spLocks noChangeArrowheads="1"/>
            </p:cNvSpPr>
            <p:nvPr/>
          </p:nvSpPr>
          <p:spPr bwMode="auto">
            <a:xfrm>
              <a:off x="7864874" y="2808400"/>
              <a:ext cx="1005840" cy="892552"/>
            </a:xfrm>
            <a:prstGeom prst="rect">
              <a:avLst/>
            </a:prstGeom>
            <a:solidFill>
              <a:srgbClr val="FF0000"/>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1400" dirty="0">
                <a:latin typeface="Arial" panose="020B0604020202020204" pitchFamily="34" charset="0"/>
                <a:cs typeface="Arial" panose="020B0604020202020204" pitchFamily="34" charset="0"/>
              </a:endParaRPr>
            </a:p>
            <a:p>
              <a:pPr algn="ctr" eaLnBrk="1" hangingPunct="1">
                <a:spcBef>
                  <a:spcPct val="0"/>
                </a:spcBef>
                <a:buFontTx/>
                <a:buNone/>
              </a:pPr>
              <a:r>
                <a:rPr lang="en-US" altLang="en-US" sz="1400" dirty="0">
                  <a:latin typeface="Arial" panose="020B0604020202020204" pitchFamily="34" charset="0"/>
                  <a:cs typeface="Arial" panose="020B0604020202020204" pitchFamily="34" charset="0"/>
                </a:rPr>
                <a:t>(D)</a:t>
              </a:r>
            </a:p>
            <a:p>
              <a:pPr algn="ctr">
                <a:spcBef>
                  <a:spcPct val="0"/>
                </a:spcBef>
                <a:buNone/>
              </a:pPr>
              <a:r>
                <a:rPr lang="en-US" altLang="en-US" sz="800" dirty="0" err="1">
                  <a:latin typeface="Arial" panose="020B0604020202020204" pitchFamily="34" charset="0"/>
                  <a:cs typeface="Arial" panose="020B0604020202020204" pitchFamily="34" charset="0"/>
                </a:rPr>
                <a:t>Nhiều</a:t>
              </a:r>
              <a:r>
                <a:rPr lang="vi-VN" altLang="en-US" sz="800" dirty="0">
                  <a:latin typeface="Arial" panose="020B0604020202020204" pitchFamily="34" charset="0"/>
                  <a:cs typeface="Arial" panose="020B0604020202020204" pitchFamily="34" charset="0"/>
                </a:rPr>
                <a:t> triệu chứng </a:t>
              </a:r>
              <a:endParaRPr lang="en-US" altLang="en-US" sz="800" dirty="0">
                <a:latin typeface="Arial" panose="020B0604020202020204" pitchFamily="34" charset="0"/>
                <a:cs typeface="Arial" panose="020B0604020202020204" pitchFamily="34" charset="0"/>
              </a:endParaRPr>
            </a:p>
            <a:p>
              <a:pPr algn="ctr">
                <a:spcBef>
                  <a:spcPct val="0"/>
                </a:spcBef>
                <a:buNone/>
              </a:pPr>
              <a:r>
                <a:rPr lang="en-US" altLang="en-US" sz="800" dirty="0">
                  <a:latin typeface="Arial" panose="020B0604020202020204" pitchFamily="34" charset="0"/>
                  <a:cs typeface="Arial" panose="020B0604020202020204" pitchFamily="34" charset="0"/>
                </a:rPr>
                <a:t>N</a:t>
              </a:r>
              <a:r>
                <a:rPr lang="vi-VN" altLang="en-US" sz="800" dirty="0">
                  <a:latin typeface="Arial" panose="020B0604020202020204" pitchFamily="34" charset="0"/>
                  <a:cs typeface="Arial" panose="020B0604020202020204" pitchFamily="34" charset="0"/>
                </a:rPr>
                <a:t>guy cơ cao</a:t>
              </a:r>
              <a:endParaRPr lang="en-US" altLang="en-US" sz="800" dirty="0">
                <a:latin typeface="Arial" panose="020B0604020202020204" pitchFamily="34" charset="0"/>
                <a:cs typeface="Arial" panose="020B0604020202020204" pitchFamily="34" charset="0"/>
              </a:endParaRPr>
            </a:p>
          </p:txBody>
        </p:sp>
        <p:sp>
          <p:nvSpPr>
            <p:cNvPr id="7" name="16 CuadroTexto"/>
            <p:cNvSpPr txBox="1">
              <a:spLocks noChangeArrowheads="1"/>
            </p:cNvSpPr>
            <p:nvPr/>
          </p:nvSpPr>
          <p:spPr bwMode="auto">
            <a:xfrm>
              <a:off x="6822695" y="3877437"/>
              <a:ext cx="1005840" cy="1005840"/>
            </a:xfrm>
            <a:prstGeom prst="rect">
              <a:avLst/>
            </a:prstGeom>
            <a:solidFill>
              <a:srgbClr val="00B050"/>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1400" dirty="0">
                <a:latin typeface="Arial" panose="020B0604020202020204" pitchFamily="34" charset="0"/>
                <a:cs typeface="Arial" panose="020B0604020202020204" pitchFamily="34" charset="0"/>
              </a:endParaRPr>
            </a:p>
            <a:p>
              <a:pPr algn="ctr" eaLnBrk="1" hangingPunct="1">
                <a:spcBef>
                  <a:spcPct val="0"/>
                </a:spcBef>
                <a:buFontTx/>
                <a:buNone/>
              </a:pPr>
              <a:r>
                <a:rPr lang="en-US" altLang="en-US" sz="1400" dirty="0">
                  <a:latin typeface="Arial" panose="020B0604020202020204" pitchFamily="34" charset="0"/>
                  <a:cs typeface="Arial" panose="020B0604020202020204" pitchFamily="34" charset="0"/>
                </a:rPr>
                <a:t>(A)</a:t>
              </a:r>
            </a:p>
            <a:p>
              <a:pPr algn="ctr">
                <a:spcBef>
                  <a:spcPct val="0"/>
                </a:spcBef>
                <a:buNone/>
              </a:pPr>
              <a:r>
                <a:rPr lang="vi-VN" altLang="en-US" sz="800" dirty="0">
                  <a:latin typeface="Arial" panose="020B0604020202020204" pitchFamily="34" charset="0"/>
                  <a:cs typeface="Arial" panose="020B0604020202020204" pitchFamily="34" charset="0"/>
                </a:rPr>
                <a:t>Ít triệu chứng </a:t>
              </a:r>
              <a:r>
                <a:rPr lang="en-US" altLang="en-US" sz="800" dirty="0">
                  <a:latin typeface="Arial" panose="020B0604020202020204" pitchFamily="34" charset="0"/>
                  <a:cs typeface="Arial" panose="020B0604020202020204" pitchFamily="34" charset="0"/>
                </a:rPr>
                <a:t>N</a:t>
              </a:r>
              <a:r>
                <a:rPr lang="vi-VN" altLang="en-US" sz="800" dirty="0">
                  <a:latin typeface="Arial" panose="020B0604020202020204" pitchFamily="34" charset="0"/>
                  <a:cs typeface="Arial" panose="020B0604020202020204" pitchFamily="34" charset="0"/>
                </a:rPr>
                <a:t>guy cơ </a:t>
              </a:r>
              <a:r>
                <a:rPr lang="en-US" altLang="en-US" sz="800" dirty="0" err="1">
                  <a:latin typeface="Arial" panose="020B0604020202020204" pitchFamily="34" charset="0"/>
                  <a:cs typeface="Arial" panose="020B0604020202020204" pitchFamily="34" charset="0"/>
                </a:rPr>
                <a:t>thấp</a:t>
              </a:r>
              <a:endParaRPr lang="en-US" altLang="en-US" sz="800" dirty="0">
                <a:latin typeface="Arial" panose="020B0604020202020204" pitchFamily="34" charset="0"/>
                <a:cs typeface="Arial" panose="020B0604020202020204" pitchFamily="34" charset="0"/>
              </a:endParaRPr>
            </a:p>
            <a:p>
              <a:pPr algn="ctr" eaLnBrk="1" hangingPunct="1">
                <a:spcBef>
                  <a:spcPct val="0"/>
                </a:spcBef>
                <a:buFontTx/>
                <a:buNone/>
              </a:pPr>
              <a:endParaRPr lang="en-US" altLang="en-US" sz="1400" dirty="0">
                <a:latin typeface="Arial" panose="020B0604020202020204" pitchFamily="34" charset="0"/>
                <a:cs typeface="Arial" panose="020B0604020202020204" pitchFamily="34" charset="0"/>
              </a:endParaRPr>
            </a:p>
          </p:txBody>
        </p:sp>
        <p:sp>
          <p:nvSpPr>
            <p:cNvPr id="8" name="16 CuadroTexto"/>
            <p:cNvSpPr txBox="1">
              <a:spLocks noChangeArrowheads="1"/>
            </p:cNvSpPr>
            <p:nvPr/>
          </p:nvSpPr>
          <p:spPr bwMode="auto">
            <a:xfrm>
              <a:off x="7864874" y="3868384"/>
              <a:ext cx="1005840" cy="892552"/>
            </a:xfrm>
            <a:prstGeom prst="rect">
              <a:avLst/>
            </a:prstGeom>
            <a:solidFill>
              <a:srgbClr val="00B0F0"/>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1400" dirty="0">
                <a:latin typeface="Arial" panose="020B0604020202020204" pitchFamily="34" charset="0"/>
                <a:cs typeface="Arial" panose="020B0604020202020204" pitchFamily="34" charset="0"/>
              </a:endParaRPr>
            </a:p>
            <a:p>
              <a:pPr algn="ctr" eaLnBrk="1" hangingPunct="1">
                <a:spcBef>
                  <a:spcPct val="0"/>
                </a:spcBef>
                <a:buFontTx/>
                <a:buNone/>
              </a:pPr>
              <a:r>
                <a:rPr lang="en-US" altLang="en-US" sz="1400" dirty="0">
                  <a:latin typeface="Arial" panose="020B0604020202020204" pitchFamily="34" charset="0"/>
                  <a:cs typeface="Arial" panose="020B0604020202020204" pitchFamily="34" charset="0"/>
                </a:rPr>
                <a:t>(B)</a:t>
              </a:r>
            </a:p>
            <a:p>
              <a:pPr algn="ctr">
                <a:spcBef>
                  <a:spcPct val="0"/>
                </a:spcBef>
                <a:buNone/>
              </a:pPr>
              <a:r>
                <a:rPr lang="en-US" altLang="en-US" sz="800" dirty="0" err="1">
                  <a:latin typeface="Arial" panose="020B0604020202020204" pitchFamily="34" charset="0"/>
                  <a:cs typeface="Arial" panose="020B0604020202020204" pitchFamily="34" charset="0"/>
                </a:rPr>
                <a:t>Nhiều</a:t>
              </a:r>
              <a:r>
                <a:rPr lang="vi-VN" altLang="en-US" sz="800" dirty="0">
                  <a:latin typeface="Arial" panose="020B0604020202020204" pitchFamily="34" charset="0"/>
                  <a:cs typeface="Arial" panose="020B0604020202020204" pitchFamily="34" charset="0"/>
                </a:rPr>
                <a:t> triệu chứng </a:t>
              </a:r>
              <a:endParaRPr lang="en-US" altLang="en-US" sz="800" dirty="0">
                <a:latin typeface="Arial" panose="020B0604020202020204" pitchFamily="34" charset="0"/>
                <a:cs typeface="Arial" panose="020B0604020202020204" pitchFamily="34" charset="0"/>
              </a:endParaRPr>
            </a:p>
            <a:p>
              <a:pPr algn="ctr">
                <a:spcBef>
                  <a:spcPct val="0"/>
                </a:spcBef>
                <a:buNone/>
              </a:pPr>
              <a:r>
                <a:rPr lang="en-US" altLang="en-US" sz="800" dirty="0">
                  <a:latin typeface="Arial" panose="020B0604020202020204" pitchFamily="34" charset="0"/>
                  <a:cs typeface="Arial" panose="020B0604020202020204" pitchFamily="34" charset="0"/>
                </a:rPr>
                <a:t>N</a:t>
              </a:r>
              <a:r>
                <a:rPr lang="vi-VN" altLang="en-US" sz="800" dirty="0">
                  <a:latin typeface="Arial" panose="020B0604020202020204" pitchFamily="34" charset="0"/>
                  <a:cs typeface="Arial" panose="020B0604020202020204" pitchFamily="34" charset="0"/>
                </a:rPr>
                <a:t>guy cơ </a:t>
              </a:r>
              <a:r>
                <a:rPr lang="en-US" altLang="en-US" sz="800" dirty="0" err="1">
                  <a:latin typeface="Arial" panose="020B0604020202020204" pitchFamily="34" charset="0"/>
                  <a:cs typeface="Arial" panose="020B0604020202020204" pitchFamily="34" charset="0"/>
                </a:rPr>
                <a:t>thấp</a:t>
              </a:r>
              <a:endParaRPr lang="en-US" altLang="en-US" sz="800" dirty="0">
                <a:latin typeface="Arial" panose="020B0604020202020204" pitchFamily="34" charset="0"/>
                <a:cs typeface="Arial" panose="020B0604020202020204" pitchFamily="34" charset="0"/>
              </a:endParaRPr>
            </a:p>
          </p:txBody>
        </p:sp>
        <p:sp>
          <p:nvSpPr>
            <p:cNvPr id="9" name="13 CuadroTexto"/>
            <p:cNvSpPr txBox="1">
              <a:spLocks noChangeArrowheads="1"/>
            </p:cNvSpPr>
            <p:nvPr/>
          </p:nvSpPr>
          <p:spPr bwMode="auto">
            <a:xfrm>
              <a:off x="7111827" y="5654870"/>
              <a:ext cx="1451521" cy="338554"/>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600" dirty="0" err="1">
                  <a:latin typeface="Arial" panose="020B0604020202020204" pitchFamily="34" charset="0"/>
                  <a:cs typeface="Arial" panose="020B0604020202020204" pitchFamily="34" charset="0"/>
                </a:rPr>
                <a:t>Triệu</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chứng</a:t>
              </a:r>
              <a:endParaRPr lang="en-US" altLang="en-US" sz="1600" dirty="0">
                <a:latin typeface="Arial" panose="020B0604020202020204" pitchFamily="34" charset="0"/>
                <a:cs typeface="Arial" panose="020B0604020202020204" pitchFamily="34" charset="0"/>
              </a:endParaRPr>
            </a:p>
          </p:txBody>
        </p:sp>
        <p:sp>
          <p:nvSpPr>
            <p:cNvPr id="10" name="TextBox 9"/>
            <p:cNvSpPr txBox="1">
              <a:spLocks noChangeArrowheads="1"/>
            </p:cNvSpPr>
            <p:nvPr/>
          </p:nvSpPr>
          <p:spPr bwMode="auto">
            <a:xfrm>
              <a:off x="275935" y="1447691"/>
              <a:ext cx="1435170" cy="738664"/>
            </a:xfrm>
            <a:prstGeom prst="rect">
              <a:avLst/>
            </a:prstGeom>
            <a:solidFill>
              <a:schemeClr val="accent2">
                <a:lumMod val="40000"/>
                <a:lumOff val="60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400" dirty="0" err="1">
                  <a:solidFill>
                    <a:schemeClr val="bg1"/>
                  </a:solidFill>
                  <a:latin typeface="Arial" panose="020B0604020202020204" pitchFamily="34" charset="0"/>
                  <a:cs typeface="Arial" panose="020B0604020202020204" pitchFamily="34" charset="0"/>
                </a:rPr>
                <a:t>Phế</a:t>
              </a:r>
              <a:r>
                <a:rPr lang="en-US" altLang="en-US" sz="1400" dirty="0">
                  <a:solidFill>
                    <a:schemeClr val="bg1"/>
                  </a:solidFill>
                  <a:latin typeface="Arial" panose="020B0604020202020204" pitchFamily="34" charset="0"/>
                  <a:cs typeface="Arial" panose="020B0604020202020204" pitchFamily="34" charset="0"/>
                </a:rPr>
                <a:t> dung </a:t>
              </a:r>
              <a:r>
                <a:rPr lang="en-US" altLang="en-US" sz="1400" dirty="0" err="1">
                  <a:solidFill>
                    <a:schemeClr val="bg1"/>
                  </a:solidFill>
                  <a:latin typeface="Arial" panose="020B0604020202020204" pitchFamily="34" charset="0"/>
                  <a:cs typeface="Arial" panose="020B0604020202020204" pitchFamily="34" charset="0"/>
                </a:rPr>
                <a:t>ký</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xác</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định</a:t>
              </a:r>
              <a:r>
                <a:rPr lang="en-US" altLang="en-US" sz="1400" dirty="0">
                  <a:solidFill>
                    <a:schemeClr val="bg1"/>
                  </a:solidFill>
                  <a:latin typeface="Arial" panose="020B0604020202020204" pitchFamily="34" charset="0"/>
                  <a:cs typeface="Arial" panose="020B0604020202020204" pitchFamily="34" charset="0"/>
                </a:rPr>
                <a:t> </a:t>
              </a:r>
            </a:p>
            <a:p>
              <a:pPr algn="ctr" eaLnBrk="1" hangingPunct="1">
                <a:spcBef>
                  <a:spcPct val="0"/>
                </a:spcBef>
                <a:buFontTx/>
                <a:buNone/>
              </a:pPr>
              <a:r>
                <a:rPr lang="en-US" altLang="en-US" sz="1400" dirty="0" err="1">
                  <a:solidFill>
                    <a:schemeClr val="bg1"/>
                  </a:solidFill>
                  <a:latin typeface="Arial" panose="020B0604020202020204" pitchFamily="34" charset="0"/>
                  <a:cs typeface="Arial" panose="020B0604020202020204" pitchFamily="34" charset="0"/>
                </a:rPr>
                <a:t>chẩn</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đoán</a:t>
              </a:r>
              <a:endParaRPr lang="en-US" altLang="en-US" sz="1400" dirty="0">
                <a:solidFill>
                  <a:schemeClr val="bg1"/>
                </a:solidFill>
                <a:latin typeface="Arial" panose="020B0604020202020204" pitchFamily="34" charset="0"/>
                <a:cs typeface="Arial" panose="020B0604020202020204" pitchFamily="34" charset="0"/>
              </a:endParaRPr>
            </a:p>
          </p:txBody>
        </p:sp>
        <p:sp>
          <p:nvSpPr>
            <p:cNvPr id="11" name="TextBox 10"/>
            <p:cNvSpPr txBox="1">
              <a:spLocks noChangeArrowheads="1"/>
            </p:cNvSpPr>
            <p:nvPr/>
          </p:nvSpPr>
          <p:spPr bwMode="auto">
            <a:xfrm>
              <a:off x="2872772" y="1447691"/>
              <a:ext cx="1435170" cy="738664"/>
            </a:xfrm>
            <a:prstGeom prst="rect">
              <a:avLst/>
            </a:prstGeom>
            <a:solidFill>
              <a:schemeClr val="accent2">
                <a:lumMod val="40000"/>
                <a:lumOff val="60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400" dirty="0" err="1">
                  <a:solidFill>
                    <a:schemeClr val="bg1"/>
                  </a:solidFill>
                  <a:latin typeface="Arial" panose="020B0604020202020204" pitchFamily="34" charset="0"/>
                  <a:cs typeface="Arial" panose="020B0604020202020204" pitchFamily="34" charset="0"/>
                </a:rPr>
                <a:t>Đánh</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giá</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giới</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hạn</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dòng</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khí</a:t>
              </a:r>
              <a:endParaRPr lang="en-US" altLang="en-US" sz="1400" dirty="0">
                <a:solidFill>
                  <a:schemeClr val="bg1"/>
                </a:solidFill>
                <a:latin typeface="Arial" panose="020B0604020202020204" pitchFamily="34" charset="0"/>
                <a:cs typeface="Arial" panose="020B0604020202020204" pitchFamily="34" charset="0"/>
              </a:endParaRPr>
            </a:p>
            <a:p>
              <a:pPr algn="ctr" eaLnBrk="1" hangingPunct="1">
                <a:spcBef>
                  <a:spcPct val="0"/>
                </a:spcBef>
                <a:buFontTx/>
                <a:buNone/>
              </a:pPr>
              <a:endParaRPr lang="en-US" altLang="en-US" sz="1400" dirty="0">
                <a:solidFill>
                  <a:schemeClr val="bg1"/>
                </a:solidFill>
                <a:latin typeface="Arial" panose="020B0604020202020204" pitchFamily="34" charset="0"/>
                <a:cs typeface="Arial" panose="020B0604020202020204" pitchFamily="34" charset="0"/>
              </a:endParaRPr>
            </a:p>
          </p:txBody>
        </p:sp>
        <p:sp>
          <p:nvSpPr>
            <p:cNvPr id="12" name="TextBox 11"/>
            <p:cNvSpPr txBox="1">
              <a:spLocks noChangeArrowheads="1"/>
            </p:cNvSpPr>
            <p:nvPr/>
          </p:nvSpPr>
          <p:spPr bwMode="auto">
            <a:xfrm>
              <a:off x="7108209" y="1447691"/>
              <a:ext cx="1435170" cy="738664"/>
            </a:xfrm>
            <a:prstGeom prst="rect">
              <a:avLst/>
            </a:prstGeom>
            <a:solidFill>
              <a:schemeClr val="accent2">
                <a:lumMod val="40000"/>
                <a:lumOff val="60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400" dirty="0" err="1">
                  <a:solidFill>
                    <a:schemeClr val="bg1"/>
                  </a:solidFill>
                  <a:latin typeface="Arial" panose="020B0604020202020204" pitchFamily="34" charset="0"/>
                  <a:cs typeface="Arial" panose="020B0604020202020204" pitchFamily="34" charset="0"/>
                </a:rPr>
                <a:t>Đánh</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giá</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triệu</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chứng</a:t>
              </a:r>
              <a:r>
                <a:rPr lang="en-US" altLang="en-US" sz="1400" dirty="0">
                  <a:solidFill>
                    <a:schemeClr val="bg1"/>
                  </a:solidFill>
                  <a:latin typeface="Arial" panose="020B0604020202020204" pitchFamily="34" charset="0"/>
                  <a:cs typeface="Arial" panose="020B0604020202020204" pitchFamily="34" charset="0"/>
                </a:rPr>
                <a:t>/</a:t>
              </a:r>
              <a:r>
                <a:rPr lang="en-US" altLang="en-US" sz="1400" dirty="0" err="1">
                  <a:solidFill>
                    <a:schemeClr val="bg1"/>
                  </a:solidFill>
                  <a:latin typeface="Arial" panose="020B0604020202020204" pitchFamily="34" charset="0"/>
                  <a:cs typeface="Arial" panose="020B0604020202020204" pitchFamily="34" charset="0"/>
                </a:rPr>
                <a:t>nguy</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cơ</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đợt</a:t>
              </a:r>
              <a:r>
                <a:rPr lang="en-US" altLang="en-US" sz="1400" dirty="0">
                  <a:solidFill>
                    <a:schemeClr val="bg1"/>
                  </a:solidFill>
                  <a:latin typeface="Arial" panose="020B0604020202020204" pitchFamily="34" charset="0"/>
                  <a:cs typeface="Arial" panose="020B0604020202020204" pitchFamily="34" charset="0"/>
                </a:rPr>
                <a:t> KP</a:t>
              </a:r>
            </a:p>
          </p:txBody>
        </p:sp>
        <p:sp>
          <p:nvSpPr>
            <p:cNvPr id="13" name="TextBox 12"/>
            <p:cNvSpPr txBox="1">
              <a:spLocks noChangeArrowheads="1"/>
            </p:cNvSpPr>
            <p:nvPr/>
          </p:nvSpPr>
          <p:spPr bwMode="auto">
            <a:xfrm>
              <a:off x="5025981" y="2176537"/>
              <a:ext cx="1435170" cy="523220"/>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400" dirty="0" err="1">
                  <a:latin typeface="Arial" panose="020B0604020202020204" pitchFamily="34" charset="0"/>
                  <a:cs typeface="Arial" panose="020B0604020202020204" pitchFamily="34" charset="0"/>
                </a:rPr>
                <a:t>Tiền</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căn</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đợt</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kịch</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phát</a:t>
              </a:r>
              <a:endParaRPr lang="en-US" altLang="en-US" sz="1400" dirty="0">
                <a:latin typeface="Arial" panose="020B0604020202020204" pitchFamily="34" charset="0"/>
                <a:cs typeface="Arial" panose="020B0604020202020204" pitchFamily="34" charset="0"/>
              </a:endParaRPr>
            </a:p>
          </p:txBody>
        </p:sp>
        <p:sp>
          <p:nvSpPr>
            <p:cNvPr id="14" name="TextBox 13"/>
            <p:cNvSpPr txBox="1">
              <a:spLocks noChangeArrowheads="1"/>
            </p:cNvSpPr>
            <p:nvPr/>
          </p:nvSpPr>
          <p:spPr bwMode="auto">
            <a:xfrm>
              <a:off x="5236472" y="2839509"/>
              <a:ext cx="959869" cy="954107"/>
            </a:xfrm>
            <a:prstGeom prst="rect">
              <a:avLst/>
            </a:prstGeom>
            <a:solidFill>
              <a:srgbClr val="FFFF00"/>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400" dirty="0">
                  <a:solidFill>
                    <a:srgbClr val="FF0000"/>
                  </a:solidFill>
                  <a:latin typeface="Arial" panose="020B0604020202020204" pitchFamily="34" charset="0"/>
                  <a:cs typeface="Arial" panose="020B0604020202020204" pitchFamily="34" charset="0"/>
                </a:rPr>
                <a:t>≥2 </a:t>
              </a:r>
              <a:r>
                <a:rPr lang="en-US" altLang="en-US" sz="1400" dirty="0" err="1">
                  <a:solidFill>
                    <a:srgbClr val="FF0000"/>
                  </a:solidFill>
                  <a:latin typeface="Arial" panose="020B0604020202020204" pitchFamily="34" charset="0"/>
                  <a:cs typeface="Arial" panose="020B0604020202020204" pitchFamily="34" charset="0"/>
                </a:rPr>
                <a:t>hoặc</a:t>
              </a:r>
              <a:r>
                <a:rPr lang="en-US" altLang="en-US" sz="1400" dirty="0">
                  <a:solidFill>
                    <a:srgbClr val="FF0000"/>
                  </a:solidFill>
                  <a:latin typeface="Arial" panose="020B0604020202020204" pitchFamily="34" charset="0"/>
                  <a:cs typeface="Arial" panose="020B0604020202020204" pitchFamily="34" charset="0"/>
                </a:rPr>
                <a:t> ≥1 </a:t>
              </a:r>
              <a:r>
                <a:rPr lang="en-US" altLang="en-US" sz="1400" dirty="0" err="1">
                  <a:solidFill>
                    <a:srgbClr val="FF0000"/>
                  </a:solidFill>
                  <a:latin typeface="Arial" panose="020B0604020202020204" pitchFamily="34" charset="0"/>
                  <a:cs typeface="Arial" panose="020B0604020202020204" pitchFamily="34" charset="0"/>
                </a:rPr>
                <a:t>Phải</a:t>
              </a:r>
              <a:r>
                <a:rPr lang="en-US" altLang="en-US" sz="1400" dirty="0">
                  <a:solidFill>
                    <a:srgbClr val="FF0000"/>
                  </a:solidFill>
                  <a:latin typeface="Arial" panose="020B0604020202020204" pitchFamily="34" charset="0"/>
                  <a:cs typeface="Arial" panose="020B0604020202020204" pitchFamily="34" charset="0"/>
                </a:rPr>
                <a:t> </a:t>
              </a:r>
              <a:r>
                <a:rPr lang="en-US" altLang="en-US" sz="1400" dirty="0" err="1">
                  <a:solidFill>
                    <a:srgbClr val="FF0000"/>
                  </a:solidFill>
                  <a:latin typeface="Arial" panose="020B0604020202020204" pitchFamily="34" charset="0"/>
                  <a:cs typeface="Arial" panose="020B0604020202020204" pitchFamily="34" charset="0"/>
                </a:rPr>
                <a:t>nhập</a:t>
              </a:r>
              <a:r>
                <a:rPr lang="en-US" altLang="en-US" sz="1400" dirty="0">
                  <a:solidFill>
                    <a:srgbClr val="FF0000"/>
                  </a:solidFill>
                  <a:latin typeface="Arial" panose="020B0604020202020204" pitchFamily="34" charset="0"/>
                  <a:cs typeface="Arial" panose="020B0604020202020204" pitchFamily="34" charset="0"/>
                </a:rPr>
                <a:t> </a:t>
              </a:r>
              <a:r>
                <a:rPr lang="en-US" altLang="en-US" sz="1400" dirty="0" err="1">
                  <a:solidFill>
                    <a:srgbClr val="FF0000"/>
                  </a:solidFill>
                  <a:latin typeface="Arial" panose="020B0604020202020204" pitchFamily="34" charset="0"/>
                  <a:cs typeface="Arial" panose="020B0604020202020204" pitchFamily="34" charset="0"/>
                </a:rPr>
                <a:t>viện</a:t>
              </a:r>
              <a:endParaRPr lang="en-US" altLang="en-US" sz="1400" dirty="0">
                <a:solidFill>
                  <a:srgbClr val="FF0000"/>
                </a:solidFill>
                <a:latin typeface="Arial" panose="020B0604020202020204" pitchFamily="34" charset="0"/>
                <a:cs typeface="Arial" panose="020B0604020202020204" pitchFamily="34" charset="0"/>
              </a:endParaRPr>
            </a:p>
          </p:txBody>
        </p:sp>
        <p:sp>
          <p:nvSpPr>
            <p:cNvPr id="15" name="TextBox 14"/>
            <p:cNvSpPr txBox="1">
              <a:spLocks noChangeArrowheads="1"/>
            </p:cNvSpPr>
            <p:nvPr/>
          </p:nvSpPr>
          <p:spPr bwMode="auto">
            <a:xfrm>
              <a:off x="5200740" y="3909611"/>
              <a:ext cx="1005840" cy="954107"/>
            </a:xfrm>
            <a:prstGeom prst="rect">
              <a:avLst/>
            </a:prstGeom>
            <a:solidFill>
              <a:schemeClr val="accent5">
                <a:lumMod val="20000"/>
                <a:lumOff val="80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400" dirty="0">
                  <a:solidFill>
                    <a:srgbClr val="FF0000"/>
                  </a:solidFill>
                  <a:latin typeface="Arial" panose="020B0604020202020204" pitchFamily="34" charset="0"/>
                  <a:cs typeface="Arial" panose="020B0604020202020204" pitchFamily="34" charset="0"/>
                </a:rPr>
                <a:t>0 </a:t>
              </a:r>
              <a:r>
                <a:rPr lang="en-US" altLang="en-US" sz="1400" dirty="0" err="1">
                  <a:solidFill>
                    <a:srgbClr val="FF0000"/>
                  </a:solidFill>
                  <a:latin typeface="Arial" panose="020B0604020202020204" pitchFamily="34" charset="0"/>
                  <a:cs typeface="Arial" panose="020B0604020202020204" pitchFamily="34" charset="0"/>
                </a:rPr>
                <a:t>hoặc</a:t>
              </a:r>
              <a:r>
                <a:rPr lang="en-US" altLang="en-US" sz="1400" dirty="0">
                  <a:solidFill>
                    <a:srgbClr val="FF0000"/>
                  </a:solidFill>
                  <a:latin typeface="Arial" panose="020B0604020202020204" pitchFamily="34" charset="0"/>
                  <a:cs typeface="Arial" panose="020B0604020202020204" pitchFamily="34" charset="0"/>
                </a:rPr>
                <a:t> 1</a:t>
              </a:r>
            </a:p>
            <a:p>
              <a:pPr algn="ctr" eaLnBrk="1" hangingPunct="1">
                <a:spcBef>
                  <a:spcPct val="0"/>
                </a:spcBef>
                <a:buFontTx/>
                <a:buNone/>
              </a:pPr>
              <a:r>
                <a:rPr lang="en-US" altLang="en-US" sz="1400" dirty="0" err="1">
                  <a:solidFill>
                    <a:srgbClr val="FF0000"/>
                  </a:solidFill>
                  <a:latin typeface="Arial" panose="020B0604020202020204" pitchFamily="34" charset="0"/>
                  <a:cs typeface="Arial" panose="020B0604020202020204" pitchFamily="34" charset="0"/>
                </a:rPr>
                <a:t>Không</a:t>
              </a:r>
              <a:r>
                <a:rPr lang="en-US" altLang="en-US" sz="1400" dirty="0">
                  <a:solidFill>
                    <a:srgbClr val="FF0000"/>
                  </a:solidFill>
                  <a:latin typeface="Arial" panose="020B0604020202020204" pitchFamily="34" charset="0"/>
                  <a:cs typeface="Arial" panose="020B0604020202020204" pitchFamily="34" charset="0"/>
                </a:rPr>
                <a:t> </a:t>
              </a:r>
              <a:r>
                <a:rPr lang="en-US" altLang="en-US" sz="1400" dirty="0" err="1">
                  <a:solidFill>
                    <a:srgbClr val="FF0000"/>
                  </a:solidFill>
                  <a:latin typeface="Arial" panose="020B0604020202020204" pitchFamily="34" charset="0"/>
                  <a:cs typeface="Arial" panose="020B0604020202020204" pitchFamily="34" charset="0"/>
                </a:rPr>
                <a:t>nhập</a:t>
              </a:r>
              <a:r>
                <a:rPr lang="en-US" altLang="en-US" sz="1400" dirty="0">
                  <a:solidFill>
                    <a:srgbClr val="FF0000"/>
                  </a:solidFill>
                  <a:latin typeface="Arial" panose="020B0604020202020204" pitchFamily="34" charset="0"/>
                  <a:cs typeface="Arial" panose="020B0604020202020204" pitchFamily="34" charset="0"/>
                </a:rPr>
                <a:t> </a:t>
              </a:r>
              <a:r>
                <a:rPr lang="en-US" altLang="en-US" sz="1400" dirty="0" err="1">
                  <a:solidFill>
                    <a:srgbClr val="FF0000"/>
                  </a:solidFill>
                  <a:latin typeface="Arial" panose="020B0604020202020204" pitchFamily="34" charset="0"/>
                  <a:cs typeface="Arial" panose="020B0604020202020204" pitchFamily="34" charset="0"/>
                </a:rPr>
                <a:t>viện</a:t>
              </a:r>
              <a:endParaRPr lang="en-US" altLang="en-US" sz="1400" dirty="0">
                <a:solidFill>
                  <a:srgbClr val="FF0000"/>
                </a:solidFill>
                <a:latin typeface="Arial" panose="020B0604020202020204" pitchFamily="34" charset="0"/>
                <a:cs typeface="Arial" panose="020B0604020202020204" pitchFamily="34" charset="0"/>
              </a:endParaRPr>
            </a:p>
          </p:txBody>
        </p:sp>
      </p:grpSp>
      <p:sp>
        <p:nvSpPr>
          <p:cNvPr id="18" name="TextBox 17"/>
          <p:cNvSpPr txBox="1"/>
          <p:nvPr/>
        </p:nvSpPr>
        <p:spPr>
          <a:xfrm>
            <a:off x="1542106" y="1239502"/>
            <a:ext cx="9035358" cy="461665"/>
          </a:xfrm>
          <a:prstGeom prst="rect">
            <a:avLst/>
          </a:prstGeom>
          <a:solidFill>
            <a:srgbClr val="C00000"/>
          </a:solidFill>
          <a:effectLst>
            <a:outerShdw blurRad="50800" dist="38100" dir="2700000" algn="tl" rotWithShape="0">
              <a:prstClr val="black">
                <a:alpha val="40000"/>
              </a:prstClr>
            </a:outerShdw>
          </a:effectLst>
        </p:spPr>
        <p:txBody>
          <a:bodyPr wrap="square" rtlCol="0">
            <a:spAutoFit/>
          </a:bodyPr>
          <a:lstStyle/>
          <a:p>
            <a:r>
              <a:rPr lang="en-US" dirty="0" err="1"/>
              <a:t>Tinh</a:t>
            </a:r>
            <a:r>
              <a:rPr lang="en-US" dirty="0"/>
              <a:t> </a:t>
            </a:r>
            <a:r>
              <a:rPr lang="en-US" dirty="0" err="1"/>
              <a:t>chỉnh</a:t>
            </a:r>
            <a:r>
              <a:rPr lang="en-US" dirty="0"/>
              <a:t> </a:t>
            </a:r>
            <a:r>
              <a:rPr lang="en-US" dirty="0" err="1"/>
              <a:t>phương</a:t>
            </a:r>
            <a:r>
              <a:rPr lang="en-US" dirty="0"/>
              <a:t> </a:t>
            </a:r>
            <a:r>
              <a:rPr lang="en-US" dirty="0" err="1"/>
              <a:t>thức</a:t>
            </a:r>
            <a:r>
              <a:rPr lang="en-US" dirty="0"/>
              <a:t> </a:t>
            </a:r>
            <a:r>
              <a:rPr lang="en-US" dirty="0" err="1"/>
              <a:t>đánh</a:t>
            </a:r>
            <a:r>
              <a:rPr lang="en-US" dirty="0"/>
              <a:t> </a:t>
            </a:r>
            <a:r>
              <a:rPr lang="en-US" dirty="0" err="1"/>
              <a:t>giá</a:t>
            </a:r>
            <a:r>
              <a:rPr lang="en-US" dirty="0"/>
              <a:t> </a:t>
            </a:r>
            <a:r>
              <a:rPr lang="en-US" dirty="0" err="1"/>
              <a:t>theo</a:t>
            </a:r>
            <a:r>
              <a:rPr lang="en-US" dirty="0"/>
              <a:t> ABCD </a:t>
            </a:r>
            <a:endParaRPr lang="fr-FR" dirty="0"/>
          </a:p>
        </p:txBody>
      </p:sp>
      <p:sp>
        <p:nvSpPr>
          <p:cNvPr id="19" name="Rectangle 18"/>
          <p:cNvSpPr/>
          <p:nvPr/>
        </p:nvSpPr>
        <p:spPr>
          <a:xfrm>
            <a:off x="1524000" y="30463"/>
            <a:ext cx="9144000" cy="101566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p:spPr>
        <p:txBody>
          <a:bodyPr wrap="square">
            <a:spAutoFit/>
          </a:bodyPr>
          <a:lstStyle/>
          <a:p>
            <a:pPr algn="ctr"/>
            <a:r>
              <a:rPr lang="en-US" sz="3200" dirty="0">
                <a:latin typeface="Calibri" panose="020F0502020204030204" pitchFamily="34" charset="0"/>
              </a:rPr>
              <a:t>CHƯƠNG 2. CHẨN ĐOÁN VÀ ĐÁNH GIÁ BAN ĐẦU</a:t>
            </a:r>
          </a:p>
          <a:p>
            <a:pPr algn="ctr"/>
            <a:r>
              <a:rPr lang="en-US" sz="2800" dirty="0">
                <a:latin typeface="Calibri" panose="020F0502020204030204" pitchFamily="34" charset="0"/>
              </a:rPr>
              <a:t>- ĐÁNH GIÁ PHÂN LOẠI -</a:t>
            </a:r>
          </a:p>
        </p:txBody>
      </p:sp>
    </p:spTree>
    <p:extLst>
      <p:ext uri="{BB962C8B-B14F-4D97-AF65-F5344CB8AC3E}">
        <p14:creationId xmlns:p14="http://schemas.microsoft.com/office/powerpoint/2010/main" val="80268984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a:spLocks noChangeArrowheads="1"/>
          </p:cNvSpPr>
          <p:nvPr/>
        </p:nvSpPr>
        <p:spPr bwMode="auto">
          <a:xfrm>
            <a:off x="2807296" y="253026"/>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Alpha-1 antitrypsin deficiency (AATD) </a:t>
            </a:r>
          </a:p>
        </p:txBody>
      </p:sp>
      <p:sp>
        <p:nvSpPr>
          <p:cNvPr id="8" name="TextBox 1"/>
          <p:cNvSpPr txBox="1">
            <a:spLocks noChangeArrowheads="1"/>
          </p:cNvSpPr>
          <p:nvPr/>
        </p:nvSpPr>
        <p:spPr bwMode="auto">
          <a:xfrm>
            <a:off x="533400" y="1066800"/>
            <a:ext cx="11049000" cy="3683060"/>
          </a:xfrm>
          <a:prstGeom prst="rect">
            <a:avLst/>
          </a:prstGeom>
          <a:noFill/>
          <a:ln w="9525">
            <a:noFill/>
            <a:miter lim="800000"/>
            <a:headEnd/>
            <a:tailEnd/>
          </a:ln>
        </p:spPr>
        <p:txBody>
          <a:bodyPr wrap="square">
            <a:spAutoFit/>
          </a:bodyPr>
          <a:lstStyle/>
          <a:p>
            <a:pPr>
              <a:buClr>
                <a:srgbClr val="FFCC66"/>
              </a:buClr>
            </a:pPr>
            <a:r>
              <a:rPr lang="en-GB" sz="2000" dirty="0">
                <a:solidFill>
                  <a:srgbClr val="FAB516"/>
                </a:solidFill>
                <a:latin typeface="Calibri" panose="020F0502020204030204" pitchFamily="34" charset="0"/>
                <a:cs typeface="Calibri" panose="020F0502020204030204" pitchFamily="34" charset="0"/>
              </a:rPr>
              <a:t>AATD screening</a:t>
            </a:r>
            <a:endParaRPr lang="en-GB" sz="2000" dirty="0">
              <a:latin typeface="Calibri" panose="020F0502020204030204" pitchFamily="34" charset="0"/>
              <a:cs typeface="Calibri" panose="020F0502020204030204" pitchFamily="34" charset="0"/>
            </a:endParaRPr>
          </a:p>
          <a:p>
            <a:pPr marL="342900" indent="-342900">
              <a:buClr>
                <a:srgbClr val="FAB516"/>
              </a:buClr>
              <a:buFont typeface="Arial" panose="020B0604020202020204" pitchFamily="34" charset="0"/>
              <a:buChar char="►"/>
            </a:pPr>
            <a:r>
              <a:rPr lang="vi-VN" sz="2000" dirty="0" err="1">
                <a:solidFill>
                  <a:srgbClr val="FFC000"/>
                </a:solidFill>
                <a:latin typeface="Calibri" panose="020F0502020204030204" pitchFamily="34" charset="0"/>
                <a:cs typeface="Calibri" panose="020F0502020204030204" pitchFamily="34" charset="0"/>
              </a:rPr>
              <a:t>Tổ</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chức</a:t>
            </a:r>
            <a:r>
              <a:rPr lang="vi-VN" sz="2000" dirty="0">
                <a:solidFill>
                  <a:srgbClr val="FFC000"/>
                </a:solidFill>
                <a:latin typeface="Calibri" panose="020F0502020204030204" pitchFamily="34" charset="0"/>
                <a:cs typeface="Calibri" panose="020F0502020204030204" pitchFamily="34" charset="0"/>
              </a:rPr>
              <a:t> Y </a:t>
            </a:r>
            <a:r>
              <a:rPr lang="vi-VN" sz="2000" dirty="0" err="1">
                <a:solidFill>
                  <a:srgbClr val="FFC000"/>
                </a:solidFill>
                <a:latin typeface="Calibri" panose="020F0502020204030204" pitchFamily="34" charset="0"/>
                <a:cs typeface="Calibri" panose="020F0502020204030204" pitchFamily="34" charset="0"/>
              </a:rPr>
              <a:t>tế</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Thế</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giới</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khuyến</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cáo</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rằng</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tất</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cả</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các</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bệnh</a:t>
            </a:r>
            <a:r>
              <a:rPr lang="vi-VN" sz="2000" dirty="0">
                <a:solidFill>
                  <a:srgbClr val="FFC000"/>
                </a:solidFill>
                <a:latin typeface="Calibri" panose="020F0502020204030204" pitchFamily="34" charset="0"/>
                <a:cs typeface="Calibri" panose="020F0502020204030204" pitchFamily="34" charset="0"/>
              </a:rPr>
              <a:t> nhân </a:t>
            </a:r>
            <a:r>
              <a:rPr lang="vi-VN" sz="2000" dirty="0" err="1">
                <a:solidFill>
                  <a:srgbClr val="FFC000"/>
                </a:solidFill>
                <a:latin typeface="Calibri" panose="020F0502020204030204" pitchFamily="34" charset="0"/>
                <a:cs typeface="Calibri" panose="020F0502020204030204" pitchFamily="34" charset="0"/>
              </a:rPr>
              <a:t>được</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chẩn</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đoán</a:t>
            </a:r>
            <a:r>
              <a:rPr lang="vi-VN" sz="2000" dirty="0">
                <a:solidFill>
                  <a:srgbClr val="FFC000"/>
                </a:solidFill>
                <a:latin typeface="Calibri" panose="020F0502020204030204" pitchFamily="34" charset="0"/>
                <a:cs typeface="Calibri" panose="020F0502020204030204" pitchFamily="34" charset="0"/>
              </a:rPr>
              <a:t> COPD nên </a:t>
            </a:r>
            <a:r>
              <a:rPr lang="vi-VN" sz="2000" dirty="0" err="1">
                <a:solidFill>
                  <a:srgbClr val="FFC000"/>
                </a:solidFill>
                <a:latin typeface="Calibri" panose="020F0502020204030204" pitchFamily="34" charset="0"/>
                <a:cs typeface="Calibri" panose="020F0502020204030204" pitchFamily="34" charset="0"/>
              </a:rPr>
              <a:t>được</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kiểm</a:t>
            </a:r>
            <a:r>
              <a:rPr lang="vi-VN" sz="2000" dirty="0">
                <a:solidFill>
                  <a:srgbClr val="FFC000"/>
                </a:solidFill>
                <a:latin typeface="Calibri" panose="020F0502020204030204" pitchFamily="34" charset="0"/>
                <a:cs typeface="Calibri" panose="020F0502020204030204" pitchFamily="34" charset="0"/>
              </a:rPr>
              <a:t> tra </a:t>
            </a:r>
            <a:r>
              <a:rPr lang="vi-VN" sz="2000" dirty="0" err="1">
                <a:solidFill>
                  <a:srgbClr val="FFC000"/>
                </a:solidFill>
                <a:latin typeface="Calibri" panose="020F0502020204030204" pitchFamily="34" charset="0"/>
                <a:cs typeface="Calibri" panose="020F0502020204030204" pitchFamily="34" charset="0"/>
              </a:rPr>
              <a:t>một</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lần</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đặc</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biệt</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là</a:t>
            </a:r>
            <a:r>
              <a:rPr lang="vi-VN" sz="2000" dirty="0">
                <a:solidFill>
                  <a:srgbClr val="FFC000"/>
                </a:solidFill>
                <a:latin typeface="Calibri" panose="020F0502020204030204" pitchFamily="34" charset="0"/>
                <a:cs typeface="Calibri" panose="020F0502020204030204" pitchFamily="34" charset="0"/>
              </a:rPr>
              <a:t> ở </a:t>
            </a:r>
            <a:r>
              <a:rPr lang="vi-VN" sz="2000" dirty="0" err="1">
                <a:solidFill>
                  <a:srgbClr val="FFC000"/>
                </a:solidFill>
                <a:latin typeface="Calibri" panose="020F0502020204030204" pitchFamily="34" charset="0"/>
                <a:cs typeface="Calibri" panose="020F0502020204030204" pitchFamily="34" charset="0"/>
              </a:rPr>
              <a:t>những</a:t>
            </a:r>
            <a:r>
              <a:rPr lang="vi-VN" sz="2000" dirty="0">
                <a:solidFill>
                  <a:srgbClr val="FFC000"/>
                </a:solidFill>
                <a:latin typeface="Calibri" panose="020F0502020204030204" pitchFamily="34" charset="0"/>
                <a:cs typeface="Calibri" panose="020F0502020204030204" pitchFamily="34" charset="0"/>
              </a:rPr>
              <a:t> khu </a:t>
            </a:r>
            <a:r>
              <a:rPr lang="vi-VN" sz="2000" dirty="0" err="1">
                <a:solidFill>
                  <a:srgbClr val="FFC000"/>
                </a:solidFill>
                <a:latin typeface="Calibri" panose="020F0502020204030204" pitchFamily="34" charset="0"/>
                <a:cs typeface="Calibri" panose="020F0502020204030204" pitchFamily="34" charset="0"/>
              </a:rPr>
              <a:t>vực</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có</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tỷ</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lệ</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mắc</a:t>
            </a:r>
            <a:r>
              <a:rPr lang="vi-VN" sz="2000" dirty="0">
                <a:solidFill>
                  <a:srgbClr val="FFC000"/>
                </a:solidFill>
                <a:latin typeface="Calibri" panose="020F0502020204030204" pitchFamily="34" charset="0"/>
                <a:cs typeface="Calibri" panose="020F0502020204030204" pitchFamily="34" charset="0"/>
              </a:rPr>
              <a:t> AATD cao.</a:t>
            </a:r>
          </a:p>
          <a:p>
            <a:pPr marL="342900" indent="-342900">
              <a:buClr>
                <a:srgbClr val="FAB516"/>
              </a:buClr>
              <a:buFont typeface="Arial" panose="020B0604020202020204" pitchFamily="34" charset="0"/>
              <a:buChar char="►"/>
            </a:pPr>
            <a:endParaRPr lang="vi-VN" sz="2000" dirty="0">
              <a:solidFill>
                <a:srgbClr val="FFC000"/>
              </a:solidFill>
              <a:latin typeface="Calibri" panose="020F0502020204030204" pitchFamily="34" charset="0"/>
              <a:cs typeface="Calibri" panose="020F0502020204030204" pitchFamily="34" charset="0"/>
            </a:endParaRPr>
          </a:p>
          <a:p>
            <a:pPr marL="342900" indent="-342900">
              <a:buClr>
                <a:srgbClr val="FAB516"/>
              </a:buClr>
              <a:buFont typeface="Arial" panose="020B0604020202020204" pitchFamily="34" charset="0"/>
              <a:buChar char="►"/>
            </a:pPr>
            <a:r>
              <a:rPr lang="vi-VN" sz="2000" dirty="0" err="1">
                <a:solidFill>
                  <a:srgbClr val="FFC000"/>
                </a:solidFill>
                <a:latin typeface="Calibri" panose="020F0502020204030204" pitchFamily="34" charset="0"/>
                <a:cs typeface="Calibri" panose="020F0502020204030204" pitchFamily="34" charset="0"/>
              </a:rPr>
              <a:t>Bệnh</a:t>
            </a:r>
            <a:r>
              <a:rPr lang="vi-VN" sz="2000" dirty="0">
                <a:solidFill>
                  <a:srgbClr val="FFC000"/>
                </a:solidFill>
                <a:latin typeface="Calibri" panose="020F0502020204030204" pitchFamily="34" charset="0"/>
                <a:cs typeface="Calibri" panose="020F0502020204030204" pitchFamily="34" charset="0"/>
              </a:rPr>
              <a:t> nhân AATD </a:t>
            </a:r>
            <a:r>
              <a:rPr lang="vi-VN" sz="2000" dirty="0" err="1">
                <a:solidFill>
                  <a:srgbClr val="FFC000"/>
                </a:solidFill>
                <a:latin typeface="Calibri" panose="020F0502020204030204" pitchFamily="34" charset="0"/>
                <a:cs typeface="Calibri" panose="020F0502020204030204" pitchFamily="34" charset="0"/>
              </a:rPr>
              <a:t>thường</a:t>
            </a:r>
            <a:r>
              <a:rPr lang="vi-VN" sz="2000" dirty="0">
                <a:solidFill>
                  <a:srgbClr val="FFC000"/>
                </a:solidFill>
                <a:latin typeface="Calibri" panose="020F0502020204030204" pitchFamily="34" charset="0"/>
                <a:cs typeface="Calibri" panose="020F0502020204030204" pitchFamily="34" charset="0"/>
              </a:rPr>
              <a:t> &lt;45 </a:t>
            </a:r>
            <a:r>
              <a:rPr lang="vi-VN" sz="2000" dirty="0" err="1">
                <a:solidFill>
                  <a:srgbClr val="FFC000"/>
                </a:solidFill>
                <a:latin typeface="Calibri" panose="020F0502020204030204" pitchFamily="34" charset="0"/>
                <a:cs typeface="Calibri" panose="020F0502020204030204" pitchFamily="34" charset="0"/>
              </a:rPr>
              <a:t>tuổi</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với</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khí</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phế</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thũng</a:t>
            </a:r>
            <a:r>
              <a:rPr lang="vi-VN"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toàn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tiểu</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thùy</a:t>
            </a:r>
            <a:r>
              <a:rPr lang="en-US" sz="2000" dirty="0">
                <a:solidFill>
                  <a:srgbClr val="FFC000"/>
                </a:solidFill>
                <a:latin typeface="Calibri" panose="020F0502020204030204" pitchFamily="34" charset="0"/>
                <a:cs typeface="Calibri" panose="020F0502020204030204" pitchFamily="34" charset="0"/>
              </a:rPr>
              <a:t> ở </a:t>
            </a:r>
            <a:r>
              <a:rPr lang="en-US" sz="2000" dirty="0" err="1">
                <a:solidFill>
                  <a:srgbClr val="FFC000"/>
                </a:solidFill>
                <a:latin typeface="Calibri" panose="020F0502020204030204" pitchFamily="34" charset="0"/>
                <a:cs typeface="Calibri" panose="020F0502020204030204" pitchFamily="34" charset="0"/>
              </a:rPr>
              <a:t>đáy</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phổi</a:t>
            </a:r>
            <a:r>
              <a:rPr lang="en-US"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Sự</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chậm</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trễ</a:t>
            </a:r>
            <a:r>
              <a:rPr lang="vi-VN" sz="2000" dirty="0">
                <a:solidFill>
                  <a:srgbClr val="FFC000"/>
                </a:solidFill>
                <a:latin typeface="Calibri" panose="020F0502020204030204" pitchFamily="34" charset="0"/>
                <a:cs typeface="Calibri" panose="020F0502020204030204" pitchFamily="34" charset="0"/>
              </a:rPr>
              <a:t> trong </a:t>
            </a:r>
            <a:r>
              <a:rPr lang="vi-VN" sz="2000" dirty="0" err="1">
                <a:solidFill>
                  <a:srgbClr val="FFC000"/>
                </a:solidFill>
                <a:latin typeface="Calibri" panose="020F0502020204030204" pitchFamily="34" charset="0"/>
                <a:cs typeface="Calibri" panose="020F0502020204030204" pitchFamily="34" charset="0"/>
              </a:rPr>
              <a:t>chẩn</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đoán</a:t>
            </a:r>
            <a:r>
              <a:rPr lang="vi-VN" sz="2000" dirty="0">
                <a:solidFill>
                  <a:srgbClr val="FFC000"/>
                </a:solidFill>
                <a:latin typeface="Calibri" panose="020F0502020204030204" pitchFamily="34" charset="0"/>
                <a:cs typeface="Calibri" panose="020F0502020204030204" pitchFamily="34" charset="0"/>
              </a:rPr>
              <a:t> ở </a:t>
            </a:r>
            <a:r>
              <a:rPr lang="vi-VN" sz="2000" dirty="0" err="1">
                <a:solidFill>
                  <a:srgbClr val="FFC000"/>
                </a:solidFill>
                <a:latin typeface="Calibri" panose="020F0502020204030204" pitchFamily="34" charset="0"/>
                <a:cs typeface="Calibri" panose="020F0502020204030204" pitchFamily="34" charset="0"/>
              </a:rPr>
              <a:t>bệnh</a:t>
            </a:r>
            <a:r>
              <a:rPr lang="vi-VN" sz="2000" dirty="0">
                <a:solidFill>
                  <a:srgbClr val="FFC000"/>
                </a:solidFill>
                <a:latin typeface="Calibri" panose="020F0502020204030204" pitchFamily="34" charset="0"/>
                <a:cs typeface="Calibri" panose="020F0502020204030204" pitchFamily="34" charset="0"/>
              </a:rPr>
              <a:t> nhân AATD </a:t>
            </a:r>
            <a:r>
              <a:rPr lang="vi-VN" sz="2000" dirty="0" err="1">
                <a:solidFill>
                  <a:srgbClr val="FFC000"/>
                </a:solidFill>
                <a:latin typeface="Calibri" panose="020F0502020204030204" pitchFamily="34" charset="0"/>
                <a:cs typeface="Calibri" panose="020F0502020204030204" pitchFamily="34" charset="0"/>
              </a:rPr>
              <a:t>lớn</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tuổi</a:t>
            </a:r>
            <a:r>
              <a:rPr lang="vi-VN" sz="2000" dirty="0">
                <a:solidFill>
                  <a:srgbClr val="FFC000"/>
                </a:solidFill>
                <a:latin typeface="Calibri" panose="020F0502020204030204" pitchFamily="34" charset="0"/>
                <a:cs typeface="Calibri" panose="020F0502020204030204" pitchFamily="34" charset="0"/>
              </a:rPr>
              <a:t> </a:t>
            </a:r>
            <a:r>
              <a:rPr lang="en-US" sz="2000" dirty="0">
                <a:solidFill>
                  <a:srgbClr val="FFC000"/>
                </a:solidFill>
                <a:latin typeface="Calibri" panose="020F0502020204030204" pitchFamily="34" charset="0"/>
                <a:cs typeface="Calibri" panose="020F0502020204030204" pitchFamily="34" charset="0"/>
              </a:rPr>
              <a:t>h</a:t>
            </a:r>
            <a:r>
              <a:rPr lang="vi-VN" sz="2000" dirty="0">
                <a:solidFill>
                  <a:srgbClr val="FFC000"/>
                </a:solidFill>
                <a:latin typeface="Calibri" panose="020F0502020204030204" pitchFamily="34" charset="0"/>
                <a:cs typeface="Calibri" panose="020F0502020204030204" pitchFamily="34" charset="0"/>
              </a:rPr>
              <a:t>ơ</a:t>
            </a:r>
            <a:r>
              <a:rPr lang="en-US" sz="2000" dirty="0">
                <a:solidFill>
                  <a:srgbClr val="FFC000"/>
                </a:solidFill>
                <a:latin typeface="Calibri" panose="020F0502020204030204" pitchFamily="34" charset="0"/>
                <a:cs typeface="Calibri" panose="020F0502020204030204" pitchFamily="34" charset="0"/>
              </a:rPr>
              <a:t>n </a:t>
            </a:r>
            <a:r>
              <a:rPr lang="vi-VN" sz="2000" dirty="0" err="1">
                <a:solidFill>
                  <a:srgbClr val="FFC000"/>
                </a:solidFill>
                <a:latin typeface="Calibri" panose="020F0502020204030204" pitchFamily="34" charset="0"/>
                <a:cs typeface="Calibri" panose="020F0502020204030204" pitchFamily="34" charset="0"/>
              </a:rPr>
              <a:t>biểu</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hiện</a:t>
            </a:r>
            <a:r>
              <a:rPr lang="vi-VN" sz="2000" dirty="0">
                <a:solidFill>
                  <a:srgbClr val="FFC000"/>
                </a:solidFill>
                <a:latin typeface="Calibri" panose="020F0502020204030204" pitchFamily="34" charset="0"/>
                <a:cs typeface="Calibri" panose="020F0502020204030204" pitchFamily="34" charset="0"/>
              </a:rPr>
              <a:t> phân </a:t>
            </a:r>
            <a:r>
              <a:rPr lang="vi-VN" sz="2000" dirty="0" err="1">
                <a:solidFill>
                  <a:srgbClr val="FFC000"/>
                </a:solidFill>
                <a:latin typeface="Calibri" panose="020F0502020204030204" pitchFamily="34" charset="0"/>
                <a:cs typeface="Calibri" panose="020F0502020204030204" pitchFamily="34" charset="0"/>
              </a:rPr>
              <a:t>bố</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khí</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phế</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thũng</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điển</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hình</a:t>
            </a:r>
            <a:r>
              <a:rPr lang="vi-VN" sz="2000" dirty="0">
                <a:solidFill>
                  <a:srgbClr val="FFC000"/>
                </a:solidFill>
                <a:latin typeface="Calibri" panose="020F0502020204030204" pitchFamily="34" charset="0"/>
                <a:cs typeface="Calibri" panose="020F0502020204030204" pitchFamily="34" charset="0"/>
              </a:rPr>
              <a:t> hơn (</a:t>
            </a:r>
            <a:r>
              <a:rPr lang="en-US" sz="2000" dirty="0" err="1">
                <a:solidFill>
                  <a:srgbClr val="FFC000"/>
                </a:solidFill>
                <a:latin typeface="Calibri" panose="020F0502020204030204" pitchFamily="34" charset="0"/>
                <a:cs typeface="Calibri" panose="020F0502020204030204" pitchFamily="34" charset="0"/>
              </a:rPr>
              <a:t>trung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tâm</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tiểu</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thùy</a:t>
            </a:r>
            <a:r>
              <a:rPr lang="en-US" sz="2000" dirty="0">
                <a:solidFill>
                  <a:srgbClr val="FFC000"/>
                </a:solidFill>
                <a:latin typeface="Calibri" panose="020F0502020204030204" pitchFamily="34" charset="0"/>
                <a:cs typeface="Calibri" panose="020F0502020204030204" pitchFamily="34" charset="0"/>
              </a:rPr>
              <a:t> ở </a:t>
            </a:r>
            <a:r>
              <a:rPr lang="en-US" sz="2000" dirty="0" err="1">
                <a:solidFill>
                  <a:srgbClr val="FFC000"/>
                </a:solidFill>
                <a:latin typeface="Calibri" panose="020F0502020204030204" pitchFamily="34" charset="0"/>
                <a:cs typeface="Calibri" panose="020F0502020204030204" pitchFamily="34" charset="0"/>
              </a:rPr>
              <a:t>hai</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đỉnh</a:t>
            </a:r>
            <a:r>
              <a:rPr lang="vi-VN" sz="2000" dirty="0">
                <a:solidFill>
                  <a:srgbClr val="FFC000"/>
                </a:solidFill>
                <a:latin typeface="Calibri" panose="020F0502020204030204" pitchFamily="34" charset="0"/>
                <a:cs typeface="Calibri" panose="020F0502020204030204" pitchFamily="34" charset="0"/>
              </a:rPr>
              <a:t>).</a:t>
            </a:r>
          </a:p>
          <a:p>
            <a:pPr marL="342900" indent="-342900">
              <a:buClr>
                <a:srgbClr val="FAB516"/>
              </a:buClr>
              <a:buFont typeface="Arial" panose="020B0604020202020204" pitchFamily="34" charset="0"/>
              <a:buChar char="►"/>
            </a:pPr>
            <a:endParaRPr lang="vi-VN" sz="2000" dirty="0">
              <a:solidFill>
                <a:srgbClr val="FFC000"/>
              </a:solidFill>
              <a:latin typeface="Calibri" panose="020F0502020204030204" pitchFamily="34" charset="0"/>
              <a:cs typeface="Calibri" panose="020F0502020204030204" pitchFamily="34" charset="0"/>
            </a:endParaRPr>
          </a:p>
          <a:p>
            <a:pPr marL="342900" indent="-342900">
              <a:buClr>
                <a:srgbClr val="FAB516"/>
              </a:buClr>
              <a:buFont typeface="Arial" panose="020B0604020202020204" pitchFamily="34" charset="0"/>
              <a:buChar char="►"/>
            </a:pPr>
            <a:r>
              <a:rPr lang="vi-VN" sz="2000" dirty="0" err="1">
                <a:solidFill>
                  <a:srgbClr val="FFC000"/>
                </a:solidFill>
                <a:latin typeface="Calibri" panose="020F0502020204030204" pitchFamily="34" charset="0"/>
                <a:cs typeface="Calibri" panose="020F0502020204030204" pitchFamily="34" charset="0"/>
              </a:rPr>
              <a:t>Nồng</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độ</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thấp</a:t>
            </a:r>
            <a:r>
              <a:rPr lang="vi-VN" sz="2000" dirty="0">
                <a:solidFill>
                  <a:srgbClr val="FFC000"/>
                </a:solidFill>
                <a:latin typeface="Calibri" panose="020F0502020204030204" pitchFamily="34" charset="0"/>
                <a:cs typeface="Calibri" panose="020F0502020204030204" pitchFamily="34" charset="0"/>
              </a:rPr>
              <a:t> (&lt;20% </a:t>
            </a:r>
            <a:r>
              <a:rPr lang="vi-VN" sz="2000" dirty="0" err="1">
                <a:solidFill>
                  <a:srgbClr val="FFC000"/>
                </a:solidFill>
                <a:latin typeface="Calibri" panose="020F0502020204030204" pitchFamily="34" charset="0"/>
                <a:cs typeface="Calibri" panose="020F0502020204030204" pitchFamily="34" charset="0"/>
              </a:rPr>
              <a:t>bình</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thường</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có</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tính</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gợi</a:t>
            </a:r>
            <a:r>
              <a:rPr lang="vi-VN" sz="2000" dirty="0">
                <a:solidFill>
                  <a:srgbClr val="FFC000"/>
                </a:solidFill>
                <a:latin typeface="Calibri" panose="020F0502020204030204" pitchFamily="34" charset="0"/>
                <a:cs typeface="Calibri" panose="020F0502020204030204" pitchFamily="34" charset="0"/>
              </a:rPr>
              <a:t> ý cao </a:t>
            </a:r>
            <a:r>
              <a:rPr lang="vi-VN" sz="2000" dirty="0" err="1">
                <a:solidFill>
                  <a:srgbClr val="FFC000"/>
                </a:solidFill>
                <a:latin typeface="Calibri" panose="020F0502020204030204" pitchFamily="34" charset="0"/>
                <a:cs typeface="Calibri" panose="020F0502020204030204" pitchFamily="34" charset="0"/>
              </a:rPr>
              <a:t>về</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sự</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thiếu</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hụt</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đồng</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hợp</a:t>
            </a:r>
            <a:r>
              <a:rPr lang="vi-VN" sz="2000" dirty="0">
                <a:solidFill>
                  <a:srgbClr val="FFC000"/>
                </a:solidFill>
                <a:latin typeface="Calibri" panose="020F0502020204030204" pitchFamily="34" charset="0"/>
                <a:cs typeface="Calibri" panose="020F0502020204030204" pitchFamily="34" charset="0"/>
              </a:rPr>
              <a:t> </a:t>
            </a:r>
            <a:r>
              <a:rPr lang="vi-VN" sz="2000" dirty="0" err="1">
                <a:solidFill>
                  <a:srgbClr val="FFC000"/>
                </a:solidFill>
                <a:latin typeface="Calibri" panose="020F0502020204030204" pitchFamily="34" charset="0"/>
                <a:cs typeface="Calibri" panose="020F0502020204030204" pitchFamily="34" charset="0"/>
              </a:rPr>
              <a:t>tử</a:t>
            </a:r>
            <a:r>
              <a:rPr lang="vi-VN" sz="2000" dirty="0">
                <a:solidFill>
                  <a:srgbClr val="FFC000"/>
                </a:solidFill>
                <a:latin typeface="Calibri" panose="020F0502020204030204" pitchFamily="34" charset="0"/>
                <a:cs typeface="Calibri" panose="020F0502020204030204" pitchFamily="34" charset="0"/>
              </a:rPr>
              <a:t>.</a:t>
            </a:r>
            <a:r>
              <a:rPr lang="en-US" sz="2000" dirty="0">
                <a:solidFill>
                  <a:srgbClr val="FFC000"/>
                </a:solidFill>
                <a:latin typeface="Calibri" panose="020F0502020204030204" pitchFamily="34" charset="0"/>
                <a:cs typeface="Calibri" panose="020F0502020204030204" pitchFamily="34" charset="0"/>
              </a:rPr>
              <a:t> </a:t>
            </a:r>
            <a:r>
              <a:rPr lang="en-US" sz="2000"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sz="2000" dirty="0" err="1">
                <a:solidFill>
                  <a:srgbClr val="FFC000"/>
                </a:solidFill>
                <a:latin typeface="Calibri" panose="020F0502020204030204" pitchFamily="34" charset="0"/>
                <a:cs typeface="Calibri" panose="020F0502020204030204" pitchFamily="34" charset="0"/>
                <a:sym typeface="Wingdings" panose="05000000000000000000" pitchFamily="2" charset="2"/>
              </a:rPr>
              <a:t>có</a:t>
            </a:r>
            <a:r>
              <a:rPr lang="en-US" sz="2000"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sz="2000" dirty="0" err="1">
                <a:solidFill>
                  <a:srgbClr val="FFC000"/>
                </a:solidFill>
                <a:latin typeface="Calibri" panose="020F0502020204030204" pitchFamily="34" charset="0"/>
                <a:cs typeface="Calibri" panose="020F0502020204030204" pitchFamily="34" charset="0"/>
                <a:sym typeface="Wingdings" panose="05000000000000000000" pitchFamily="2" charset="2"/>
              </a:rPr>
              <a:t>thể</a:t>
            </a:r>
            <a:r>
              <a:rPr lang="en-US" sz="2000"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sz="2000" dirty="0" err="1">
                <a:solidFill>
                  <a:srgbClr val="FFC000"/>
                </a:solidFill>
                <a:latin typeface="Calibri" panose="020F0502020204030204" pitchFamily="34" charset="0"/>
                <a:cs typeface="Calibri" panose="020F0502020204030204" pitchFamily="34" charset="0"/>
                <a:sym typeface="Wingdings" panose="05000000000000000000" pitchFamily="2" charset="2"/>
              </a:rPr>
              <a:t>cần</a:t>
            </a:r>
            <a:r>
              <a:rPr lang="en-US" sz="2000"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sz="2000" dirty="0" err="1">
                <a:solidFill>
                  <a:srgbClr val="FFC000"/>
                </a:solidFill>
                <a:latin typeface="Calibri" panose="020F0502020204030204" pitchFamily="34" charset="0"/>
                <a:cs typeface="Calibri" panose="020F0502020204030204" pitchFamily="34" charset="0"/>
                <a:sym typeface="Wingdings" panose="05000000000000000000" pitchFamily="2" charset="2"/>
              </a:rPr>
              <a:t>điều</a:t>
            </a:r>
            <a:r>
              <a:rPr lang="en-US" sz="2000"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sz="2000" dirty="0" err="1">
                <a:solidFill>
                  <a:srgbClr val="FFC000"/>
                </a:solidFill>
                <a:latin typeface="Calibri" panose="020F0502020204030204" pitchFamily="34" charset="0"/>
                <a:cs typeface="Calibri" panose="020F0502020204030204" pitchFamily="34" charset="0"/>
                <a:sym typeface="Wingdings" panose="05000000000000000000" pitchFamily="2" charset="2"/>
              </a:rPr>
              <a:t>trị</a:t>
            </a:r>
            <a:endParaRPr lang="en-GB" sz="2000" dirty="0">
              <a:solidFill>
                <a:srgbClr val="FFC000"/>
              </a:solidFill>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endParaRPr lang="en-AU" sz="2000" dirty="0">
              <a:solidFill>
                <a:srgbClr val="FFC000"/>
              </a:solidFill>
            </a:endParaRPr>
          </a:p>
          <a:p>
            <a:pPr marL="342900" indent="-342900">
              <a:buClr>
                <a:srgbClr val="FFCC66"/>
              </a:buClr>
              <a:buFont typeface="Arial" panose="020B0604020202020204" pitchFamily="34" charset="0"/>
              <a:buChar char="►"/>
            </a:pPr>
            <a:endParaRPr lang="en-US" sz="2000" u="sng" baseline="30000" dirty="0"/>
          </a:p>
        </p:txBody>
      </p:sp>
      <p:sp>
        <p:nvSpPr>
          <p:cNvPr id="6" name="TextBox 1">
            <a:extLst>
              <a:ext uri="{FF2B5EF4-FFF2-40B4-BE49-F238E27FC236}">
                <a16:creationId xmlns:a16="http://schemas.microsoft.com/office/drawing/2014/main" id="{19D969E6-D884-486A-A517-C8AC547EF4C3}"/>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Tree>
    <p:extLst>
      <p:ext uri="{BB962C8B-B14F-4D97-AF65-F5344CB8AC3E}">
        <p14:creationId xmlns:p14="http://schemas.microsoft.com/office/powerpoint/2010/main" val="313989736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a:spLocks noChangeArrowheads="1"/>
          </p:cNvSpPr>
          <p:nvPr/>
        </p:nvSpPr>
        <p:spPr bwMode="auto">
          <a:xfrm>
            <a:off x="2807296" y="253026"/>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Alpha-1 antitrypsin deficiency (AATD) </a:t>
            </a:r>
          </a:p>
        </p:txBody>
      </p:sp>
      <p:sp>
        <p:nvSpPr>
          <p:cNvPr id="6" name="TextBox 1">
            <a:extLst>
              <a:ext uri="{FF2B5EF4-FFF2-40B4-BE49-F238E27FC236}">
                <a16:creationId xmlns:a16="http://schemas.microsoft.com/office/drawing/2014/main" id="{19D969E6-D884-486A-A517-C8AC547EF4C3}"/>
              </a:ext>
            </a:extLst>
          </p:cNvPr>
          <p:cNvSpPr txBox="1">
            <a:spLocks noChangeArrowheads="1"/>
          </p:cNvSpPr>
          <p:nvPr/>
        </p:nvSpPr>
        <p:spPr bwMode="auto">
          <a:xfrm>
            <a:off x="8610600" y="1765265"/>
            <a:ext cx="3554627" cy="461665"/>
          </a:xfrm>
          <a:prstGeom prst="rect">
            <a:avLst/>
          </a:prstGeom>
          <a:noFill/>
          <a:ln w="9525">
            <a:noFill/>
            <a:miter lim="800000"/>
            <a:headEnd/>
            <a:tailEnd/>
          </a:ln>
        </p:spPr>
        <p:txBody>
          <a:bodyPr wrap="square">
            <a:spAutoFit/>
          </a:bodyPr>
          <a:lstStyle/>
          <a:p>
            <a:pPr algn="ctr"/>
            <a:r>
              <a:rPr lang="en-US" sz="1200" dirty="0">
                <a:solidFill>
                  <a:schemeClr val="accent6">
                    <a:lumMod val="40000"/>
                    <a:lumOff val="60000"/>
                  </a:schemeClr>
                </a:solidFill>
              </a:rPr>
              <a:t>© 2019 Global Initiative for Chronic Obstructive Lung Disease</a:t>
            </a:r>
          </a:p>
        </p:txBody>
      </p:sp>
      <p:pic>
        <p:nvPicPr>
          <p:cNvPr id="2" name="Picture 1">
            <a:extLst>
              <a:ext uri="{FF2B5EF4-FFF2-40B4-BE49-F238E27FC236}">
                <a16:creationId xmlns:a16="http://schemas.microsoft.com/office/drawing/2014/main" id="{C508CAE6-CB69-41CB-A367-5480BB848699}"/>
              </a:ext>
            </a:extLst>
          </p:cNvPr>
          <p:cNvPicPr>
            <a:picLocks noChangeAspect="1"/>
          </p:cNvPicPr>
          <p:nvPr/>
        </p:nvPicPr>
        <p:blipFill>
          <a:blip r:embed="rId2"/>
          <a:stretch>
            <a:fillRect/>
          </a:stretch>
        </p:blipFill>
        <p:spPr>
          <a:xfrm>
            <a:off x="26773" y="776246"/>
            <a:ext cx="8534400" cy="3773474"/>
          </a:xfrm>
          <a:prstGeom prst="rect">
            <a:avLst/>
          </a:prstGeom>
        </p:spPr>
      </p:pic>
      <p:pic>
        <p:nvPicPr>
          <p:cNvPr id="3" name="Picture 2">
            <a:extLst>
              <a:ext uri="{FF2B5EF4-FFF2-40B4-BE49-F238E27FC236}">
                <a16:creationId xmlns:a16="http://schemas.microsoft.com/office/drawing/2014/main" id="{3CD50053-9187-44ED-9EC7-DD43BDB120BD}"/>
              </a:ext>
            </a:extLst>
          </p:cNvPr>
          <p:cNvPicPr>
            <a:picLocks noChangeAspect="1"/>
          </p:cNvPicPr>
          <p:nvPr/>
        </p:nvPicPr>
        <p:blipFill>
          <a:blip r:embed="rId3"/>
          <a:stretch>
            <a:fillRect/>
          </a:stretch>
        </p:blipFill>
        <p:spPr>
          <a:xfrm>
            <a:off x="3630827" y="3628960"/>
            <a:ext cx="8534400" cy="3229040"/>
          </a:xfrm>
          <a:prstGeom prst="rect">
            <a:avLst/>
          </a:prstGeom>
        </p:spPr>
      </p:pic>
      <p:sp>
        <p:nvSpPr>
          <p:cNvPr id="4" name="TextBox 1">
            <a:extLst>
              <a:ext uri="{FF2B5EF4-FFF2-40B4-BE49-F238E27FC236}">
                <a16:creationId xmlns:a16="http://schemas.microsoft.com/office/drawing/2014/main" id="{176E1179-1296-4139-9C00-7A5FCDC14FFE}"/>
              </a:ext>
            </a:extLst>
          </p:cNvPr>
          <p:cNvSpPr txBox="1">
            <a:spLocks noChangeArrowheads="1"/>
          </p:cNvSpPr>
          <p:nvPr/>
        </p:nvSpPr>
        <p:spPr bwMode="auto">
          <a:xfrm>
            <a:off x="76200" y="5473027"/>
            <a:ext cx="3554627" cy="276999"/>
          </a:xfrm>
          <a:prstGeom prst="rect">
            <a:avLst/>
          </a:prstGeom>
          <a:noFill/>
          <a:ln w="9525">
            <a:noFill/>
            <a:miter lim="800000"/>
            <a:headEnd/>
            <a:tailEnd/>
          </a:ln>
        </p:spPr>
        <p:txBody>
          <a:bodyPr wrap="square">
            <a:spAutoFit/>
          </a:bodyPr>
          <a:lstStyle/>
          <a:p>
            <a:pPr algn="ctr"/>
            <a:r>
              <a:rPr lang="en-US" sz="1200" dirty="0" err="1">
                <a:solidFill>
                  <a:schemeClr val="accent6">
                    <a:lumMod val="40000"/>
                    <a:lumOff val="60000"/>
                  </a:schemeClr>
                </a:solidFill>
              </a:rPr>
              <a:t>Serres</a:t>
            </a:r>
            <a:r>
              <a:rPr lang="en-US" sz="1200" dirty="0">
                <a:solidFill>
                  <a:schemeClr val="accent6">
                    <a:lumMod val="40000"/>
                    <a:lumOff val="60000"/>
                  </a:schemeClr>
                </a:solidFill>
              </a:rPr>
              <a:t> Chest 2002</a:t>
            </a:r>
          </a:p>
        </p:txBody>
      </p:sp>
    </p:spTree>
    <p:extLst>
      <p:ext uri="{BB962C8B-B14F-4D97-AF65-F5344CB8AC3E}">
        <p14:creationId xmlns:p14="http://schemas.microsoft.com/office/powerpoint/2010/main" val="2660165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4294967295"/>
          </p:nvPr>
        </p:nvSpPr>
        <p:spPr>
          <a:xfrm>
            <a:off x="0" y="1917700"/>
            <a:ext cx="8629650" cy="4940300"/>
          </a:xfrm>
        </p:spPr>
        <p:txBody>
          <a:bodyPr>
            <a:normAutofit fontScale="77500" lnSpcReduction="20000"/>
          </a:bodyPr>
          <a:lstStyle/>
          <a:p>
            <a:pPr eaLnBrk="1" hangingPunct="1">
              <a:buClr>
                <a:srgbClr val="00FF00"/>
              </a:buClr>
              <a:buSzPct val="100000"/>
              <a:buFont typeface="Wingdings" pitchFamily="2" charset="2"/>
              <a:buChar char="§"/>
              <a:defRPr/>
            </a:pPr>
            <a:r>
              <a:rPr lang="en-US"/>
              <a:t>Giảm triệu chứng</a:t>
            </a:r>
            <a:endParaRPr lang="da-DK"/>
          </a:p>
          <a:p>
            <a:pPr eaLnBrk="1" hangingPunct="1">
              <a:buClr>
                <a:srgbClr val="00FF00"/>
              </a:buClr>
              <a:buSzPct val="100000"/>
              <a:buFont typeface="Wingdings" pitchFamily="2" charset="2"/>
              <a:buChar char="§"/>
              <a:defRPr/>
            </a:pPr>
            <a:r>
              <a:rPr lang="en-US"/>
              <a:t>Tăng cường khả năng gắng sức</a:t>
            </a:r>
            <a:endParaRPr lang="da-DK"/>
          </a:p>
          <a:p>
            <a:pPr eaLnBrk="1" hangingPunct="1">
              <a:buClr>
                <a:srgbClr val="00FF00"/>
              </a:buClr>
              <a:buSzPct val="100000"/>
              <a:buFont typeface="Wingdings" pitchFamily="2" charset="2"/>
              <a:buChar char="§"/>
              <a:defRPr/>
            </a:pPr>
            <a:r>
              <a:rPr lang="da-DK"/>
              <a:t>Cải thiện tình trạng sức khỏe</a:t>
            </a:r>
          </a:p>
          <a:p>
            <a:pPr eaLnBrk="1" hangingPunct="1">
              <a:buSzPct val="100000"/>
              <a:buFont typeface="Monotype Sorts" pitchFamily="2" charset="2"/>
              <a:buBlip>
                <a:blip r:embed="rId2"/>
              </a:buBlip>
              <a:defRPr/>
            </a:pPr>
            <a:endParaRPr lang="da-DK" sz="1400"/>
          </a:p>
          <a:p>
            <a:pPr eaLnBrk="1" hangingPunct="1">
              <a:buClr>
                <a:srgbClr val="00FF00"/>
              </a:buClr>
              <a:buSzPct val="100000"/>
              <a:buFont typeface="Wingdings" pitchFamily="2" charset="2"/>
              <a:buChar char="§"/>
              <a:defRPr/>
            </a:pPr>
            <a:r>
              <a:rPr lang="en-US"/>
              <a:t>Ngăn ngừa sự phát triển bệnh</a:t>
            </a:r>
            <a:endParaRPr lang="da-DK"/>
          </a:p>
          <a:p>
            <a:pPr eaLnBrk="1" hangingPunct="1">
              <a:buClr>
                <a:srgbClr val="00FF00"/>
              </a:buClr>
              <a:buSzPct val="100000"/>
              <a:buFont typeface="Wingdings" pitchFamily="2" charset="2"/>
              <a:buChar char="§"/>
              <a:defRPr/>
            </a:pPr>
            <a:r>
              <a:rPr lang="en-US"/>
              <a:t>Ngừa/điều trị các đợt cấp</a:t>
            </a:r>
            <a:endParaRPr lang="da-DK"/>
          </a:p>
          <a:p>
            <a:pPr eaLnBrk="1" hangingPunct="1">
              <a:buClr>
                <a:srgbClr val="00FF00"/>
              </a:buClr>
              <a:buSzPct val="100000"/>
              <a:buFont typeface="Wingdings" pitchFamily="2" charset="2"/>
              <a:buChar char="§"/>
              <a:defRPr/>
            </a:pPr>
            <a:r>
              <a:rPr lang="en-US"/>
              <a:t>Giảm tỷ lệ tử vong</a:t>
            </a:r>
            <a:endParaRPr lang="da-DK"/>
          </a:p>
          <a:p>
            <a:pPr eaLnBrk="1" hangingPunct="1">
              <a:defRPr/>
            </a:pPr>
            <a:endParaRPr lang="da-DK"/>
          </a:p>
        </p:txBody>
      </p:sp>
      <p:sp>
        <p:nvSpPr>
          <p:cNvPr id="9" name="Title 8"/>
          <p:cNvSpPr>
            <a:spLocks noGrp="1"/>
          </p:cNvSpPr>
          <p:nvPr>
            <p:ph type="title" idx="4294967295"/>
          </p:nvPr>
        </p:nvSpPr>
        <p:spPr>
          <a:xfrm>
            <a:off x="1905000" y="371475"/>
            <a:ext cx="10287000" cy="949325"/>
          </a:xfrm>
        </p:spPr>
        <p:txBody>
          <a:bodyPr wrap="square">
            <a:spAutoFit/>
          </a:bodyPr>
          <a:lstStyle/>
          <a:p>
            <a:pPr algn="l" eaLnBrk="1" hangingPunct="1">
              <a:lnSpc>
                <a:spcPct val="120000"/>
              </a:lnSpc>
              <a:spcBef>
                <a:spcPct val="25000"/>
              </a:spcBef>
              <a:defRPr/>
            </a:pPr>
            <a:r>
              <a:rPr lang="en-US" sz="1800" b="0" dirty="0" err="1">
                <a:latin typeface="Tahoma" pitchFamily="34" charset="0"/>
              </a:rPr>
              <a:t>Chiến</a:t>
            </a:r>
            <a:r>
              <a:rPr lang="en-US" sz="1800" b="0" dirty="0">
                <a:latin typeface="Tahoma" pitchFamily="34" charset="0"/>
              </a:rPr>
              <a:t> </a:t>
            </a:r>
            <a:r>
              <a:rPr lang="en-US" sz="1800" b="0" dirty="0" err="1">
                <a:latin typeface="Tahoma" pitchFamily="34" charset="0"/>
              </a:rPr>
              <a:t>lược</a:t>
            </a:r>
            <a:r>
              <a:rPr lang="en-US" sz="1800" b="0" dirty="0">
                <a:latin typeface="Tahoma" pitchFamily="34" charset="0"/>
              </a:rPr>
              <a:t> </a:t>
            </a:r>
            <a:r>
              <a:rPr lang="en-US" sz="1800" b="0" dirty="0" err="1">
                <a:latin typeface="Tahoma" pitchFamily="34" charset="0"/>
              </a:rPr>
              <a:t>toàn</a:t>
            </a:r>
            <a:r>
              <a:rPr lang="en-US" sz="1800" b="0" dirty="0">
                <a:latin typeface="Tahoma" pitchFamily="34" charset="0"/>
              </a:rPr>
              <a:t> </a:t>
            </a:r>
            <a:r>
              <a:rPr lang="en-US" sz="1800" b="0" dirty="0" err="1">
                <a:latin typeface="Tahoma" pitchFamily="34" charset="0"/>
              </a:rPr>
              <a:t>cầu</a:t>
            </a:r>
            <a:r>
              <a:rPr lang="en-US" sz="1800" b="0" dirty="0">
                <a:latin typeface="Tahoma" pitchFamily="34" charset="0"/>
              </a:rPr>
              <a:t> </a:t>
            </a:r>
            <a:r>
              <a:rPr lang="en-US" sz="1800" b="0" dirty="0" err="1">
                <a:latin typeface="Tahoma" pitchFamily="34" charset="0"/>
              </a:rPr>
              <a:t>trong</a:t>
            </a:r>
            <a:r>
              <a:rPr lang="en-US" sz="1800" b="0" dirty="0">
                <a:latin typeface="Tahoma" pitchFamily="34" charset="0"/>
              </a:rPr>
              <a:t> </a:t>
            </a:r>
            <a:r>
              <a:rPr lang="en-US" sz="1800" b="0" dirty="0" err="1">
                <a:latin typeface="Tahoma" pitchFamily="34" charset="0"/>
              </a:rPr>
              <a:t>chẩn</a:t>
            </a:r>
            <a:r>
              <a:rPr lang="en-US" sz="1800" b="0" dirty="0">
                <a:latin typeface="Tahoma" pitchFamily="34" charset="0"/>
              </a:rPr>
              <a:t> </a:t>
            </a:r>
            <a:r>
              <a:rPr lang="en-US" sz="1800" b="0" dirty="0" err="1">
                <a:latin typeface="Tahoma" pitchFamily="34" charset="0"/>
              </a:rPr>
              <a:t>đoán</a:t>
            </a:r>
            <a:r>
              <a:rPr lang="en-US" sz="1800" b="0" dirty="0">
                <a:latin typeface="Tahoma" pitchFamily="34" charset="0"/>
              </a:rPr>
              <a:t>, </a:t>
            </a:r>
            <a:r>
              <a:rPr lang="en-US" sz="1800" b="0" dirty="0" err="1">
                <a:latin typeface="Tahoma" pitchFamily="34" charset="0"/>
              </a:rPr>
              <a:t>quản</a:t>
            </a:r>
            <a:r>
              <a:rPr lang="en-US" sz="1800" b="0" dirty="0">
                <a:latin typeface="Tahoma" pitchFamily="34" charset="0"/>
              </a:rPr>
              <a:t> </a:t>
            </a:r>
            <a:r>
              <a:rPr lang="en-US" sz="1800" b="0" dirty="0" err="1">
                <a:latin typeface="Tahoma" pitchFamily="34" charset="0"/>
              </a:rPr>
              <a:t>lý</a:t>
            </a:r>
            <a:r>
              <a:rPr lang="en-US" sz="1800" b="0" dirty="0">
                <a:latin typeface="Tahoma" pitchFamily="34" charset="0"/>
              </a:rPr>
              <a:t> </a:t>
            </a:r>
            <a:r>
              <a:rPr lang="en-US" sz="1800" b="0" dirty="0" err="1">
                <a:latin typeface="Tahoma" pitchFamily="34" charset="0"/>
              </a:rPr>
              <a:t>và</a:t>
            </a:r>
            <a:r>
              <a:rPr lang="en-US" sz="1800" b="0" dirty="0">
                <a:latin typeface="Tahoma" pitchFamily="34" charset="0"/>
              </a:rPr>
              <a:t> </a:t>
            </a:r>
            <a:r>
              <a:rPr lang="en-US" sz="1800" b="0" dirty="0" err="1">
                <a:latin typeface="Tahoma" pitchFamily="34" charset="0"/>
              </a:rPr>
              <a:t>dự</a:t>
            </a:r>
            <a:r>
              <a:rPr lang="en-US" sz="1800" b="0" dirty="0">
                <a:latin typeface="Tahoma" pitchFamily="34" charset="0"/>
              </a:rPr>
              <a:t> </a:t>
            </a:r>
            <a:r>
              <a:rPr lang="en-US" sz="1800" b="0" dirty="0" err="1">
                <a:latin typeface="Tahoma" pitchFamily="34" charset="0"/>
              </a:rPr>
              <a:t>phòng</a:t>
            </a:r>
            <a:r>
              <a:rPr lang="en-US" sz="1800" b="0" dirty="0">
                <a:latin typeface="Tahoma" pitchFamily="34" charset="0"/>
              </a:rPr>
              <a:t> BPTNMT</a:t>
            </a:r>
            <a:br>
              <a:rPr lang="en-US" sz="1800" b="0" dirty="0">
                <a:latin typeface="Tahoma" pitchFamily="34" charset="0"/>
              </a:rPr>
            </a:br>
            <a:r>
              <a:rPr lang="en-US" sz="3200" b="0" dirty="0" err="1">
                <a:latin typeface="Tahoma" pitchFamily="34" charset="0"/>
              </a:rPr>
              <a:t>Quản</a:t>
            </a:r>
            <a:r>
              <a:rPr lang="en-US" sz="3200" b="0" dirty="0">
                <a:latin typeface="Tahoma" pitchFamily="34" charset="0"/>
              </a:rPr>
              <a:t> </a:t>
            </a:r>
            <a:r>
              <a:rPr lang="en-US" sz="3200" b="0" dirty="0" err="1">
                <a:latin typeface="Tahoma" pitchFamily="34" charset="0"/>
              </a:rPr>
              <a:t>lý</a:t>
            </a:r>
            <a:r>
              <a:rPr lang="en-US" sz="3200" b="0" dirty="0">
                <a:latin typeface="Tahoma" pitchFamily="34" charset="0"/>
              </a:rPr>
              <a:t> BPTNMT </a:t>
            </a:r>
            <a:r>
              <a:rPr lang="en-US" sz="3200" b="0" dirty="0" err="1">
                <a:latin typeface="Tahoma" pitchFamily="34" charset="0"/>
              </a:rPr>
              <a:t>đợt</a:t>
            </a:r>
            <a:r>
              <a:rPr lang="en-US" sz="3200" b="0" dirty="0">
                <a:latin typeface="Tahoma" pitchFamily="34" charset="0"/>
              </a:rPr>
              <a:t> </a:t>
            </a:r>
            <a:r>
              <a:rPr lang="en-US" sz="3200" b="0" dirty="0" err="1">
                <a:latin typeface="Tahoma" pitchFamily="34" charset="0"/>
              </a:rPr>
              <a:t>ổn</a:t>
            </a:r>
            <a:r>
              <a:rPr lang="en-US" sz="3200" b="0" dirty="0">
                <a:latin typeface="Tahoma" pitchFamily="34" charset="0"/>
              </a:rPr>
              <a:t> </a:t>
            </a:r>
            <a:r>
              <a:rPr lang="en-US" sz="3200" b="0" dirty="0" err="1">
                <a:latin typeface="Tahoma" pitchFamily="34" charset="0"/>
              </a:rPr>
              <a:t>định</a:t>
            </a:r>
            <a:r>
              <a:rPr lang="en-US" sz="3200" b="0" dirty="0">
                <a:latin typeface="Tahoma" pitchFamily="34" charset="0"/>
              </a:rPr>
              <a:t>:  </a:t>
            </a:r>
            <a:r>
              <a:rPr lang="en-US" sz="3200" b="0" dirty="0" err="1">
                <a:latin typeface="Tahoma" pitchFamily="34" charset="0"/>
              </a:rPr>
              <a:t>Các</a:t>
            </a:r>
            <a:r>
              <a:rPr lang="en-US" sz="3200" b="0" dirty="0">
                <a:latin typeface="Tahoma" pitchFamily="34" charset="0"/>
              </a:rPr>
              <a:t> </a:t>
            </a:r>
            <a:r>
              <a:rPr lang="en-US" sz="3200" b="0" dirty="0" err="1">
                <a:latin typeface="Tahoma" pitchFamily="34" charset="0"/>
              </a:rPr>
              <a:t>mục</a:t>
            </a:r>
            <a:r>
              <a:rPr lang="en-US" sz="3200" b="0" dirty="0">
                <a:latin typeface="Tahoma" pitchFamily="34" charset="0"/>
              </a:rPr>
              <a:t> </a:t>
            </a:r>
            <a:r>
              <a:rPr lang="en-US" sz="3200" b="0" dirty="0" err="1">
                <a:latin typeface="Tahoma" pitchFamily="34" charset="0"/>
              </a:rPr>
              <a:t>tiêu</a:t>
            </a:r>
            <a:r>
              <a:rPr lang="en-US" sz="3200" b="0" dirty="0">
                <a:latin typeface="Tahoma" pitchFamily="34" charset="0"/>
              </a:rPr>
              <a:t> </a:t>
            </a:r>
            <a:r>
              <a:rPr lang="en-US" sz="3200" b="0" dirty="0" err="1">
                <a:latin typeface="Tahoma" pitchFamily="34" charset="0"/>
              </a:rPr>
              <a:t>điều</a:t>
            </a:r>
            <a:r>
              <a:rPr lang="en-US" sz="3200" b="0" dirty="0">
                <a:latin typeface="Tahoma" pitchFamily="34" charset="0"/>
              </a:rPr>
              <a:t> </a:t>
            </a:r>
            <a:r>
              <a:rPr lang="en-US" sz="3200" b="0" dirty="0" err="1">
                <a:latin typeface="Tahoma" pitchFamily="34" charset="0"/>
              </a:rPr>
              <a:t>trị</a:t>
            </a:r>
            <a:endParaRPr lang="en-US" altLang="ja-JP" sz="3200" b="0" dirty="0">
              <a:latin typeface="Tahoma" pitchFamily="34" charset="0"/>
            </a:endParaRPr>
          </a:p>
        </p:txBody>
      </p:sp>
      <p:grpSp>
        <p:nvGrpSpPr>
          <p:cNvPr id="61443" name="Group 10"/>
          <p:cNvGrpSpPr>
            <a:grpSpLocks/>
          </p:cNvGrpSpPr>
          <p:nvPr/>
        </p:nvGrpSpPr>
        <p:grpSpPr bwMode="auto">
          <a:xfrm>
            <a:off x="8305800" y="2317750"/>
            <a:ext cx="2413000" cy="3473450"/>
            <a:chOff x="6781800" y="1814379"/>
            <a:chExt cx="2412441" cy="3474140"/>
          </a:xfrm>
        </p:grpSpPr>
        <p:sp>
          <p:nvSpPr>
            <p:cNvPr id="4" name="Højre klammeparentes 3"/>
            <p:cNvSpPr/>
            <p:nvPr/>
          </p:nvSpPr>
          <p:spPr>
            <a:xfrm>
              <a:off x="6781800" y="1814379"/>
              <a:ext cx="306317" cy="1436973"/>
            </a:xfrm>
            <a:prstGeom prst="rightBrace">
              <a:avLst/>
            </a:prstGeom>
            <a:noFill/>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da-DK" sz="1800" b="0"/>
            </a:p>
          </p:txBody>
        </p:sp>
        <p:sp>
          <p:nvSpPr>
            <p:cNvPr id="5" name="Højre klammeparentes 4"/>
            <p:cNvSpPr/>
            <p:nvPr/>
          </p:nvSpPr>
          <p:spPr>
            <a:xfrm>
              <a:off x="6781800" y="3851547"/>
              <a:ext cx="306317" cy="1436972"/>
            </a:xfrm>
            <a:prstGeom prst="rightBrace">
              <a:avLst/>
            </a:prstGeom>
            <a:noFill/>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da-DK" sz="1800" b="0"/>
            </a:p>
          </p:txBody>
        </p:sp>
        <p:sp>
          <p:nvSpPr>
            <p:cNvPr id="61448" name="Tekstfelt 5"/>
            <p:cNvSpPr txBox="1">
              <a:spLocks noChangeArrowheads="1"/>
            </p:cNvSpPr>
            <p:nvPr/>
          </p:nvSpPr>
          <p:spPr bwMode="auto">
            <a:xfrm>
              <a:off x="7162800" y="2065593"/>
              <a:ext cx="2005677" cy="954107"/>
            </a:xfrm>
            <a:prstGeom prst="rect">
              <a:avLst/>
            </a:prstGeom>
            <a:noFill/>
            <a:ln w="9525">
              <a:solidFill>
                <a:schemeClr val="tx1"/>
              </a:solidFill>
              <a:miter lim="800000"/>
              <a:headEnd/>
              <a:tailEnd/>
            </a:ln>
          </p:spPr>
          <p:txBody>
            <a:bodyPr wrap="none">
              <a:spAutoFit/>
            </a:bodyPr>
            <a:lstStyle/>
            <a:p>
              <a:r>
                <a:rPr lang="da-DK" sz="2800" b="0">
                  <a:solidFill>
                    <a:srgbClr val="00FF00"/>
                  </a:solidFill>
                </a:rPr>
                <a:t>Giảm các </a:t>
              </a:r>
            </a:p>
            <a:p>
              <a:r>
                <a:rPr lang="da-DK" sz="2800" b="0">
                  <a:solidFill>
                    <a:srgbClr val="00FF00"/>
                  </a:solidFill>
                </a:rPr>
                <a:t>triệu chứng</a:t>
              </a:r>
            </a:p>
          </p:txBody>
        </p:sp>
        <p:sp>
          <p:nvSpPr>
            <p:cNvPr id="61449" name="Tekstfelt 6"/>
            <p:cNvSpPr txBox="1">
              <a:spLocks noChangeArrowheads="1"/>
            </p:cNvSpPr>
            <p:nvPr/>
          </p:nvSpPr>
          <p:spPr bwMode="auto">
            <a:xfrm>
              <a:off x="7315200" y="4088231"/>
              <a:ext cx="1879041" cy="954107"/>
            </a:xfrm>
            <a:prstGeom prst="rect">
              <a:avLst/>
            </a:prstGeom>
            <a:noFill/>
            <a:ln w="9525">
              <a:solidFill>
                <a:schemeClr val="tx1"/>
              </a:solidFill>
              <a:miter lim="800000"/>
              <a:headEnd/>
              <a:tailEnd/>
            </a:ln>
          </p:spPr>
          <p:txBody>
            <a:bodyPr wrap="none">
              <a:spAutoFit/>
            </a:bodyPr>
            <a:lstStyle/>
            <a:p>
              <a:r>
                <a:rPr lang="da-DK" sz="2800" b="0">
                  <a:solidFill>
                    <a:srgbClr val="00FF00"/>
                  </a:solidFill>
                </a:rPr>
                <a:t>Giám yếu</a:t>
              </a:r>
            </a:p>
            <a:p>
              <a:r>
                <a:rPr lang="da-DK" sz="2800" b="0">
                  <a:solidFill>
                    <a:srgbClr val="00FF00"/>
                  </a:solidFill>
                </a:rPr>
                <a:t>tố nguy cơ</a:t>
              </a:r>
            </a:p>
          </p:txBody>
        </p:sp>
      </p:grpSp>
      <p:sp>
        <p:nvSpPr>
          <p:cNvPr id="10" name="Line 4"/>
          <p:cNvSpPr>
            <a:spLocks noChangeShapeType="1"/>
          </p:cNvSpPr>
          <p:nvPr/>
        </p:nvSpPr>
        <p:spPr bwMode="auto">
          <a:xfrm>
            <a:off x="1990726" y="1676400"/>
            <a:ext cx="8372475" cy="0"/>
          </a:xfrm>
          <a:prstGeom prst="line">
            <a:avLst/>
          </a:prstGeom>
          <a:noFill/>
          <a:ln w="28575">
            <a:solidFill>
              <a:srgbClr val="F4C600"/>
            </a:solidFill>
            <a:round/>
            <a:headEnd/>
            <a:tailEnd/>
          </a:ln>
          <a:effectLst>
            <a:outerShdw blurRad="63500" dist="17961" dir="2700000" algn="ctr" rotWithShape="0">
              <a:srgbClr val="000000">
                <a:alpha val="74998"/>
              </a:srgbClr>
            </a:outerShdw>
          </a:effectLst>
          <a:extLst>
            <a:ext uri="{909E8E84-426E-40dd-AFC4-6F175D3DCCD1}"/>
          </a:extLst>
        </p:spPr>
        <p:txBody>
          <a:bodyPr wrap="none" anchor="ctr"/>
          <a:lstStyle/>
          <a:p>
            <a:pPr>
              <a:defRPr/>
            </a:pPr>
            <a:endParaRPr lang="en-US" sz="1800" b="0">
              <a:latin typeface="Arial"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a:spLocks noChangeArrowheads="1"/>
          </p:cNvSpPr>
          <p:nvPr/>
        </p:nvSpPr>
        <p:spPr bwMode="auto">
          <a:xfrm>
            <a:off x="3143672" y="395082"/>
            <a:ext cx="6553200" cy="523220"/>
          </a:xfrm>
          <a:prstGeom prst="rect">
            <a:avLst/>
          </a:prstGeom>
          <a:noFill/>
          <a:ln w="9525">
            <a:noFill/>
            <a:miter lim="800000"/>
            <a:headEnd/>
            <a:tailEnd/>
          </a:ln>
        </p:spPr>
        <p:txBody>
          <a:bodyPr>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không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6" name="TextBox 1"/>
          <p:cNvSpPr txBox="1">
            <a:spLocks noChangeArrowheads="1"/>
          </p:cNvSpPr>
          <p:nvPr/>
        </p:nvSpPr>
        <p:spPr bwMode="auto">
          <a:xfrm>
            <a:off x="1371600" y="1484785"/>
            <a:ext cx="7154788" cy="4647426"/>
          </a:xfrm>
          <a:prstGeom prst="rect">
            <a:avLst/>
          </a:prstGeom>
          <a:noFill/>
          <a:ln w="9525">
            <a:noFill/>
            <a:miter lim="800000"/>
            <a:headEnd/>
            <a:tailEnd/>
          </a:ln>
        </p:spPr>
        <p:txBody>
          <a:bodyPr wrap="square">
            <a:spAutoFit/>
          </a:bodyPr>
          <a:lstStyle/>
          <a:p>
            <a:pPr marL="342900" indent="-342900">
              <a:spcAft>
                <a:spcPts val="1200"/>
              </a:spcAft>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Giáo</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dục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tự</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quản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lý</a:t>
            </a:r>
            <a:endParaRPr lang="vi-VN"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Hoạt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động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thể</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chất</a:t>
            </a:r>
            <a:endParaRPr lang="vi-VN"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vi-VN" dirty="0">
                <a:solidFill>
                  <a:srgbClr val="FFC000"/>
                </a:solidFill>
                <a:latin typeface="Calibri" panose="020F0502020204030204" pitchFamily="34" charset="0"/>
                <a:cs typeface="Calibri" panose="020F0502020204030204" pitchFamily="34" charset="0"/>
              </a:rPr>
              <a:t>Chương </a:t>
            </a:r>
            <a:r>
              <a:rPr lang="vi-VN" dirty="0" err="1">
                <a:solidFill>
                  <a:srgbClr val="FFC000"/>
                </a:solidFill>
                <a:latin typeface="Calibri" panose="020F0502020204030204" pitchFamily="34" charset="0"/>
                <a:cs typeface="Calibri" panose="020F0502020204030204" pitchFamily="34" charset="0"/>
              </a:rPr>
              <a:t>trình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phục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hồi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chức</a:t>
            </a:r>
            <a:r>
              <a:rPr lang="vi-VN" dirty="0">
                <a:solidFill>
                  <a:srgbClr val="FFC000"/>
                </a:solidFill>
                <a:latin typeface="Calibri" panose="020F0502020204030204" pitchFamily="34" charset="0"/>
                <a:cs typeface="Calibri" panose="020F0502020204030204" pitchFamily="34" charset="0"/>
              </a:rPr>
              <a:t> năng </a:t>
            </a:r>
            <a:r>
              <a:rPr lang="vi-VN" dirty="0" err="1">
                <a:solidFill>
                  <a:srgbClr val="FFC000"/>
                </a:solidFill>
                <a:latin typeface="Calibri" panose="020F0502020204030204" pitchFamily="34" charset="0"/>
                <a:cs typeface="Calibri" panose="020F0502020204030204" pitchFamily="34" charset="0"/>
              </a:rPr>
              <a:t>phổi</a:t>
            </a:r>
            <a:endParaRPr lang="vi-VN"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US" dirty="0" err="1">
                <a:solidFill>
                  <a:srgbClr val="FFC000"/>
                </a:solidFill>
                <a:latin typeface="Calibri" panose="020F0502020204030204" pitchFamily="34" charset="0"/>
                <a:cs typeface="Calibri" panose="020F0502020204030204" pitchFamily="34" charset="0"/>
              </a:rPr>
              <a:t>Tập</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thể</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dục</a:t>
            </a:r>
            <a:endParaRPr lang="vi-VN"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US" dirty="0" err="1">
                <a:solidFill>
                  <a:srgbClr val="FFC000"/>
                </a:solidFill>
                <a:latin typeface="Calibri" panose="020F0502020204030204" pitchFamily="34" charset="0"/>
                <a:cs typeface="Calibri" panose="020F0502020204030204" pitchFamily="34" charset="0"/>
              </a:rPr>
              <a:t>Các</a:t>
            </a:r>
            <a:r>
              <a:rPr lang="en-US" dirty="0">
                <a:solidFill>
                  <a:srgbClr val="FFC000"/>
                </a:solidFill>
                <a:latin typeface="Calibri" panose="020F0502020204030204" pitchFamily="34" charset="0"/>
                <a:cs typeface="Calibri" panose="020F0502020204030204" pitchFamily="34" charset="0"/>
              </a:rPr>
              <a:t> can </a:t>
            </a:r>
            <a:r>
              <a:rPr lang="en-US" dirty="0" err="1">
                <a:solidFill>
                  <a:srgbClr val="FFC000"/>
                </a:solidFill>
                <a:latin typeface="Calibri" panose="020F0502020204030204" pitchFamily="34" charset="0"/>
                <a:cs typeface="Calibri" panose="020F0502020204030204" pitchFamily="34" charset="0"/>
              </a:rPr>
              <a:t>thiệp</a:t>
            </a:r>
            <a:r>
              <a:rPr lang="en-US" dirty="0">
                <a:solidFill>
                  <a:srgbClr val="FFC000"/>
                </a:solidFill>
                <a:latin typeface="Calibri" panose="020F0502020204030204" pitchFamily="34" charset="0"/>
                <a:cs typeface="Calibri" panose="020F0502020204030204" pitchFamily="34" charset="0"/>
              </a:rPr>
              <a:t> g</a:t>
            </a:r>
            <a:r>
              <a:rPr lang="vi-VN" dirty="0" err="1">
                <a:solidFill>
                  <a:srgbClr val="FFC000"/>
                </a:solidFill>
                <a:latin typeface="Calibri" panose="020F0502020204030204" pitchFamily="34" charset="0"/>
                <a:cs typeface="Calibri" panose="020F0502020204030204" pitchFamily="34" charset="0"/>
              </a:rPr>
              <a:t>iáo</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dục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tự</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quản</a:t>
            </a:r>
            <a:endParaRPr lang="vi-VN"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US" dirty="0">
                <a:solidFill>
                  <a:srgbClr val="FFC000"/>
                </a:solidFill>
                <a:latin typeface="Calibri" panose="020F0502020204030204" pitchFamily="34" charset="0"/>
                <a:cs typeface="Calibri" panose="020F0502020204030204" pitchFamily="34" charset="0"/>
              </a:rPr>
              <a:t>C</a:t>
            </a:r>
            <a:r>
              <a:rPr lang="vi-VN" dirty="0">
                <a:solidFill>
                  <a:srgbClr val="FFC000"/>
                </a:solidFill>
                <a:latin typeface="Calibri" panose="020F0502020204030204" pitchFamily="34" charset="0"/>
                <a:cs typeface="Calibri" panose="020F0502020204030204" pitchFamily="34" charset="0"/>
              </a:rPr>
              <a:t>hăm </a:t>
            </a:r>
            <a:r>
              <a:rPr lang="vi-VN" dirty="0" err="1">
                <a:solidFill>
                  <a:srgbClr val="FFC000"/>
                </a:solidFill>
                <a:latin typeface="Calibri" panose="020F0502020204030204" pitchFamily="34" charset="0"/>
                <a:cs typeface="Calibri" panose="020F0502020204030204" pitchFamily="34" charset="0"/>
              </a:rPr>
              <a:t>sóc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giảm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nhẹ</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và</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chăm</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sóc</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cuối</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đời</a:t>
            </a:r>
            <a:endParaRPr lang="vi-VN"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Hỗ</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trợ</a:t>
            </a:r>
            <a:r>
              <a:rPr lang="vi-VN" dirty="0">
                <a:solidFill>
                  <a:srgbClr val="FFC000"/>
                </a:solidFill>
                <a:latin typeface="Calibri" panose="020F0502020204030204" pitchFamily="34" charset="0"/>
                <a:cs typeface="Calibri" panose="020F0502020204030204" pitchFamily="34" charset="0"/>
              </a:rPr>
              <a:t> dinh </a:t>
            </a:r>
            <a:r>
              <a:rPr lang="vi-VN" dirty="0" err="1">
                <a:solidFill>
                  <a:srgbClr val="FFC000"/>
                </a:solidFill>
                <a:latin typeface="Calibri" panose="020F0502020204030204" pitchFamily="34" charset="0"/>
                <a:cs typeface="Calibri" panose="020F0502020204030204" pitchFamily="34" charset="0"/>
              </a:rPr>
              <a:t>dưỡng</a:t>
            </a:r>
            <a:endParaRPr lang="vi-VN"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vi-VN" dirty="0">
                <a:solidFill>
                  <a:srgbClr val="FFC000"/>
                </a:solidFill>
                <a:latin typeface="Calibri" panose="020F0502020204030204" pitchFamily="34" charset="0"/>
                <a:cs typeface="Calibri" panose="020F0502020204030204" pitchFamily="34" charset="0"/>
              </a:rPr>
              <a:t>Tiêm </a:t>
            </a:r>
            <a:r>
              <a:rPr lang="vi-VN" dirty="0" err="1">
                <a:solidFill>
                  <a:srgbClr val="FFC000"/>
                </a:solidFill>
                <a:latin typeface="Calibri" panose="020F0502020204030204" pitchFamily="34" charset="0"/>
                <a:cs typeface="Calibri" panose="020F0502020204030204" pitchFamily="34" charset="0"/>
              </a:rPr>
              <a:t>phòng</a:t>
            </a:r>
            <a:endParaRPr lang="vi-VN"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Liệu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pháp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oxy</a:t>
            </a:r>
            <a:endParaRPr lang="en-AU" dirty="0">
              <a:solidFill>
                <a:srgbClr val="FFC000"/>
              </a:solidFill>
              <a:latin typeface="Calibri" panose="020F0502020204030204" pitchFamily="34" charset="0"/>
              <a:cs typeface="Calibri" panose="020F0502020204030204" pitchFamily="34" charset="0"/>
            </a:endParaRPr>
          </a:p>
        </p:txBody>
      </p:sp>
      <p:sp>
        <p:nvSpPr>
          <p:cNvPr id="8" name="TextBox 1">
            <a:extLst>
              <a:ext uri="{FF2B5EF4-FFF2-40B4-BE49-F238E27FC236}">
                <a16:creationId xmlns:a16="http://schemas.microsoft.com/office/drawing/2014/main" id="{C47FCF37-AA0F-4740-972C-F3681DB1A299}"/>
              </a:ext>
            </a:extLst>
          </p:cNvPr>
          <p:cNvSpPr txBox="1">
            <a:spLocks noChangeArrowheads="1"/>
          </p:cNvSpPr>
          <p:nvPr/>
        </p:nvSpPr>
        <p:spPr bwMode="auto">
          <a:xfrm>
            <a:off x="3372272" y="6462918"/>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Tree>
    <p:extLst>
      <p:ext uri="{BB962C8B-B14F-4D97-AF65-F5344CB8AC3E}">
        <p14:creationId xmlns:p14="http://schemas.microsoft.com/office/powerpoint/2010/main" val="3093495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không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336032" y="655891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11" name="Picture 10">
            <a:extLst>
              <a:ext uri="{FF2B5EF4-FFF2-40B4-BE49-F238E27FC236}">
                <a16:creationId xmlns:a16="http://schemas.microsoft.com/office/drawing/2014/main" id="{BFACED41-9A38-4B60-B1A2-397056E90760}"/>
              </a:ext>
            </a:extLst>
          </p:cNvPr>
          <p:cNvPicPr>
            <a:picLocks noChangeAspect="1"/>
          </p:cNvPicPr>
          <p:nvPr/>
        </p:nvPicPr>
        <p:blipFill>
          <a:blip r:embed="rId2"/>
          <a:stretch>
            <a:fillRect/>
          </a:stretch>
        </p:blipFill>
        <p:spPr>
          <a:xfrm>
            <a:off x="990600" y="1524000"/>
            <a:ext cx="10826625" cy="4736650"/>
          </a:xfrm>
          <a:prstGeom prst="rect">
            <a:avLst/>
          </a:prstGeom>
          <a:solidFill>
            <a:schemeClr val="tx1"/>
          </a:solidFill>
        </p:spPr>
      </p:pic>
    </p:spTree>
    <p:extLst>
      <p:ext uri="{BB962C8B-B14F-4D97-AF65-F5344CB8AC3E}">
        <p14:creationId xmlns:p14="http://schemas.microsoft.com/office/powerpoint/2010/main" val="292581730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94832"/>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11" name="Picture 10">
            <a:extLst>
              <a:ext uri="{FF2B5EF4-FFF2-40B4-BE49-F238E27FC236}">
                <a16:creationId xmlns:a16="http://schemas.microsoft.com/office/drawing/2014/main" id="{E72A934A-AD07-4F73-8012-3AE9B02B8934}"/>
              </a:ext>
            </a:extLst>
          </p:cNvPr>
          <p:cNvPicPr>
            <a:picLocks noChangeAspect="1"/>
          </p:cNvPicPr>
          <p:nvPr/>
        </p:nvPicPr>
        <p:blipFill rotWithShape="1">
          <a:blip r:embed="rId3"/>
          <a:srcRect t="-1" b="59699"/>
          <a:stretch/>
        </p:blipFill>
        <p:spPr>
          <a:xfrm>
            <a:off x="1665283" y="1342905"/>
            <a:ext cx="9202357" cy="5099489"/>
          </a:xfrm>
          <a:prstGeom prst="rect">
            <a:avLst/>
          </a:prstGeom>
          <a:solidFill>
            <a:schemeClr val="tx1"/>
          </a:solidFill>
        </p:spPr>
      </p:pic>
      <p:sp>
        <p:nvSpPr>
          <p:cNvPr id="13" name="TextBox 1">
            <a:extLst>
              <a:ext uri="{FF2B5EF4-FFF2-40B4-BE49-F238E27FC236}">
                <a16:creationId xmlns:a16="http://schemas.microsoft.com/office/drawing/2014/main" id="{3B33AFAA-58F2-451D-AC5F-1E69CFBA7FEC}"/>
              </a:ext>
            </a:extLst>
          </p:cNvPr>
          <p:cNvSpPr txBox="1">
            <a:spLocks noChangeArrowheads="1"/>
          </p:cNvSpPr>
          <p:nvPr/>
        </p:nvSpPr>
        <p:spPr bwMode="auto">
          <a:xfrm>
            <a:off x="2855640" y="395083"/>
            <a:ext cx="7056784" cy="954107"/>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Non-pharmacological treatment</a:t>
            </a:r>
          </a:p>
          <a:p>
            <a:pPr algn="ctr"/>
            <a:r>
              <a:rPr lang="en-US" sz="2800" dirty="0">
                <a:solidFill>
                  <a:srgbClr val="FAB516"/>
                </a:solidFill>
                <a:latin typeface="Tahoma" pitchFamily="34" charset="0"/>
                <a:cs typeface="Tahoma" pitchFamily="34" charset="0"/>
              </a:rPr>
              <a:t>Summary</a:t>
            </a:r>
          </a:p>
        </p:txBody>
      </p:sp>
      <p:sp>
        <p:nvSpPr>
          <p:cNvPr id="6" name="TextBox 5">
            <a:extLst>
              <a:ext uri="{FF2B5EF4-FFF2-40B4-BE49-F238E27FC236}">
                <a16:creationId xmlns:a16="http://schemas.microsoft.com/office/drawing/2014/main" id="{A839D797-BB95-4ACD-9A0D-09CE05E55772}"/>
              </a:ext>
            </a:extLst>
          </p:cNvPr>
          <p:cNvSpPr txBox="1"/>
          <p:nvPr/>
        </p:nvSpPr>
        <p:spPr>
          <a:xfrm>
            <a:off x="1678253" y="2463064"/>
            <a:ext cx="9255639" cy="461665"/>
          </a:xfrm>
          <a:prstGeom prst="rect">
            <a:avLst/>
          </a:prstGeom>
          <a:solidFill>
            <a:schemeClr val="tx1"/>
          </a:solidFill>
        </p:spPr>
        <p:txBody>
          <a:bodyPr wrap="square" rtlCol="0">
            <a:spAutoFit/>
          </a:bodyPr>
          <a:lstStyle/>
          <a:p>
            <a:r>
              <a:rPr lang="en-US" dirty="0" err="1">
                <a:solidFill>
                  <a:srgbClr val="FF0000"/>
                </a:solidFill>
              </a:rPr>
              <a:t>Giáo</a:t>
            </a:r>
            <a:r>
              <a:rPr lang="en-US" dirty="0">
                <a:solidFill>
                  <a:srgbClr val="FF0000"/>
                </a:solidFill>
              </a:rPr>
              <a:t> </a:t>
            </a:r>
            <a:r>
              <a:rPr lang="en-US" dirty="0" err="1">
                <a:solidFill>
                  <a:srgbClr val="FF0000"/>
                </a:solidFill>
              </a:rPr>
              <a:t>dục</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cần</a:t>
            </a:r>
            <a:r>
              <a:rPr lang="en-US" dirty="0">
                <a:solidFill>
                  <a:srgbClr val="FF0000"/>
                </a:solidFill>
              </a:rPr>
              <a:t> </a:t>
            </a:r>
            <a:r>
              <a:rPr lang="en-US" dirty="0" err="1">
                <a:solidFill>
                  <a:srgbClr val="FF0000"/>
                </a:solidFill>
              </a:rPr>
              <a:t>thiết</a:t>
            </a:r>
            <a:r>
              <a:rPr lang="en-US" dirty="0">
                <a:solidFill>
                  <a:srgbClr val="FF0000"/>
                </a:solidFill>
              </a:rPr>
              <a:t>, </a:t>
            </a:r>
            <a:r>
              <a:rPr lang="en-US" dirty="0" err="1">
                <a:solidFill>
                  <a:srgbClr val="FF0000"/>
                </a:solidFill>
              </a:rPr>
              <a:t>cần</a:t>
            </a:r>
            <a:r>
              <a:rPr lang="en-US" dirty="0">
                <a:solidFill>
                  <a:srgbClr val="FF0000"/>
                </a:solidFill>
              </a:rPr>
              <a:t> </a:t>
            </a:r>
            <a:r>
              <a:rPr lang="en-US" dirty="0" err="1">
                <a:solidFill>
                  <a:srgbClr val="FF0000"/>
                </a:solidFill>
              </a:rPr>
              <a:t>tích</a:t>
            </a:r>
            <a:r>
              <a:rPr lang="en-US" dirty="0">
                <a:solidFill>
                  <a:srgbClr val="FF0000"/>
                </a:solidFill>
              </a:rPr>
              <a:t> </a:t>
            </a:r>
            <a:r>
              <a:rPr lang="en-US" dirty="0" err="1">
                <a:solidFill>
                  <a:srgbClr val="FF0000"/>
                </a:solidFill>
              </a:rPr>
              <a:t>hợp</a:t>
            </a:r>
            <a:r>
              <a:rPr lang="en-US" dirty="0">
                <a:solidFill>
                  <a:srgbClr val="FF0000"/>
                </a:solidFill>
              </a:rPr>
              <a:t> </a:t>
            </a:r>
            <a:r>
              <a:rPr lang="en-US" dirty="0" err="1">
                <a:solidFill>
                  <a:srgbClr val="FF0000"/>
                </a:solidFill>
              </a:rPr>
              <a:t>với</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phương</a:t>
            </a:r>
            <a:r>
              <a:rPr lang="en-US" dirty="0">
                <a:solidFill>
                  <a:srgbClr val="FF0000"/>
                </a:solidFill>
              </a:rPr>
              <a:t> </a:t>
            </a:r>
            <a:r>
              <a:rPr lang="en-US" dirty="0" err="1">
                <a:solidFill>
                  <a:srgbClr val="FF0000"/>
                </a:solidFill>
              </a:rPr>
              <a:t>pháp</a:t>
            </a:r>
            <a:r>
              <a:rPr lang="en-US" dirty="0">
                <a:solidFill>
                  <a:srgbClr val="FF0000"/>
                </a:solidFill>
              </a:rPr>
              <a:t> </a:t>
            </a:r>
            <a:r>
              <a:rPr lang="en-US" dirty="0" err="1">
                <a:solidFill>
                  <a:srgbClr val="FF0000"/>
                </a:solidFill>
              </a:rPr>
              <a:t>khác</a:t>
            </a:r>
            <a:endParaRPr lang="en-US" dirty="0">
              <a:solidFill>
                <a:srgbClr val="FF0000"/>
              </a:solidFill>
            </a:endParaRPr>
          </a:p>
        </p:txBody>
      </p:sp>
      <p:sp>
        <p:nvSpPr>
          <p:cNvPr id="7" name="TextBox 6">
            <a:extLst>
              <a:ext uri="{FF2B5EF4-FFF2-40B4-BE49-F238E27FC236}">
                <a16:creationId xmlns:a16="http://schemas.microsoft.com/office/drawing/2014/main" id="{AA84EADD-611A-4E29-A69C-A19D4D3FFD7A}"/>
              </a:ext>
            </a:extLst>
          </p:cNvPr>
          <p:cNvSpPr txBox="1"/>
          <p:nvPr/>
        </p:nvSpPr>
        <p:spPr>
          <a:xfrm>
            <a:off x="3287688" y="4317168"/>
            <a:ext cx="3601307" cy="461665"/>
          </a:xfrm>
          <a:prstGeom prst="rect">
            <a:avLst/>
          </a:prstGeom>
          <a:solidFill>
            <a:schemeClr val="tx1"/>
          </a:solidFill>
        </p:spPr>
        <p:txBody>
          <a:bodyPr wrap="none" rtlCol="0">
            <a:spAutoFit/>
          </a:bodyPr>
          <a:lstStyle/>
          <a:p>
            <a:r>
              <a:rPr lang="en-US" dirty="0" err="1">
                <a:solidFill>
                  <a:srgbClr val="FF0000"/>
                </a:solidFill>
              </a:rPr>
              <a:t>Vaccin</a:t>
            </a:r>
            <a:r>
              <a:rPr lang="en-US" dirty="0">
                <a:solidFill>
                  <a:srgbClr val="FF0000"/>
                </a:solidFill>
              </a:rPr>
              <a:t> </a:t>
            </a:r>
            <a:r>
              <a:rPr lang="en-US" dirty="0" err="1">
                <a:solidFill>
                  <a:srgbClr val="FF0000"/>
                </a:solidFill>
              </a:rPr>
              <a:t>cúm</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mọi</a:t>
            </a:r>
            <a:r>
              <a:rPr lang="en-US" dirty="0">
                <a:solidFill>
                  <a:srgbClr val="FF0000"/>
                </a:solidFill>
              </a:rPr>
              <a:t> bn</a:t>
            </a:r>
          </a:p>
        </p:txBody>
      </p:sp>
      <p:sp>
        <p:nvSpPr>
          <p:cNvPr id="8" name="TextBox 7">
            <a:extLst>
              <a:ext uri="{FF2B5EF4-FFF2-40B4-BE49-F238E27FC236}">
                <a16:creationId xmlns:a16="http://schemas.microsoft.com/office/drawing/2014/main" id="{AFC90FB2-1938-416B-A7E9-28F0E6CC47D2}"/>
              </a:ext>
            </a:extLst>
          </p:cNvPr>
          <p:cNvSpPr txBox="1"/>
          <p:nvPr/>
        </p:nvSpPr>
        <p:spPr>
          <a:xfrm>
            <a:off x="570510" y="5583480"/>
            <a:ext cx="11391900" cy="461665"/>
          </a:xfrm>
          <a:prstGeom prst="rect">
            <a:avLst/>
          </a:prstGeom>
          <a:solidFill>
            <a:schemeClr val="tx1"/>
          </a:solidFill>
        </p:spPr>
        <p:txBody>
          <a:bodyPr wrap="square" rtlCol="0">
            <a:spAutoFit/>
          </a:bodyPr>
          <a:lstStyle/>
          <a:p>
            <a:r>
              <a:rPr lang="en-US" dirty="0" err="1">
                <a:solidFill>
                  <a:srgbClr val="FF0000"/>
                </a:solidFill>
              </a:rPr>
              <a:t>Dinh</a:t>
            </a:r>
            <a:r>
              <a:rPr lang="en-US" dirty="0">
                <a:solidFill>
                  <a:srgbClr val="FF0000"/>
                </a:solidFill>
              </a:rPr>
              <a:t> </a:t>
            </a:r>
            <a:r>
              <a:rPr lang="en-US" dirty="0" err="1">
                <a:solidFill>
                  <a:srgbClr val="FF0000"/>
                </a:solidFill>
              </a:rPr>
              <a:t>dưỡng</a:t>
            </a:r>
            <a:r>
              <a:rPr lang="en-US" dirty="0">
                <a:solidFill>
                  <a:srgbClr val="FF0000"/>
                </a:solidFill>
              </a:rPr>
              <a:t> </a:t>
            </a:r>
            <a:r>
              <a:rPr lang="en-US" dirty="0" err="1">
                <a:solidFill>
                  <a:srgbClr val="FF0000"/>
                </a:solidFill>
              </a:rPr>
              <a:t>nên</a:t>
            </a:r>
            <a:r>
              <a:rPr lang="en-US" dirty="0">
                <a:solidFill>
                  <a:srgbClr val="FF0000"/>
                </a:solidFill>
              </a:rPr>
              <a:t> </a:t>
            </a:r>
            <a:r>
              <a:rPr lang="en-US" dirty="0" err="1">
                <a:solidFill>
                  <a:srgbClr val="FF0000"/>
                </a:solidFill>
              </a:rPr>
              <a:t>được</a:t>
            </a:r>
            <a:r>
              <a:rPr lang="en-US" dirty="0">
                <a:solidFill>
                  <a:srgbClr val="FF0000"/>
                </a:solidFill>
              </a:rPr>
              <a:t> </a:t>
            </a:r>
            <a:r>
              <a:rPr lang="en-US" dirty="0" err="1">
                <a:solidFill>
                  <a:srgbClr val="FF0000"/>
                </a:solidFill>
              </a:rPr>
              <a:t>cân</a:t>
            </a:r>
            <a:r>
              <a:rPr lang="en-US" dirty="0">
                <a:solidFill>
                  <a:srgbClr val="FF0000"/>
                </a:solidFill>
              </a:rPr>
              <a:t> </a:t>
            </a:r>
            <a:r>
              <a:rPr lang="en-US" dirty="0" err="1">
                <a:solidFill>
                  <a:srgbClr val="FF0000"/>
                </a:solidFill>
              </a:rPr>
              <a:t>nhắc</a:t>
            </a:r>
            <a:r>
              <a:rPr lang="en-US" dirty="0">
                <a:solidFill>
                  <a:srgbClr val="FF0000"/>
                </a:solidFill>
              </a:rPr>
              <a:t> ở bn </a:t>
            </a:r>
            <a:r>
              <a:rPr lang="en-US" dirty="0" err="1">
                <a:solidFill>
                  <a:srgbClr val="FF0000"/>
                </a:solidFill>
              </a:rPr>
              <a:t>suy</a:t>
            </a:r>
            <a:r>
              <a:rPr lang="en-US" dirty="0">
                <a:solidFill>
                  <a:srgbClr val="FF0000"/>
                </a:solidFill>
              </a:rPr>
              <a:t> </a:t>
            </a:r>
            <a:r>
              <a:rPr lang="en-US" dirty="0" err="1">
                <a:solidFill>
                  <a:srgbClr val="FF0000"/>
                </a:solidFill>
              </a:rPr>
              <a:t>dinh</a:t>
            </a:r>
            <a:r>
              <a:rPr lang="en-US" dirty="0">
                <a:solidFill>
                  <a:srgbClr val="FF0000"/>
                </a:solidFill>
              </a:rPr>
              <a:t> </a:t>
            </a:r>
            <a:r>
              <a:rPr lang="en-US" dirty="0" err="1">
                <a:solidFill>
                  <a:srgbClr val="FF0000"/>
                </a:solidFill>
              </a:rPr>
              <a:t>dưỡng</a:t>
            </a:r>
            <a:r>
              <a:rPr lang="en-US" dirty="0">
                <a:solidFill>
                  <a:srgbClr val="FF0000"/>
                </a:solidFill>
              </a:rPr>
              <a:t> </a:t>
            </a:r>
            <a:r>
              <a:rPr lang="en-US" dirty="0" err="1">
                <a:solidFill>
                  <a:srgbClr val="FF0000"/>
                </a:solidFill>
              </a:rPr>
              <a:t>có</a:t>
            </a:r>
            <a:r>
              <a:rPr lang="en-US" dirty="0">
                <a:solidFill>
                  <a:srgbClr val="FF0000"/>
                </a:solidFill>
              </a:rPr>
              <a:t> COPD </a:t>
            </a:r>
            <a:r>
              <a:rPr lang="en-US" dirty="0" err="1">
                <a:solidFill>
                  <a:srgbClr val="FF0000"/>
                </a:solidFill>
              </a:rPr>
              <a:t>chứng</a:t>
            </a:r>
            <a:r>
              <a:rPr lang="en-US" dirty="0">
                <a:solidFill>
                  <a:srgbClr val="FF0000"/>
                </a:solidFill>
              </a:rPr>
              <a:t> </a:t>
            </a:r>
            <a:r>
              <a:rPr lang="en-US" dirty="0" err="1">
                <a:solidFill>
                  <a:srgbClr val="FF0000"/>
                </a:solidFill>
              </a:rPr>
              <a:t>cứ</a:t>
            </a:r>
            <a:r>
              <a:rPr lang="en-US" dirty="0">
                <a:solidFill>
                  <a:srgbClr val="FF0000"/>
                </a:solidFill>
              </a:rPr>
              <a:t> B</a:t>
            </a:r>
          </a:p>
        </p:txBody>
      </p:sp>
      <p:sp>
        <p:nvSpPr>
          <p:cNvPr id="12" name="TextBox 11">
            <a:extLst>
              <a:ext uri="{FF2B5EF4-FFF2-40B4-BE49-F238E27FC236}">
                <a16:creationId xmlns:a16="http://schemas.microsoft.com/office/drawing/2014/main" id="{07E9C98F-5311-4581-925D-9B644CA6D250}"/>
              </a:ext>
            </a:extLst>
          </p:cNvPr>
          <p:cNvSpPr txBox="1"/>
          <p:nvPr/>
        </p:nvSpPr>
        <p:spPr>
          <a:xfrm>
            <a:off x="1643345" y="3050856"/>
            <a:ext cx="9290547" cy="461665"/>
          </a:xfrm>
          <a:prstGeom prst="rect">
            <a:avLst/>
          </a:prstGeom>
          <a:solidFill>
            <a:schemeClr val="tx1"/>
          </a:solidFill>
        </p:spPr>
        <p:txBody>
          <a:bodyPr wrap="square" rtlCol="0">
            <a:spAutoFit/>
          </a:bodyPr>
          <a:lstStyle/>
          <a:p>
            <a:r>
              <a:rPr lang="en-US" dirty="0" err="1">
                <a:solidFill>
                  <a:srgbClr val="FF0000"/>
                </a:solidFill>
              </a:rPr>
              <a:t>Giáo</a:t>
            </a:r>
            <a:r>
              <a:rPr lang="en-US" dirty="0">
                <a:solidFill>
                  <a:srgbClr val="FF0000"/>
                </a:solidFill>
              </a:rPr>
              <a:t> </a:t>
            </a:r>
            <a:r>
              <a:rPr lang="en-US" dirty="0" err="1">
                <a:solidFill>
                  <a:srgbClr val="FF0000"/>
                </a:solidFill>
              </a:rPr>
              <a:t>dục</a:t>
            </a:r>
            <a:r>
              <a:rPr lang="en-US" dirty="0">
                <a:solidFill>
                  <a:srgbClr val="FF0000"/>
                </a:solidFill>
              </a:rPr>
              <a:t> </a:t>
            </a:r>
            <a:r>
              <a:rPr lang="en-US" dirty="0" err="1">
                <a:solidFill>
                  <a:srgbClr val="FF0000"/>
                </a:solidFill>
              </a:rPr>
              <a:t>giúp</a:t>
            </a:r>
            <a:r>
              <a:rPr lang="en-US" dirty="0">
                <a:solidFill>
                  <a:srgbClr val="FF0000"/>
                </a:solidFill>
              </a:rPr>
              <a:t> </a:t>
            </a:r>
            <a:r>
              <a:rPr lang="en-US" dirty="0" err="1">
                <a:solidFill>
                  <a:srgbClr val="FF0000"/>
                </a:solidFill>
              </a:rPr>
              <a:t>giảm</a:t>
            </a:r>
            <a:r>
              <a:rPr lang="en-US" dirty="0">
                <a:solidFill>
                  <a:srgbClr val="FF0000"/>
                </a:solidFill>
              </a:rPr>
              <a:t> </a:t>
            </a:r>
            <a:r>
              <a:rPr lang="en-US" dirty="0" err="1">
                <a:solidFill>
                  <a:srgbClr val="FF0000"/>
                </a:solidFill>
              </a:rPr>
              <a:t>nhập</a:t>
            </a:r>
            <a:r>
              <a:rPr lang="en-US" dirty="0">
                <a:solidFill>
                  <a:srgbClr val="FF0000"/>
                </a:solidFill>
              </a:rPr>
              <a:t> </a:t>
            </a:r>
            <a:r>
              <a:rPr lang="en-US" dirty="0" err="1">
                <a:solidFill>
                  <a:srgbClr val="FF0000"/>
                </a:solidFill>
              </a:rPr>
              <a:t>viện</a:t>
            </a:r>
            <a:r>
              <a:rPr lang="en-US" dirty="0">
                <a:solidFill>
                  <a:srgbClr val="FF0000"/>
                </a:solidFill>
              </a:rPr>
              <a:t>, </a:t>
            </a:r>
            <a:r>
              <a:rPr lang="en-US" dirty="0" err="1">
                <a:solidFill>
                  <a:srgbClr val="FF0000"/>
                </a:solidFill>
              </a:rPr>
              <a:t>chứng</a:t>
            </a:r>
            <a:r>
              <a:rPr lang="en-US" dirty="0">
                <a:solidFill>
                  <a:srgbClr val="FF0000"/>
                </a:solidFill>
              </a:rPr>
              <a:t> </a:t>
            </a:r>
            <a:r>
              <a:rPr lang="en-US" dirty="0" err="1">
                <a:solidFill>
                  <a:srgbClr val="FF0000"/>
                </a:solidFill>
              </a:rPr>
              <a:t>cứ</a:t>
            </a:r>
            <a:r>
              <a:rPr lang="en-US" dirty="0">
                <a:solidFill>
                  <a:srgbClr val="FF0000"/>
                </a:solidFill>
              </a:rPr>
              <a:t> A</a:t>
            </a:r>
          </a:p>
        </p:txBody>
      </p:sp>
      <p:sp>
        <p:nvSpPr>
          <p:cNvPr id="14" name="TextBox 13">
            <a:extLst>
              <a:ext uri="{FF2B5EF4-FFF2-40B4-BE49-F238E27FC236}">
                <a16:creationId xmlns:a16="http://schemas.microsoft.com/office/drawing/2014/main" id="{0144A088-58DA-4B5C-B2D3-03878562A04C}"/>
              </a:ext>
            </a:extLst>
          </p:cNvPr>
          <p:cNvSpPr txBox="1"/>
          <p:nvPr/>
        </p:nvSpPr>
        <p:spPr>
          <a:xfrm>
            <a:off x="1441261" y="5125293"/>
            <a:ext cx="9650399" cy="461665"/>
          </a:xfrm>
          <a:prstGeom prst="rect">
            <a:avLst/>
          </a:prstGeom>
          <a:solidFill>
            <a:schemeClr val="tx1"/>
          </a:solidFill>
        </p:spPr>
        <p:txBody>
          <a:bodyPr wrap="none" rtlCol="0">
            <a:spAutoFit/>
          </a:bodyPr>
          <a:lstStyle/>
          <a:p>
            <a:r>
              <a:rPr lang="en-US" dirty="0">
                <a:solidFill>
                  <a:srgbClr val="FF0000"/>
                </a:solidFill>
              </a:rPr>
              <a:t>PCV13 </a:t>
            </a:r>
            <a:r>
              <a:rPr lang="en-US" dirty="0" err="1">
                <a:solidFill>
                  <a:srgbClr val="FF0000"/>
                </a:solidFill>
              </a:rPr>
              <a:t>và</a:t>
            </a:r>
            <a:r>
              <a:rPr lang="en-US" dirty="0">
                <a:solidFill>
                  <a:srgbClr val="FF0000"/>
                </a:solidFill>
              </a:rPr>
              <a:t> PPSV23 </a:t>
            </a:r>
            <a:r>
              <a:rPr lang="en-US" dirty="0" err="1">
                <a:solidFill>
                  <a:srgbClr val="FF0000"/>
                </a:solidFill>
              </a:rPr>
              <a:t>cho</a:t>
            </a:r>
            <a:r>
              <a:rPr lang="en-US" dirty="0">
                <a:solidFill>
                  <a:srgbClr val="FF0000"/>
                </a:solidFill>
              </a:rPr>
              <a:t> bn &gt; 65 </a:t>
            </a:r>
            <a:r>
              <a:rPr lang="en-US" dirty="0" err="1">
                <a:solidFill>
                  <a:srgbClr val="FF0000"/>
                </a:solidFill>
              </a:rPr>
              <a:t>và</a:t>
            </a:r>
            <a:r>
              <a:rPr lang="en-US" dirty="0">
                <a:solidFill>
                  <a:srgbClr val="FF0000"/>
                </a:solidFill>
              </a:rPr>
              <a:t> bn &lt; 65 </a:t>
            </a:r>
            <a:r>
              <a:rPr lang="en-US" dirty="0" err="1">
                <a:solidFill>
                  <a:srgbClr val="FF0000"/>
                </a:solidFill>
              </a:rPr>
              <a:t>có</a:t>
            </a:r>
            <a:r>
              <a:rPr lang="en-US" dirty="0">
                <a:solidFill>
                  <a:srgbClr val="FF0000"/>
                </a:solidFill>
              </a:rPr>
              <a:t> </a:t>
            </a:r>
            <a:r>
              <a:rPr lang="en-US" dirty="0" err="1">
                <a:solidFill>
                  <a:srgbClr val="FF0000"/>
                </a:solidFill>
              </a:rPr>
              <a:t>bệnh</a:t>
            </a:r>
            <a:r>
              <a:rPr lang="en-US" dirty="0">
                <a:solidFill>
                  <a:srgbClr val="FF0000"/>
                </a:solidFill>
              </a:rPr>
              <a:t> </a:t>
            </a:r>
            <a:r>
              <a:rPr lang="en-US" dirty="0" err="1">
                <a:solidFill>
                  <a:srgbClr val="FF0000"/>
                </a:solidFill>
              </a:rPr>
              <a:t>tim</a:t>
            </a:r>
            <a:r>
              <a:rPr lang="en-US" dirty="0">
                <a:solidFill>
                  <a:srgbClr val="FF0000"/>
                </a:solidFill>
              </a:rPr>
              <a:t> </a:t>
            </a:r>
            <a:r>
              <a:rPr lang="en-US" dirty="0" err="1">
                <a:solidFill>
                  <a:srgbClr val="FF0000"/>
                </a:solidFill>
              </a:rPr>
              <a:t>phổi</a:t>
            </a:r>
            <a:r>
              <a:rPr lang="en-US" dirty="0">
                <a:solidFill>
                  <a:srgbClr val="FF0000"/>
                </a:solidFill>
              </a:rPr>
              <a:t> </a:t>
            </a:r>
            <a:r>
              <a:rPr lang="en-US" dirty="0" err="1">
                <a:solidFill>
                  <a:srgbClr val="FF0000"/>
                </a:solidFill>
              </a:rPr>
              <a:t>mạn</a:t>
            </a:r>
            <a:endParaRPr lang="en-US" dirty="0">
              <a:solidFill>
                <a:srgbClr val="FF0000"/>
              </a:solidFill>
            </a:endParaRPr>
          </a:p>
        </p:txBody>
      </p:sp>
    </p:spTree>
    <p:extLst>
      <p:ext uri="{BB962C8B-B14F-4D97-AF65-F5344CB8AC3E}">
        <p14:creationId xmlns:p14="http://schemas.microsoft.com/office/powerpoint/2010/main" val="3198669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3143672" y="395083"/>
            <a:ext cx="8210128" cy="954107"/>
          </a:xfrm>
          <a:prstGeom prst="rect">
            <a:avLst/>
          </a:prstGeom>
          <a:noFill/>
          <a:ln w="9525">
            <a:noFill/>
            <a:miter lim="800000"/>
            <a:headEnd/>
            <a:tailEnd/>
          </a:ln>
        </p:spPr>
        <p:txBody>
          <a:bodyPr wrap="square">
            <a:spAutoFit/>
          </a:bodyPr>
          <a:lstStyle/>
          <a:p>
            <a:pPr algn="ctr"/>
            <a:r>
              <a:rPr lang="en-AU" sz="2800" dirty="0">
                <a:solidFill>
                  <a:srgbClr val="FAB516"/>
                </a:solidFill>
                <a:latin typeface="Tahoma" pitchFamily="34" charset="0"/>
                <a:cs typeface="Tahoma" pitchFamily="34" charset="0"/>
              </a:rPr>
              <a:t>Chronic Obstructive Pulmonary Disease (COPD) </a:t>
            </a:r>
            <a:endParaRPr lang="en-US" sz="2800" dirty="0">
              <a:solidFill>
                <a:srgbClr val="FAB516"/>
              </a:solidFill>
              <a:latin typeface="Tahoma" pitchFamily="34" charset="0"/>
              <a:cs typeface="Tahoma" pitchFamily="34" charset="0"/>
            </a:endParaRPr>
          </a:p>
        </p:txBody>
      </p:sp>
      <p:sp>
        <p:nvSpPr>
          <p:cNvPr id="10" name="TextBox 1"/>
          <p:cNvSpPr txBox="1">
            <a:spLocks noChangeArrowheads="1"/>
          </p:cNvSpPr>
          <p:nvPr/>
        </p:nvSpPr>
        <p:spPr bwMode="auto">
          <a:xfrm>
            <a:off x="152400" y="1786107"/>
            <a:ext cx="11887200" cy="4570482"/>
          </a:xfrm>
          <a:prstGeom prst="rect">
            <a:avLst/>
          </a:prstGeom>
          <a:noFill/>
          <a:ln w="9525">
            <a:noFill/>
            <a:miter lim="800000"/>
            <a:headEnd/>
            <a:tailEnd/>
          </a:ln>
        </p:spPr>
        <p:txBody>
          <a:bodyPr wrap="square">
            <a:spAutoFit/>
          </a:bodyPr>
          <a:lstStyle/>
          <a:p>
            <a:pPr marL="342900" indent="-342900">
              <a:buClr>
                <a:srgbClr val="FFCC66"/>
              </a:buClr>
              <a:buFont typeface="Arial" panose="020B0604020202020204" pitchFamily="34" charset="0"/>
              <a:buChar char="►"/>
            </a:pPr>
            <a:r>
              <a:rPr lang="vi-VN" dirty="0">
                <a:latin typeface="Calibri" panose="020F0502020204030204" pitchFamily="34" charset="0"/>
                <a:cs typeface="Calibri" panose="020F0502020204030204" pitchFamily="34" charset="0"/>
              </a:rPr>
              <a:t>COPD </a:t>
            </a:r>
            <a:r>
              <a:rPr lang="vi-VN" dirty="0" err="1">
                <a:latin typeface="Calibri" panose="020F0502020204030204" pitchFamily="34" charset="0"/>
                <a:cs typeface="Calibri" panose="020F0502020204030204" pitchFamily="34" charset="0"/>
              </a:rPr>
              <a:t>hiện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là</a:t>
            </a:r>
            <a:r>
              <a:rPr lang="vi-VN" dirty="0">
                <a:latin typeface="Calibri" panose="020F0502020204030204" pitchFamily="34" charset="0"/>
                <a:cs typeface="Calibri" panose="020F0502020204030204" pitchFamily="34" charset="0"/>
              </a:rPr>
              <a:t> nguyên nhân gây </a:t>
            </a:r>
            <a:r>
              <a:rPr lang="vi-VN" dirty="0" err="1">
                <a:latin typeface="Calibri" panose="020F0502020204030204" pitchFamily="34" charset="0"/>
                <a:cs typeface="Calibri" panose="020F0502020204030204" pitchFamily="34" charset="0"/>
              </a:rPr>
              <a:t>tử</a:t>
            </a:r>
            <a:r>
              <a:rPr lang="vi-VN" dirty="0">
                <a:latin typeface="Calibri" panose="020F0502020204030204" pitchFamily="34" charset="0"/>
                <a:cs typeface="Calibri" panose="020F0502020204030204" pitchFamily="34" charset="0"/>
              </a:rPr>
              <a:t> vong </a:t>
            </a:r>
            <a:r>
              <a:rPr lang="vi-VN" dirty="0" err="1">
                <a:latin typeface="Calibri" panose="020F0502020204030204" pitchFamily="34" charset="0"/>
                <a:cs typeface="Calibri" panose="020F0502020204030204" pitchFamily="34" charset="0"/>
              </a:rPr>
              <a:t>đứng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hàng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thứ</a:t>
            </a:r>
            <a:r>
              <a:rPr lang="vi-VN" dirty="0">
                <a:latin typeface="Calibri" panose="020F0502020204030204" pitchFamily="34" charset="0"/>
                <a:cs typeface="Calibri" panose="020F0502020204030204" pitchFamily="34" charset="0"/>
              </a:rPr>
              <a:t> tư trên </a:t>
            </a:r>
            <a:r>
              <a:rPr lang="vi-VN" dirty="0" err="1">
                <a:latin typeface="Calibri" panose="020F0502020204030204" pitchFamily="34" charset="0"/>
                <a:cs typeface="Calibri" panose="020F0502020204030204" pitchFamily="34" charset="0"/>
              </a:rPr>
              <a:t>thế</a:t>
            </a:r>
            <a:r>
              <a:rPr lang="vi-VN" dirty="0">
                <a:latin typeface="Calibri" panose="020F0502020204030204" pitchFamily="34" charset="0"/>
                <a:cs typeface="Calibri" panose="020F0502020204030204" pitchFamily="34" charset="0"/>
              </a:rPr>
              <a:t> giới.</a:t>
            </a:r>
            <a:r>
              <a:rPr lang="vi-VN" baseline="30000" dirty="0">
                <a:latin typeface="Calibri" panose="020F0502020204030204" pitchFamily="34" charset="0"/>
                <a:cs typeface="Calibri" panose="020F0502020204030204" pitchFamily="34" charset="0"/>
              </a:rPr>
              <a:t>1</a:t>
            </a:r>
          </a:p>
          <a:p>
            <a:pPr marL="342900" indent="-342900">
              <a:buClr>
                <a:srgbClr val="FFCC66"/>
              </a:buClr>
              <a:buFont typeface="Arial" panose="020B0604020202020204" pitchFamily="34" charset="0"/>
              <a:buChar char="►"/>
            </a:pPr>
            <a:endParaRPr lang="vi-VN" dirty="0">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r>
              <a:rPr lang="vi-VN" dirty="0">
                <a:latin typeface="Calibri" panose="020F0502020204030204" pitchFamily="34" charset="0"/>
                <a:cs typeface="Calibri" panose="020F0502020204030204" pitchFamily="34" charset="0"/>
              </a:rPr>
              <a:t>COPD </a:t>
            </a:r>
            <a:r>
              <a:rPr lang="vi-VN" dirty="0" err="1">
                <a:latin typeface="Calibri" panose="020F0502020204030204" pitchFamily="34" charset="0"/>
                <a:cs typeface="Calibri" panose="020F0502020204030204" pitchFamily="34" charset="0"/>
              </a:rPr>
              <a:t>được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dự</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đoán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là</a:t>
            </a:r>
            <a:r>
              <a:rPr lang="vi-VN" dirty="0">
                <a:latin typeface="Calibri" panose="020F0502020204030204" pitchFamily="34" charset="0"/>
                <a:cs typeface="Calibri" panose="020F0502020204030204" pitchFamily="34" charset="0"/>
              </a:rPr>
              <a:t> nguyên nhân gây </a:t>
            </a:r>
            <a:r>
              <a:rPr lang="vi-VN" dirty="0" err="1">
                <a:latin typeface="Calibri" panose="020F0502020204030204" pitchFamily="34" charset="0"/>
                <a:cs typeface="Calibri" panose="020F0502020204030204" pitchFamily="34" charset="0"/>
              </a:rPr>
              <a:t>tử</a:t>
            </a:r>
            <a:r>
              <a:rPr lang="vi-VN" dirty="0">
                <a:latin typeface="Calibri" panose="020F0502020204030204" pitchFamily="34" charset="0"/>
                <a:cs typeface="Calibri" panose="020F0502020204030204" pitchFamily="34" charset="0"/>
              </a:rPr>
              <a:t> vong </a:t>
            </a:r>
            <a:r>
              <a:rPr lang="vi-VN" dirty="0" err="1">
                <a:latin typeface="Calibri" panose="020F0502020204030204" pitchFamily="34" charset="0"/>
                <a:cs typeface="Calibri" panose="020F0502020204030204" pitchFamily="34" charset="0"/>
              </a:rPr>
              <a:t>đứng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hàng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thứ</a:t>
            </a:r>
            <a:r>
              <a:rPr lang="vi-VN" dirty="0">
                <a:latin typeface="Calibri" panose="020F0502020204030204" pitchFamily="34" charset="0"/>
                <a:cs typeface="Calibri" panose="020F0502020204030204" pitchFamily="34" charset="0"/>
              </a:rPr>
              <a:t> 3 </a:t>
            </a:r>
            <a:r>
              <a:rPr lang="vi-VN" dirty="0" err="1">
                <a:latin typeface="Calibri" panose="020F0502020204030204" pitchFamily="34" charset="0"/>
                <a:cs typeface="Calibri" panose="020F0502020204030204" pitchFamily="34" charset="0"/>
              </a:rPr>
              <a:t>vào</a:t>
            </a:r>
            <a:r>
              <a:rPr lang="vi-VN" dirty="0">
                <a:latin typeface="Calibri" panose="020F0502020204030204" pitchFamily="34" charset="0"/>
                <a:cs typeface="Calibri" panose="020F0502020204030204" pitchFamily="34" charset="0"/>
              </a:rPr>
              <a:t> năm 2020.</a:t>
            </a:r>
            <a:r>
              <a:rPr lang="en-US" baseline="30000" dirty="0">
                <a:latin typeface="Calibri" panose="020F0502020204030204" pitchFamily="34" charset="0"/>
                <a:cs typeface="Calibri" panose="020F0502020204030204" pitchFamily="34" charset="0"/>
              </a:rPr>
              <a:t>2</a:t>
            </a:r>
            <a:endParaRPr lang="vi-VN" baseline="30000" dirty="0">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endParaRPr lang="vi-VN" dirty="0">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r>
              <a:rPr lang="vi-VN" dirty="0">
                <a:latin typeface="Calibri" panose="020F0502020204030204" pitchFamily="34" charset="0"/>
                <a:cs typeface="Calibri" panose="020F0502020204030204" pitchFamily="34" charset="0"/>
              </a:rPr>
              <a:t>Hơn 3 </a:t>
            </a:r>
            <a:r>
              <a:rPr lang="vi-VN" dirty="0" err="1">
                <a:latin typeface="Calibri" panose="020F0502020204030204" pitchFamily="34" charset="0"/>
                <a:cs typeface="Calibri" panose="020F0502020204030204" pitchFamily="34" charset="0"/>
              </a:rPr>
              <a:t>triệu</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người</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chết</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vì</a:t>
            </a:r>
            <a:r>
              <a:rPr lang="vi-VN" dirty="0">
                <a:latin typeface="Calibri" panose="020F0502020204030204" pitchFamily="34" charset="0"/>
                <a:cs typeface="Calibri" panose="020F0502020204030204" pitchFamily="34" charset="0"/>
              </a:rPr>
              <a:t> COPD </a:t>
            </a:r>
            <a:r>
              <a:rPr lang="vi-VN" dirty="0" err="1">
                <a:latin typeface="Calibri" panose="020F0502020204030204" pitchFamily="34" charset="0"/>
                <a:cs typeface="Calibri" panose="020F0502020204030204" pitchFamily="34" charset="0"/>
              </a:rPr>
              <a:t>vào</a:t>
            </a:r>
            <a:r>
              <a:rPr lang="vi-VN" dirty="0">
                <a:latin typeface="Calibri" panose="020F0502020204030204" pitchFamily="34" charset="0"/>
                <a:cs typeface="Calibri" panose="020F0502020204030204" pitchFamily="34" charset="0"/>
              </a:rPr>
              <a:t> năm 2012, </a:t>
            </a:r>
            <a:r>
              <a:rPr lang="vi-VN" dirty="0" err="1">
                <a:latin typeface="Calibri" panose="020F0502020204030204" pitchFamily="34" charset="0"/>
                <a:cs typeface="Calibri" panose="020F0502020204030204" pitchFamily="34" charset="0"/>
              </a:rPr>
              <a:t>chiếm</a:t>
            </a:r>
            <a:r>
              <a:rPr lang="vi-VN" dirty="0">
                <a:latin typeface="Calibri" panose="020F0502020204030204" pitchFamily="34" charset="0"/>
                <a:cs typeface="Calibri" panose="020F0502020204030204" pitchFamily="34" charset="0"/>
              </a:rPr>
              <a:t> 6% </a:t>
            </a:r>
            <a:r>
              <a:rPr lang="vi-VN" dirty="0" err="1">
                <a:latin typeface="Calibri" panose="020F0502020204030204" pitchFamily="34" charset="0"/>
                <a:cs typeface="Calibri" panose="020F0502020204030204" pitchFamily="34" charset="0"/>
              </a:rPr>
              <a:t>tổng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số</a:t>
            </a:r>
            <a:r>
              <a:rPr lang="vi-VN" dirty="0">
                <a:latin typeface="Calibri" panose="020F0502020204030204" pitchFamily="34" charset="0"/>
                <a:cs typeface="Calibri" panose="020F0502020204030204" pitchFamily="34" charset="0"/>
              </a:rPr>
              <a:t> ca </a:t>
            </a:r>
            <a:r>
              <a:rPr lang="vi-VN" dirty="0" err="1">
                <a:latin typeface="Calibri" panose="020F0502020204030204" pitchFamily="34" charset="0"/>
                <a:cs typeface="Calibri" panose="020F0502020204030204" pitchFamily="34" charset="0"/>
              </a:rPr>
              <a:t>tử</a:t>
            </a:r>
            <a:r>
              <a:rPr lang="vi-VN" dirty="0">
                <a:latin typeface="Calibri" panose="020F0502020204030204" pitchFamily="34" charset="0"/>
                <a:cs typeface="Calibri" panose="020F0502020204030204" pitchFamily="34" charset="0"/>
              </a:rPr>
              <a:t> vong trên </a:t>
            </a:r>
            <a:r>
              <a:rPr lang="vi-VN" dirty="0" err="1">
                <a:latin typeface="Calibri" panose="020F0502020204030204" pitchFamily="34" charset="0"/>
                <a:cs typeface="Calibri" panose="020F0502020204030204" pitchFamily="34" charset="0"/>
              </a:rPr>
              <a:t>toàn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cầu</a:t>
            </a:r>
            <a:r>
              <a:rPr lang="vi-VN" dirty="0">
                <a:latin typeface="Calibri" panose="020F0502020204030204" pitchFamily="34" charset="0"/>
                <a:cs typeface="Calibri" panose="020F0502020204030204" pitchFamily="34" charset="0"/>
              </a:rPr>
              <a:t>.</a:t>
            </a:r>
          </a:p>
          <a:p>
            <a:pPr marL="342900" indent="-342900">
              <a:buClr>
                <a:srgbClr val="FFCC66"/>
              </a:buClr>
              <a:buFont typeface="Arial" panose="020B0604020202020204" pitchFamily="34" charset="0"/>
              <a:buChar char="►"/>
            </a:pPr>
            <a:endParaRPr lang="vi-VN" dirty="0">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r>
              <a:rPr lang="vi-VN" dirty="0">
                <a:latin typeface="Calibri" panose="020F0502020204030204" pitchFamily="34" charset="0"/>
                <a:cs typeface="Calibri" panose="020F0502020204030204" pitchFamily="34" charset="0"/>
              </a:rPr>
              <a:t>Trên </a:t>
            </a:r>
            <a:r>
              <a:rPr lang="vi-VN" dirty="0" err="1">
                <a:latin typeface="Calibri" panose="020F0502020204030204" pitchFamily="34" charset="0"/>
                <a:cs typeface="Calibri" panose="020F0502020204030204" pitchFamily="34" charset="0"/>
              </a:rPr>
              <a:t>toàn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cầu</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gánh</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nặng</a:t>
            </a:r>
            <a:r>
              <a:rPr lang="vi-VN" dirty="0">
                <a:latin typeface="Calibri" panose="020F0502020204030204" pitchFamily="34" charset="0"/>
                <a:cs typeface="Calibri" panose="020F0502020204030204" pitchFamily="34" charset="0"/>
              </a:rPr>
              <a:t> COPD </a:t>
            </a:r>
            <a:r>
              <a:rPr lang="vi-VN" dirty="0" err="1">
                <a:latin typeface="Calibri" panose="020F0502020204030204" pitchFamily="34" charset="0"/>
                <a:cs typeface="Calibri" panose="020F0502020204030204" pitchFamily="34" charset="0"/>
              </a:rPr>
              <a:t>được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dự</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báo</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sẽ</a:t>
            </a:r>
            <a:r>
              <a:rPr lang="vi-VN" dirty="0">
                <a:latin typeface="Calibri" panose="020F0502020204030204" pitchFamily="34" charset="0"/>
                <a:cs typeface="Calibri" panose="020F0502020204030204" pitchFamily="34" charset="0"/>
              </a:rPr>
              <a:t> tăng lên trong </a:t>
            </a:r>
            <a:r>
              <a:rPr lang="vi-VN" dirty="0" err="1">
                <a:latin typeface="Calibri" panose="020F0502020204030204" pitchFamily="34" charset="0"/>
                <a:cs typeface="Calibri" panose="020F0502020204030204" pitchFamily="34" charset="0"/>
              </a:rPr>
              <a:t>những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thập</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kỷ</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tới</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vì</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tiếp</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tục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tiếp</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xúc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với</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các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yếu</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tố</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nguy</a:t>
            </a:r>
            <a:r>
              <a:rPr lang="en-US" dirty="0">
                <a:latin typeface="Calibri" panose="020F0502020204030204" pitchFamily="34" charset="0"/>
                <a:cs typeface="Calibri" panose="020F0502020204030204" pitchFamily="34" charset="0"/>
              </a:rPr>
              <a:t> c</a:t>
            </a:r>
            <a:r>
              <a:rPr lang="vi-VN" dirty="0">
                <a:latin typeface="Calibri" panose="020F0502020204030204" pitchFamily="34" charset="0"/>
                <a:cs typeface="Calibri" panose="020F0502020204030204" pitchFamily="34" charset="0"/>
              </a:rPr>
              <a:t>ơ</a:t>
            </a:r>
            <a:r>
              <a:rPr lang="en-US" dirty="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COPD </a:t>
            </a:r>
            <a:r>
              <a:rPr lang="vi-VN" dirty="0" err="1">
                <a:latin typeface="Calibri" panose="020F0502020204030204" pitchFamily="34" charset="0"/>
                <a:cs typeface="Calibri" panose="020F0502020204030204" pitchFamily="34" charset="0"/>
              </a:rPr>
              <a:t>và</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sự</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già</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hóa</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của</a:t>
            </a:r>
            <a:r>
              <a:rPr lang="vi-VN" dirty="0">
                <a:latin typeface="Calibri" panose="020F0502020204030204" pitchFamily="34" charset="0"/>
                <a:cs typeface="Calibri" panose="020F0502020204030204" pitchFamily="34" charset="0"/>
              </a:rPr>
              <a:t> dân </a:t>
            </a:r>
            <a:r>
              <a:rPr lang="vi-VN" dirty="0" err="1">
                <a:latin typeface="Calibri" panose="020F0502020204030204" pitchFamily="34" charset="0"/>
                <a:cs typeface="Calibri" panose="020F0502020204030204" pitchFamily="34" charset="0"/>
              </a:rPr>
              <a:t>số</a:t>
            </a:r>
            <a:r>
              <a:rPr lang="vi-VN" dirty="0">
                <a:latin typeface="Calibri" panose="020F0502020204030204" pitchFamily="34" charset="0"/>
                <a:cs typeface="Calibri" panose="020F0502020204030204" pitchFamily="34" charset="0"/>
              </a:rPr>
              <a:t>.</a:t>
            </a:r>
            <a:endParaRPr lang="en-US" dirty="0"/>
          </a:p>
          <a:p>
            <a:pPr marL="342900" indent="-342900">
              <a:buClr>
                <a:srgbClr val="FFCC66"/>
              </a:buClr>
              <a:buFont typeface="Arial" panose="020B0604020202020204" pitchFamily="34" charset="0"/>
              <a:buChar char="►"/>
            </a:pPr>
            <a:endParaRPr lang="en-US" dirty="0"/>
          </a:p>
          <a:p>
            <a:r>
              <a:rPr lang="en-US" sz="900" dirty="0"/>
              <a:t>1. Lozano R, </a:t>
            </a:r>
            <a:r>
              <a:rPr lang="en-US" sz="900" dirty="0" err="1"/>
              <a:t>Naghavi</a:t>
            </a:r>
            <a:r>
              <a:rPr lang="en-US" sz="900" dirty="0"/>
              <a:t> M, Foreman K, et al. Global and regional mortality from 235 causes of death for 20 age groups in 1990 and 2010: a systematic analysis for the Global Burden of Disease Study 2010. </a:t>
            </a:r>
            <a:r>
              <a:rPr lang="en-US" sz="900" i="1" dirty="0"/>
              <a:t>Lancet</a:t>
            </a:r>
            <a:r>
              <a:rPr lang="en-US" sz="900" dirty="0"/>
              <a:t> 2012; 380(9859): 2095-128.</a:t>
            </a:r>
            <a:endParaRPr lang="en-AU" sz="900" dirty="0"/>
          </a:p>
          <a:p>
            <a:r>
              <a:rPr lang="en-US" sz="900" dirty="0"/>
              <a:t>2. Mathers CD, </a:t>
            </a:r>
            <a:r>
              <a:rPr lang="en-US" sz="900" dirty="0" err="1"/>
              <a:t>Loncar</a:t>
            </a:r>
            <a:r>
              <a:rPr lang="en-US" sz="900" dirty="0"/>
              <a:t> D. Projections of global mortality and burden of disease from 2002 to 2030. </a:t>
            </a:r>
            <a:r>
              <a:rPr lang="en-US" sz="900" i="1" dirty="0" err="1"/>
              <a:t>PLoS</a:t>
            </a:r>
            <a:r>
              <a:rPr lang="en-US" sz="900" i="1" dirty="0"/>
              <a:t> Med</a:t>
            </a:r>
            <a:r>
              <a:rPr lang="en-US" sz="900" dirty="0"/>
              <a:t> 2006; 3(11): e442.</a:t>
            </a:r>
            <a:endParaRPr lang="en-AU" sz="900" dirty="0"/>
          </a:p>
          <a:p>
            <a:pPr>
              <a:buClr>
                <a:srgbClr val="FFCC66"/>
              </a:buClr>
            </a:pPr>
            <a:endParaRPr lang="en-AU" dirty="0"/>
          </a:p>
        </p:txBody>
      </p:sp>
      <p:sp>
        <p:nvSpPr>
          <p:cNvPr id="6" name="TextBox 1">
            <a:extLst>
              <a:ext uri="{FF2B5EF4-FFF2-40B4-BE49-F238E27FC236}">
                <a16:creationId xmlns:a16="http://schemas.microsoft.com/office/drawing/2014/main" id="{511B489A-C369-499D-B126-3885EE4280B0}"/>
              </a:ext>
            </a:extLst>
          </p:cNvPr>
          <p:cNvSpPr txBox="1">
            <a:spLocks noChangeArrowheads="1"/>
          </p:cNvSpPr>
          <p:nvPr/>
        </p:nvSpPr>
        <p:spPr bwMode="auto">
          <a:xfrm>
            <a:off x="3306614" y="6509027"/>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Tree>
    <p:extLst>
      <p:ext uri="{BB962C8B-B14F-4D97-AF65-F5344CB8AC3E}">
        <p14:creationId xmlns:p14="http://schemas.microsoft.com/office/powerpoint/2010/main" val="221053717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6858000" y="658177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13" name="TextBox 1">
            <a:extLst>
              <a:ext uri="{FF2B5EF4-FFF2-40B4-BE49-F238E27FC236}">
                <a16:creationId xmlns:a16="http://schemas.microsoft.com/office/drawing/2014/main" id="{3B33AFAA-58F2-451D-AC5F-1E69CFBA7FEC}"/>
              </a:ext>
            </a:extLst>
          </p:cNvPr>
          <p:cNvSpPr txBox="1">
            <a:spLocks noChangeArrowheads="1"/>
          </p:cNvSpPr>
          <p:nvPr/>
        </p:nvSpPr>
        <p:spPr bwMode="auto">
          <a:xfrm>
            <a:off x="2667000" y="0"/>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Summary</a:t>
            </a:r>
          </a:p>
        </p:txBody>
      </p:sp>
      <p:pic>
        <p:nvPicPr>
          <p:cNvPr id="7" name="Picture 6">
            <a:extLst>
              <a:ext uri="{FF2B5EF4-FFF2-40B4-BE49-F238E27FC236}">
                <a16:creationId xmlns:a16="http://schemas.microsoft.com/office/drawing/2014/main" id="{29A9286C-1AC0-4B8E-8D96-0A03C71B47A2}"/>
              </a:ext>
            </a:extLst>
          </p:cNvPr>
          <p:cNvPicPr>
            <a:picLocks noChangeAspect="1"/>
          </p:cNvPicPr>
          <p:nvPr/>
        </p:nvPicPr>
        <p:blipFill rotWithShape="1">
          <a:blip r:embed="rId3"/>
          <a:srcRect t="40292" b="2037"/>
          <a:stretch/>
        </p:blipFill>
        <p:spPr>
          <a:xfrm>
            <a:off x="1648905" y="426873"/>
            <a:ext cx="7848600" cy="6223755"/>
          </a:xfrm>
          <a:prstGeom prst="rect">
            <a:avLst/>
          </a:prstGeom>
          <a:solidFill>
            <a:schemeClr val="tx1"/>
          </a:solidFill>
        </p:spPr>
      </p:pic>
      <p:sp>
        <p:nvSpPr>
          <p:cNvPr id="6" name="TextBox 5">
            <a:extLst>
              <a:ext uri="{FF2B5EF4-FFF2-40B4-BE49-F238E27FC236}">
                <a16:creationId xmlns:a16="http://schemas.microsoft.com/office/drawing/2014/main" id="{7AF65909-00E4-4633-91D9-79AC9149F858}"/>
              </a:ext>
            </a:extLst>
          </p:cNvPr>
          <p:cNvSpPr txBox="1"/>
          <p:nvPr/>
        </p:nvSpPr>
        <p:spPr>
          <a:xfrm>
            <a:off x="4315499" y="488428"/>
            <a:ext cx="6537367" cy="461665"/>
          </a:xfrm>
          <a:prstGeom prst="rect">
            <a:avLst/>
          </a:prstGeom>
          <a:solidFill>
            <a:schemeClr val="tx1"/>
          </a:solidFill>
        </p:spPr>
        <p:txBody>
          <a:bodyPr wrap="none" rtlCol="0">
            <a:spAutoFit/>
          </a:bodyPr>
          <a:lstStyle/>
          <a:p>
            <a:r>
              <a:rPr lang="en-US" dirty="0" err="1">
                <a:solidFill>
                  <a:srgbClr val="FF0000"/>
                </a:solidFill>
              </a:rPr>
              <a:t>Điều</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giảm</a:t>
            </a:r>
            <a:r>
              <a:rPr lang="en-US" dirty="0">
                <a:solidFill>
                  <a:srgbClr val="FF0000"/>
                </a:solidFill>
              </a:rPr>
              <a:t> </a:t>
            </a:r>
            <a:r>
              <a:rPr lang="en-US" dirty="0" err="1">
                <a:solidFill>
                  <a:srgbClr val="FF0000"/>
                </a:solidFill>
              </a:rPr>
              <a:t>nhẹ</a:t>
            </a:r>
            <a:r>
              <a:rPr lang="en-US" dirty="0">
                <a:solidFill>
                  <a:srgbClr val="FF0000"/>
                </a:solidFill>
              </a:rPr>
              <a:t> </a:t>
            </a:r>
            <a:r>
              <a:rPr lang="en-US" dirty="0" err="1">
                <a:solidFill>
                  <a:srgbClr val="FF0000"/>
                </a:solidFill>
              </a:rPr>
              <a:t>giúp</a:t>
            </a:r>
            <a:r>
              <a:rPr lang="en-US" dirty="0">
                <a:solidFill>
                  <a:srgbClr val="FF0000"/>
                </a:solidFill>
              </a:rPr>
              <a:t> </a:t>
            </a:r>
            <a:r>
              <a:rPr lang="en-US" dirty="0" err="1">
                <a:solidFill>
                  <a:srgbClr val="FF0000"/>
                </a:solidFill>
              </a:rPr>
              <a:t>cải</a:t>
            </a:r>
            <a:r>
              <a:rPr lang="en-US" dirty="0">
                <a:solidFill>
                  <a:srgbClr val="FF0000"/>
                </a:solidFill>
              </a:rPr>
              <a:t> </a:t>
            </a:r>
            <a:r>
              <a:rPr lang="en-US" dirty="0" err="1">
                <a:solidFill>
                  <a:srgbClr val="FF0000"/>
                </a:solidFill>
              </a:rPr>
              <a:t>thiện</a:t>
            </a:r>
            <a:r>
              <a:rPr lang="en-US" dirty="0">
                <a:solidFill>
                  <a:srgbClr val="FF0000"/>
                </a:solidFill>
              </a:rPr>
              <a:t> </a:t>
            </a:r>
            <a:r>
              <a:rPr lang="en-US" dirty="0" err="1">
                <a:solidFill>
                  <a:srgbClr val="FF0000"/>
                </a:solidFill>
              </a:rPr>
              <a:t>triệu</a:t>
            </a:r>
            <a:r>
              <a:rPr lang="en-US" dirty="0">
                <a:solidFill>
                  <a:srgbClr val="FF0000"/>
                </a:solidFill>
              </a:rPr>
              <a:t> </a:t>
            </a:r>
            <a:r>
              <a:rPr lang="en-US" dirty="0" err="1">
                <a:solidFill>
                  <a:srgbClr val="FF0000"/>
                </a:solidFill>
              </a:rPr>
              <a:t>chứng</a:t>
            </a:r>
            <a:endParaRPr lang="en-US" dirty="0">
              <a:solidFill>
                <a:srgbClr val="FF0000"/>
              </a:solidFill>
            </a:endParaRPr>
          </a:p>
        </p:txBody>
      </p:sp>
      <p:sp>
        <p:nvSpPr>
          <p:cNvPr id="8" name="TextBox 7">
            <a:extLst>
              <a:ext uri="{FF2B5EF4-FFF2-40B4-BE49-F238E27FC236}">
                <a16:creationId xmlns:a16="http://schemas.microsoft.com/office/drawing/2014/main" id="{FE41797F-A273-4B48-8A55-7C55B60DC031}"/>
              </a:ext>
            </a:extLst>
          </p:cNvPr>
          <p:cNvSpPr txBox="1"/>
          <p:nvPr/>
        </p:nvSpPr>
        <p:spPr>
          <a:xfrm>
            <a:off x="1701489" y="1266216"/>
            <a:ext cx="9190336" cy="461665"/>
          </a:xfrm>
          <a:prstGeom prst="rect">
            <a:avLst/>
          </a:prstGeom>
          <a:solidFill>
            <a:schemeClr val="tx1"/>
          </a:solidFill>
        </p:spPr>
        <p:txBody>
          <a:bodyPr wrap="none" rtlCol="0">
            <a:spAutoFit/>
          </a:bodyPr>
          <a:lstStyle/>
          <a:p>
            <a:r>
              <a:rPr lang="en-US" dirty="0" err="1">
                <a:solidFill>
                  <a:srgbClr val="FF0000"/>
                </a:solidFill>
              </a:rPr>
              <a:t>Điều</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cuối</a:t>
            </a:r>
            <a:r>
              <a:rPr lang="en-US" dirty="0">
                <a:solidFill>
                  <a:srgbClr val="FF0000"/>
                </a:solidFill>
              </a:rPr>
              <a:t> </a:t>
            </a:r>
            <a:r>
              <a:rPr lang="en-US" dirty="0" err="1">
                <a:solidFill>
                  <a:srgbClr val="FF0000"/>
                </a:solidFill>
              </a:rPr>
              <a:t>đời</a:t>
            </a:r>
            <a:r>
              <a:rPr lang="en-US" dirty="0">
                <a:solidFill>
                  <a:srgbClr val="FF0000"/>
                </a:solidFill>
              </a:rPr>
              <a:t> </a:t>
            </a:r>
            <a:r>
              <a:rPr lang="en-US" dirty="0" err="1">
                <a:solidFill>
                  <a:srgbClr val="FF0000"/>
                </a:solidFill>
              </a:rPr>
              <a:t>cần</a:t>
            </a:r>
            <a:r>
              <a:rPr lang="en-US" dirty="0">
                <a:solidFill>
                  <a:srgbClr val="FF0000"/>
                </a:solidFill>
              </a:rPr>
              <a:t> </a:t>
            </a:r>
            <a:r>
              <a:rPr lang="en-US" dirty="0" err="1">
                <a:solidFill>
                  <a:srgbClr val="FF0000"/>
                </a:solidFill>
              </a:rPr>
              <a:t>được</a:t>
            </a:r>
            <a:r>
              <a:rPr lang="en-US" dirty="0">
                <a:solidFill>
                  <a:srgbClr val="FF0000"/>
                </a:solidFill>
              </a:rPr>
              <a:t> </a:t>
            </a:r>
            <a:r>
              <a:rPr lang="en-US" dirty="0" err="1">
                <a:solidFill>
                  <a:srgbClr val="FF0000"/>
                </a:solidFill>
              </a:rPr>
              <a:t>thảo</a:t>
            </a:r>
            <a:r>
              <a:rPr lang="en-US" dirty="0">
                <a:solidFill>
                  <a:srgbClr val="FF0000"/>
                </a:solidFill>
              </a:rPr>
              <a:t> </a:t>
            </a:r>
            <a:r>
              <a:rPr lang="en-US" dirty="0" err="1">
                <a:solidFill>
                  <a:srgbClr val="FF0000"/>
                </a:solidFill>
              </a:rPr>
              <a:t>luận</a:t>
            </a:r>
            <a:r>
              <a:rPr lang="en-US" dirty="0">
                <a:solidFill>
                  <a:srgbClr val="FF0000"/>
                </a:solidFill>
              </a:rPr>
              <a:t> </a:t>
            </a:r>
            <a:r>
              <a:rPr lang="en-US" dirty="0" err="1">
                <a:solidFill>
                  <a:srgbClr val="FF0000"/>
                </a:solidFill>
              </a:rPr>
              <a:t>với</a:t>
            </a:r>
            <a:r>
              <a:rPr lang="en-US" dirty="0">
                <a:solidFill>
                  <a:srgbClr val="FF0000"/>
                </a:solidFill>
              </a:rPr>
              <a:t> bn: </a:t>
            </a:r>
            <a:r>
              <a:rPr lang="en-US" dirty="0" err="1">
                <a:solidFill>
                  <a:srgbClr val="FF0000"/>
                </a:solidFill>
              </a:rPr>
              <a:t>hồi</a:t>
            </a:r>
            <a:r>
              <a:rPr lang="en-US" dirty="0">
                <a:solidFill>
                  <a:srgbClr val="FF0000"/>
                </a:solidFill>
              </a:rPr>
              <a:t> </a:t>
            </a:r>
            <a:r>
              <a:rPr lang="en-US" dirty="0" err="1">
                <a:solidFill>
                  <a:srgbClr val="FF0000"/>
                </a:solidFill>
              </a:rPr>
              <a:t>sức</a:t>
            </a:r>
            <a:r>
              <a:rPr lang="en-US" dirty="0">
                <a:solidFill>
                  <a:srgbClr val="FF0000"/>
                </a:solidFill>
              </a:rPr>
              <a:t>, </a:t>
            </a:r>
            <a:r>
              <a:rPr lang="en-US" dirty="0" err="1">
                <a:solidFill>
                  <a:srgbClr val="FF0000"/>
                </a:solidFill>
              </a:rPr>
              <a:t>nơi</a:t>
            </a:r>
            <a:r>
              <a:rPr lang="en-US" dirty="0">
                <a:solidFill>
                  <a:srgbClr val="FF0000"/>
                </a:solidFill>
              </a:rPr>
              <a:t> </a:t>
            </a:r>
            <a:r>
              <a:rPr lang="en-US" dirty="0" err="1">
                <a:solidFill>
                  <a:srgbClr val="FF0000"/>
                </a:solidFill>
              </a:rPr>
              <a:t>chết</a:t>
            </a:r>
            <a:endParaRPr lang="en-US" dirty="0">
              <a:solidFill>
                <a:srgbClr val="FF0000"/>
              </a:solidFill>
            </a:endParaRPr>
          </a:p>
        </p:txBody>
      </p:sp>
      <p:sp>
        <p:nvSpPr>
          <p:cNvPr id="9" name="TextBox 8">
            <a:extLst>
              <a:ext uri="{FF2B5EF4-FFF2-40B4-BE49-F238E27FC236}">
                <a16:creationId xmlns:a16="http://schemas.microsoft.com/office/drawing/2014/main" id="{D49C9527-1A26-43FE-BBFE-9C428E5656D7}"/>
              </a:ext>
            </a:extLst>
          </p:cNvPr>
          <p:cNvSpPr txBox="1"/>
          <p:nvPr/>
        </p:nvSpPr>
        <p:spPr>
          <a:xfrm>
            <a:off x="1693633" y="2967335"/>
            <a:ext cx="8754320" cy="461665"/>
          </a:xfrm>
          <a:prstGeom prst="rect">
            <a:avLst/>
          </a:prstGeom>
          <a:solidFill>
            <a:schemeClr val="tx1"/>
          </a:solidFill>
        </p:spPr>
        <p:txBody>
          <a:bodyPr wrap="none" rtlCol="0">
            <a:spAutoFit/>
          </a:bodyPr>
          <a:lstStyle/>
          <a:p>
            <a:r>
              <a:rPr lang="en-US" dirty="0" err="1">
                <a:solidFill>
                  <a:srgbClr val="FF0000"/>
                </a:solidFill>
              </a:rPr>
              <a:t>Tham</a:t>
            </a:r>
            <a:r>
              <a:rPr lang="en-US" dirty="0">
                <a:solidFill>
                  <a:srgbClr val="FF0000"/>
                </a:solidFill>
              </a:rPr>
              <a:t> </a:t>
            </a:r>
            <a:r>
              <a:rPr lang="en-US" dirty="0" err="1">
                <a:solidFill>
                  <a:srgbClr val="FF0000"/>
                </a:solidFill>
              </a:rPr>
              <a:t>khảo</a:t>
            </a:r>
            <a:r>
              <a:rPr lang="en-US" dirty="0">
                <a:solidFill>
                  <a:srgbClr val="FF0000"/>
                </a:solidFill>
              </a:rPr>
              <a:t> </a:t>
            </a:r>
            <a:r>
              <a:rPr lang="en-US" dirty="0" err="1">
                <a:solidFill>
                  <a:srgbClr val="FF0000"/>
                </a:solidFill>
              </a:rPr>
              <a:t>hướng</a:t>
            </a:r>
            <a:r>
              <a:rPr lang="en-US" dirty="0">
                <a:solidFill>
                  <a:srgbClr val="FF0000"/>
                </a:solidFill>
              </a:rPr>
              <a:t> </a:t>
            </a:r>
            <a:r>
              <a:rPr lang="en-US" dirty="0" err="1">
                <a:solidFill>
                  <a:srgbClr val="FF0000"/>
                </a:solidFill>
              </a:rPr>
              <a:t>dẫn</a:t>
            </a:r>
            <a:r>
              <a:rPr lang="en-US" dirty="0">
                <a:solidFill>
                  <a:srgbClr val="FF0000"/>
                </a:solidFill>
              </a:rPr>
              <a:t> BTS </a:t>
            </a:r>
            <a:r>
              <a:rPr lang="en-US" dirty="0" err="1">
                <a:solidFill>
                  <a:srgbClr val="FF0000"/>
                </a:solidFill>
              </a:rPr>
              <a:t>cho</a:t>
            </a:r>
            <a:r>
              <a:rPr lang="en-US" dirty="0">
                <a:solidFill>
                  <a:srgbClr val="FF0000"/>
                </a:solidFill>
              </a:rPr>
              <a:t> bn COPD </a:t>
            </a:r>
            <a:r>
              <a:rPr lang="en-US" dirty="0" err="1">
                <a:solidFill>
                  <a:srgbClr val="FF0000"/>
                </a:solidFill>
              </a:rPr>
              <a:t>đi</a:t>
            </a:r>
            <a:r>
              <a:rPr lang="en-US" dirty="0">
                <a:solidFill>
                  <a:srgbClr val="FF0000"/>
                </a:solidFill>
              </a:rPr>
              <a:t> </a:t>
            </a:r>
            <a:r>
              <a:rPr lang="en-US" dirty="0" err="1">
                <a:solidFill>
                  <a:srgbClr val="FF0000"/>
                </a:solidFill>
              </a:rPr>
              <a:t>hàng</a:t>
            </a:r>
            <a:r>
              <a:rPr lang="en-US" dirty="0">
                <a:solidFill>
                  <a:srgbClr val="FF0000"/>
                </a:solidFill>
              </a:rPr>
              <a:t> </a:t>
            </a:r>
            <a:r>
              <a:rPr lang="en-US" dirty="0" err="1">
                <a:solidFill>
                  <a:srgbClr val="FF0000"/>
                </a:solidFill>
              </a:rPr>
              <a:t>không</a:t>
            </a:r>
            <a:endParaRPr lang="en-US" dirty="0">
              <a:solidFill>
                <a:srgbClr val="FF0000"/>
              </a:solidFill>
            </a:endParaRPr>
          </a:p>
        </p:txBody>
      </p:sp>
    </p:spTree>
    <p:extLst>
      <p:ext uri="{BB962C8B-B14F-4D97-AF65-F5344CB8AC3E}">
        <p14:creationId xmlns:p14="http://schemas.microsoft.com/office/powerpoint/2010/main" val="614275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3143672" y="395082"/>
            <a:ext cx="6553200" cy="523220"/>
          </a:xfrm>
          <a:prstGeom prst="rect">
            <a:avLst/>
          </a:prstGeom>
          <a:noFill/>
          <a:ln w="9525">
            <a:noFill/>
            <a:miter lim="800000"/>
            <a:headEnd/>
            <a:tailEnd/>
          </a:ln>
        </p:spPr>
        <p:txBody>
          <a:bodyPr>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BPTNMT </a:t>
            </a:r>
            <a:r>
              <a:rPr lang="en-US" sz="2800" dirty="0" err="1">
                <a:solidFill>
                  <a:srgbClr val="FAB516"/>
                </a:solidFill>
                <a:latin typeface="Tahoma" pitchFamily="34" charset="0"/>
                <a:cs typeface="Tahoma" pitchFamily="34" charset="0"/>
              </a:rPr>
              <a:t>ổn</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định</a:t>
            </a:r>
            <a:endParaRPr lang="en-US" sz="2800" dirty="0">
              <a:solidFill>
                <a:srgbClr val="FAB516"/>
              </a:solidFill>
              <a:latin typeface="Tahoma" pitchFamily="34" charset="0"/>
              <a:cs typeface="Tahoma" pitchFamily="34" charset="0"/>
            </a:endParaRPr>
          </a:p>
        </p:txBody>
      </p:sp>
      <p:sp>
        <p:nvSpPr>
          <p:cNvPr id="6" name="TextBox 1"/>
          <p:cNvSpPr txBox="1">
            <a:spLocks noChangeArrowheads="1"/>
          </p:cNvSpPr>
          <p:nvPr/>
        </p:nvSpPr>
        <p:spPr bwMode="auto">
          <a:xfrm>
            <a:off x="0" y="1321184"/>
            <a:ext cx="6382172" cy="5021055"/>
          </a:xfrm>
          <a:prstGeom prst="rect">
            <a:avLst/>
          </a:prstGeom>
          <a:noFill/>
          <a:ln w="9525">
            <a:noFill/>
            <a:miter lim="800000"/>
            <a:headEnd/>
            <a:tailEnd/>
          </a:ln>
        </p:spPr>
        <p:txBody>
          <a:bodyPr wrap="square">
            <a:spAutoFit/>
          </a:bodyPr>
          <a:lstStyle/>
          <a:p>
            <a:pPr marL="342900" indent="-342900">
              <a:lnSpc>
                <a:spcPct val="150000"/>
              </a:lnSpc>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Ngừng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hút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thuốc</a:t>
            </a:r>
            <a:r>
              <a:rPr lang="vi-VN" dirty="0">
                <a:solidFill>
                  <a:srgbClr val="FFC000"/>
                </a:solidFill>
                <a:latin typeface="Calibri" panose="020F0502020204030204" pitchFamily="34" charset="0"/>
                <a:cs typeface="Calibri" panose="020F0502020204030204" pitchFamily="34" charset="0"/>
              </a:rPr>
              <a:t> l</a:t>
            </a:r>
            <a:r>
              <a:rPr lang="en-US" dirty="0">
                <a:solidFill>
                  <a:srgbClr val="FFC000"/>
                </a:solidFill>
                <a:latin typeface="Calibri" panose="020F0502020204030204" pitchFamily="34" charset="0"/>
                <a:cs typeface="Calibri" panose="020F0502020204030204" pitchFamily="34" charset="0"/>
              </a:rPr>
              <a:t>á</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chìa</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khóa</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vì</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khả</a:t>
            </a:r>
            <a:r>
              <a:rPr lang="vi-VN" dirty="0">
                <a:solidFill>
                  <a:srgbClr val="FFC000"/>
                </a:solidFill>
                <a:latin typeface="Calibri" panose="020F0502020204030204" pitchFamily="34" charset="0"/>
                <a:cs typeface="Calibri" panose="020F0502020204030204" pitchFamily="34" charset="0"/>
              </a:rPr>
              <a:t> năng </a:t>
            </a:r>
            <a:r>
              <a:rPr lang="vi-VN" dirty="0" err="1">
                <a:solidFill>
                  <a:srgbClr val="FFC000"/>
                </a:solidFill>
                <a:latin typeface="Calibri" panose="020F0502020204030204" pitchFamily="34" charset="0"/>
                <a:cs typeface="Calibri" panose="020F0502020204030204" pitchFamily="34" charset="0"/>
              </a:rPr>
              <a:t>ảnh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hưởng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lớn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nhất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đến</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bệnh</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sử</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tự</a:t>
            </a:r>
            <a:r>
              <a:rPr lang="vi-VN" dirty="0">
                <a:solidFill>
                  <a:srgbClr val="FFC000"/>
                </a:solidFill>
                <a:latin typeface="Calibri" panose="020F0502020204030204" pitchFamily="34" charset="0"/>
                <a:cs typeface="Calibri" panose="020F0502020204030204" pitchFamily="34" charset="0"/>
              </a:rPr>
              <a:t> nhiên </a:t>
            </a:r>
            <a:r>
              <a:rPr lang="vi-VN" dirty="0" err="1">
                <a:solidFill>
                  <a:srgbClr val="FFC000"/>
                </a:solidFill>
                <a:latin typeface="Calibri" panose="020F0502020204030204" pitchFamily="34" charset="0"/>
                <a:cs typeface="Calibri" panose="020F0502020204030204" pitchFamily="34" charset="0"/>
              </a:rPr>
              <a:t>của</a:t>
            </a:r>
            <a:r>
              <a:rPr lang="vi-VN" dirty="0">
                <a:solidFill>
                  <a:srgbClr val="FFC000"/>
                </a:solidFill>
                <a:latin typeface="Calibri" panose="020F0502020204030204" pitchFamily="34" charset="0"/>
                <a:cs typeface="Calibri" panose="020F0502020204030204" pitchFamily="34" charset="0"/>
              </a:rPr>
              <a:t> COPD. </a:t>
            </a:r>
            <a:endParaRPr lang="en-US" dirty="0">
              <a:solidFill>
                <a:srgbClr val="FFC000"/>
              </a:solidFill>
              <a:latin typeface="Calibri" panose="020F0502020204030204" pitchFamily="34" charset="0"/>
              <a:cs typeface="Calibri" panose="020F0502020204030204" pitchFamily="34" charset="0"/>
            </a:endParaRPr>
          </a:p>
          <a:p>
            <a:pPr marL="342900" indent="-342900">
              <a:lnSpc>
                <a:spcPct val="150000"/>
              </a:lnSpc>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Điều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trị</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bằng</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thuốc</a:t>
            </a:r>
            <a:r>
              <a:rPr lang="en-US" dirty="0">
                <a:solidFill>
                  <a:srgbClr val="FFC000"/>
                </a:solidFill>
                <a:latin typeface="Calibri" panose="020F0502020204030204" pitchFamily="34" charset="0"/>
                <a:cs typeface="Calibri" panose="020F0502020204030204" pitchFamily="34" charset="0"/>
              </a:rPr>
              <a:t>, nicotine </a:t>
            </a:r>
            <a:r>
              <a:rPr lang="vi-VN" dirty="0">
                <a:solidFill>
                  <a:srgbClr val="FFC000"/>
                </a:solidFill>
                <a:latin typeface="Calibri" panose="020F0502020204030204" pitchFamily="34" charset="0"/>
                <a:cs typeface="Calibri" panose="020F0502020204030204" pitchFamily="34" charset="0"/>
              </a:rPr>
              <a:t>thay </a:t>
            </a:r>
            <a:r>
              <a:rPr lang="vi-VN" dirty="0" err="1">
                <a:solidFill>
                  <a:srgbClr val="FFC000"/>
                </a:solidFill>
                <a:latin typeface="Calibri" panose="020F0502020204030204" pitchFamily="34" charset="0"/>
                <a:cs typeface="Calibri" panose="020F0502020204030204" pitchFamily="34" charset="0"/>
              </a:rPr>
              <a:t>thế</a:t>
            </a:r>
            <a:r>
              <a:rPr lang="en-US" dirty="0">
                <a:solidFill>
                  <a:srgbClr val="FFC000"/>
                </a:solidFill>
                <a:latin typeface="Calibri" panose="020F0502020204030204" pitchFamily="34" charset="0"/>
                <a:cs typeface="Calibri" panose="020F0502020204030204" pitchFamily="34" charset="0"/>
              </a:rPr>
              <a:t>, c</a:t>
            </a:r>
            <a:r>
              <a:rPr lang="vi-VN" dirty="0" err="1">
                <a:solidFill>
                  <a:srgbClr val="FFC000"/>
                </a:solidFill>
                <a:latin typeface="Calibri" panose="020F0502020204030204" pitchFamily="34" charset="0"/>
                <a:cs typeface="Calibri" panose="020F0502020204030204" pitchFamily="34" charset="0"/>
              </a:rPr>
              <a:t>ấm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hút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thuốc</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bằng</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luật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tư </a:t>
            </a:r>
            <a:r>
              <a:rPr lang="vi-VN" dirty="0" err="1">
                <a:solidFill>
                  <a:srgbClr val="FFC000"/>
                </a:solidFill>
                <a:latin typeface="Calibri" panose="020F0502020204030204" pitchFamily="34" charset="0"/>
                <a:cs typeface="Calibri" panose="020F0502020204030204" pitchFamily="34" charset="0"/>
              </a:rPr>
              <a:t>vấn</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cai</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thuốc</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lá</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bởi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các</a:t>
            </a:r>
            <a:r>
              <a:rPr lang="vi-VN" dirty="0">
                <a:solidFill>
                  <a:srgbClr val="FFC000"/>
                </a:solidFill>
                <a:latin typeface="Calibri" panose="020F0502020204030204" pitchFamily="34" charset="0"/>
                <a:cs typeface="Calibri" panose="020F0502020204030204" pitchFamily="34" charset="0"/>
              </a:rPr>
              <a:t> chuyên gia chăm </a:t>
            </a:r>
            <a:r>
              <a:rPr lang="vi-VN" dirty="0" err="1">
                <a:solidFill>
                  <a:srgbClr val="FFC000"/>
                </a:solidFill>
                <a:latin typeface="Calibri" panose="020F0502020204030204" pitchFamily="34" charset="0"/>
                <a:cs typeface="Calibri" panose="020F0502020204030204" pitchFamily="34" charset="0"/>
              </a:rPr>
              <a:t>sóc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sức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khỏe</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tỷ</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lệ</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bỏ</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thuốc</a:t>
            </a:r>
            <a:r>
              <a:rPr lang="vi-VN" dirty="0">
                <a:solidFill>
                  <a:srgbClr val="FFC000"/>
                </a:solidFill>
                <a:latin typeface="Calibri" panose="020F0502020204030204" pitchFamily="34" charset="0"/>
                <a:cs typeface="Calibri" panose="020F0502020204030204" pitchFamily="34" charset="0"/>
              </a:rPr>
              <a:t> lâu </a:t>
            </a:r>
            <a:r>
              <a:rPr lang="vi-VN" dirty="0" err="1">
                <a:solidFill>
                  <a:srgbClr val="FFC000"/>
                </a:solidFill>
                <a:latin typeface="Calibri" panose="020F0502020204030204" pitchFamily="34" charset="0"/>
                <a:cs typeface="Calibri" panose="020F0502020204030204" pitchFamily="34" charset="0"/>
              </a:rPr>
              <a:t>dài</a:t>
            </a:r>
            <a:r>
              <a:rPr lang="vi-VN" dirty="0">
                <a:solidFill>
                  <a:srgbClr val="FFC000"/>
                </a:solidFill>
                <a:latin typeface="Calibri" panose="020F0502020204030204" pitchFamily="34" charset="0"/>
                <a:cs typeface="Calibri" panose="020F0502020204030204" pitchFamily="34" charset="0"/>
              </a:rPr>
              <a:t> lên </a:t>
            </a:r>
            <a:r>
              <a:rPr lang="vi-VN" dirty="0" err="1">
                <a:solidFill>
                  <a:srgbClr val="FFC000"/>
                </a:solidFill>
                <a:latin typeface="Calibri" panose="020F0502020204030204" pitchFamily="34" charset="0"/>
                <a:cs typeface="Calibri" panose="020F0502020204030204" pitchFamily="34" charset="0"/>
              </a:rPr>
              <a:t>tới</a:t>
            </a:r>
            <a:r>
              <a:rPr lang="vi-VN" dirty="0">
                <a:solidFill>
                  <a:srgbClr val="FFC000"/>
                </a:solidFill>
                <a:latin typeface="Calibri" panose="020F0502020204030204" pitchFamily="34" charset="0"/>
                <a:cs typeface="Calibri" panose="020F0502020204030204" pitchFamily="34" charset="0"/>
              </a:rPr>
              <a:t> 25%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thể</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đạt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được</a:t>
            </a:r>
            <a:endParaRPr lang="vi-VN" dirty="0">
              <a:solidFill>
                <a:srgbClr val="FFC000"/>
              </a:solidFill>
              <a:latin typeface="Calibri" panose="020F0502020204030204" pitchFamily="34" charset="0"/>
              <a:cs typeface="Calibri" panose="020F0502020204030204" pitchFamily="34" charset="0"/>
            </a:endParaRPr>
          </a:p>
          <a:p>
            <a:pPr marL="342900" indent="-342900">
              <a:lnSpc>
                <a:spcPct val="150000"/>
              </a:lnSpc>
              <a:buClr>
                <a:srgbClr val="FFCC66"/>
              </a:buClr>
              <a:buFont typeface="Arial" panose="020B0604020202020204" pitchFamily="34" charset="0"/>
              <a:buChar char="►"/>
            </a:pPr>
            <a:r>
              <a:rPr lang="en-US" dirty="0">
                <a:solidFill>
                  <a:srgbClr val="FFC000"/>
                </a:solidFill>
                <a:latin typeface="Calibri" panose="020F0502020204030204" pitchFamily="34" charset="0"/>
                <a:cs typeface="Calibri" panose="020F0502020204030204" pitchFamily="34" charset="0"/>
              </a:rPr>
              <a:t>T</a:t>
            </a:r>
            <a:r>
              <a:rPr lang="vi-VN" dirty="0" err="1">
                <a:solidFill>
                  <a:srgbClr val="FFC000"/>
                </a:solidFill>
                <a:latin typeface="Calibri" panose="020F0502020204030204" pitchFamily="34" charset="0"/>
                <a:cs typeface="Calibri" panose="020F0502020204030204" pitchFamily="34" charset="0"/>
              </a:rPr>
              <a:t>huốc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lá</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điện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tử</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ch</a:t>
            </a:r>
            <a:r>
              <a:rPr lang="vi-VN" dirty="0">
                <a:solidFill>
                  <a:srgbClr val="FFC000"/>
                </a:solidFill>
                <a:latin typeface="Calibri" panose="020F0502020204030204" pitchFamily="34" charset="0"/>
                <a:cs typeface="Calibri" panose="020F0502020204030204" pitchFamily="34" charset="0"/>
              </a:rPr>
              <a:t>ư</a:t>
            </a:r>
            <a:r>
              <a:rPr lang="en-US" dirty="0">
                <a:solidFill>
                  <a:srgbClr val="FFC000"/>
                </a:solidFill>
                <a:latin typeface="Calibri" panose="020F0502020204030204" pitchFamily="34" charset="0"/>
                <a:cs typeface="Calibri" panose="020F0502020204030204" pitchFamily="34" charset="0"/>
              </a:rPr>
              <a:t>a </a:t>
            </a:r>
            <a:r>
              <a:rPr lang="en-US" dirty="0" err="1">
                <a:solidFill>
                  <a:srgbClr val="FFC000"/>
                </a:solidFill>
                <a:latin typeface="Calibri" panose="020F0502020204030204" pitchFamily="34" charset="0"/>
                <a:cs typeface="Calibri" panose="020F0502020204030204" pitchFamily="34" charset="0"/>
              </a:rPr>
              <a:t>công</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nhận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một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hỗ</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trợ</a:t>
            </a:r>
            <a:r>
              <a:rPr lang="vi-VN" dirty="0">
                <a:solidFill>
                  <a:srgbClr val="FFC000"/>
                </a:solidFill>
                <a:latin typeface="Calibri" panose="020F0502020204030204" pitchFamily="34" charset="0"/>
                <a:cs typeface="Calibri" panose="020F0502020204030204" pitchFamily="34" charset="0"/>
              </a:rPr>
              <a:t> cai </a:t>
            </a:r>
            <a:r>
              <a:rPr lang="vi-VN" dirty="0" err="1">
                <a:solidFill>
                  <a:srgbClr val="FFC000"/>
                </a:solidFill>
                <a:latin typeface="Calibri" panose="020F0502020204030204" pitchFamily="34" charset="0"/>
                <a:cs typeface="Calibri" panose="020F0502020204030204" pitchFamily="34" charset="0"/>
              </a:rPr>
              <a:t>thuốc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lá</a:t>
            </a:r>
            <a:r>
              <a:rPr lang="vi-VN" dirty="0">
                <a:solidFill>
                  <a:srgbClr val="FFC000"/>
                </a:solidFill>
                <a:latin typeface="Calibri" panose="020F0502020204030204" pitchFamily="34" charset="0"/>
                <a:cs typeface="Calibri" panose="020F0502020204030204" pitchFamily="34" charset="0"/>
              </a:rPr>
              <a:t>.</a:t>
            </a:r>
            <a:endParaRPr lang="en-US" dirty="0">
              <a:solidFill>
                <a:srgbClr val="FFC000"/>
              </a:solidFill>
              <a:latin typeface="Calibri" panose="020F0502020204030204" pitchFamily="34" charset="0"/>
              <a:cs typeface="Calibri" panose="020F0502020204030204" pitchFamily="34" charset="0"/>
            </a:endParaRPr>
          </a:p>
        </p:txBody>
      </p:sp>
      <p:sp>
        <p:nvSpPr>
          <p:cNvPr id="8" name="TextBox 1">
            <a:extLst>
              <a:ext uri="{FF2B5EF4-FFF2-40B4-BE49-F238E27FC236}">
                <a16:creationId xmlns:a16="http://schemas.microsoft.com/office/drawing/2014/main" id="{24C39972-AB9B-4122-8B66-AD32B8967C09}"/>
              </a:ext>
            </a:extLst>
          </p:cNvPr>
          <p:cNvSpPr txBox="1">
            <a:spLocks noChangeArrowheads="1"/>
          </p:cNvSpPr>
          <p:nvPr/>
        </p:nvSpPr>
        <p:spPr bwMode="auto">
          <a:xfrm>
            <a:off x="3166453" y="6493316"/>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9" name="Picture 8">
            <a:extLst>
              <a:ext uri="{FF2B5EF4-FFF2-40B4-BE49-F238E27FC236}">
                <a16:creationId xmlns:a16="http://schemas.microsoft.com/office/drawing/2014/main" id="{7FCE2E31-20C5-40C8-8C83-F0B9A59426B0}"/>
              </a:ext>
            </a:extLst>
          </p:cNvPr>
          <p:cNvPicPr>
            <a:picLocks noChangeAspect="1"/>
          </p:cNvPicPr>
          <p:nvPr/>
        </p:nvPicPr>
        <p:blipFill>
          <a:blip r:embed="rId3"/>
          <a:stretch>
            <a:fillRect/>
          </a:stretch>
        </p:blipFill>
        <p:spPr>
          <a:xfrm>
            <a:off x="6420272" y="1887731"/>
            <a:ext cx="5817848" cy="3636155"/>
          </a:xfrm>
          <a:prstGeom prst="rect">
            <a:avLst/>
          </a:prstGeom>
          <a:solidFill>
            <a:schemeClr val="tx1"/>
          </a:solidFill>
        </p:spPr>
      </p:pic>
    </p:spTree>
    <p:extLst>
      <p:ext uri="{BB962C8B-B14F-4D97-AF65-F5344CB8AC3E}">
        <p14:creationId xmlns:p14="http://schemas.microsoft.com/office/powerpoint/2010/main" val="110632728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279540" y="425859"/>
            <a:ext cx="838842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Management of stable COPD</a:t>
            </a:r>
          </a:p>
        </p:txBody>
      </p:sp>
      <p:sp>
        <p:nvSpPr>
          <p:cNvPr id="6" name="TextBox 1">
            <a:extLst>
              <a:ext uri="{FF2B5EF4-FFF2-40B4-BE49-F238E27FC236}">
                <a16:creationId xmlns:a16="http://schemas.microsoft.com/office/drawing/2014/main" id="{1F6E54B4-3772-4CAF-8BE7-2B1FB0176743}"/>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9" name="Picture 8">
            <a:extLst>
              <a:ext uri="{FF2B5EF4-FFF2-40B4-BE49-F238E27FC236}">
                <a16:creationId xmlns:a16="http://schemas.microsoft.com/office/drawing/2014/main" id="{1A4A8E96-CFDB-4BA2-B796-14C2D08CC4CE}"/>
              </a:ext>
            </a:extLst>
          </p:cNvPr>
          <p:cNvPicPr>
            <a:picLocks noChangeAspect="1"/>
          </p:cNvPicPr>
          <p:nvPr/>
        </p:nvPicPr>
        <p:blipFill>
          <a:blip r:embed="rId3"/>
          <a:stretch>
            <a:fillRect/>
          </a:stretch>
        </p:blipFill>
        <p:spPr>
          <a:xfrm>
            <a:off x="2620407" y="1225183"/>
            <a:ext cx="7315215" cy="5257811"/>
          </a:xfrm>
          <a:prstGeom prst="rect">
            <a:avLst/>
          </a:prstGeom>
          <a:solidFill>
            <a:schemeClr val="tx1"/>
          </a:solidFill>
        </p:spPr>
      </p:pic>
      <p:sp>
        <p:nvSpPr>
          <p:cNvPr id="8" name="TextBox 7">
            <a:extLst>
              <a:ext uri="{FF2B5EF4-FFF2-40B4-BE49-F238E27FC236}">
                <a16:creationId xmlns:a16="http://schemas.microsoft.com/office/drawing/2014/main" id="{E1BE4701-7B9B-4C75-B81B-A1F4AAA9D583}"/>
              </a:ext>
            </a:extLst>
          </p:cNvPr>
          <p:cNvSpPr txBox="1"/>
          <p:nvPr/>
        </p:nvSpPr>
        <p:spPr>
          <a:xfrm>
            <a:off x="1981200" y="1752600"/>
            <a:ext cx="7954422" cy="461665"/>
          </a:xfrm>
          <a:prstGeom prst="rect">
            <a:avLst/>
          </a:prstGeom>
          <a:solidFill>
            <a:schemeClr val="tx1"/>
          </a:solidFill>
        </p:spPr>
        <p:txBody>
          <a:bodyPr wrap="none" rtlCol="0">
            <a:spAutoFit/>
          </a:bodyPr>
          <a:lstStyle/>
          <a:p>
            <a:r>
              <a:rPr lang="en-US" dirty="0" err="1">
                <a:solidFill>
                  <a:srgbClr val="FF0000"/>
                </a:solidFill>
              </a:rPr>
              <a:t>Nghiện</a:t>
            </a:r>
            <a:r>
              <a:rPr lang="en-US" dirty="0">
                <a:solidFill>
                  <a:srgbClr val="FF0000"/>
                </a:solidFill>
              </a:rPr>
              <a:t> </a:t>
            </a:r>
            <a:r>
              <a:rPr lang="en-US" dirty="0" err="1">
                <a:solidFill>
                  <a:srgbClr val="FF0000"/>
                </a:solidFill>
              </a:rPr>
              <a:t>thuốc</a:t>
            </a:r>
            <a:r>
              <a:rPr lang="en-US" dirty="0">
                <a:solidFill>
                  <a:srgbClr val="FF0000"/>
                </a:solidFill>
              </a:rPr>
              <a:t> </a:t>
            </a:r>
            <a:r>
              <a:rPr lang="en-US" dirty="0" err="1">
                <a:solidFill>
                  <a:srgbClr val="FF0000"/>
                </a:solidFill>
              </a:rPr>
              <a:t>lá</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mạn</a:t>
            </a:r>
            <a:r>
              <a:rPr lang="en-US" dirty="0">
                <a:solidFill>
                  <a:srgbClr val="FF0000"/>
                </a:solidFill>
              </a:rPr>
              <a:t> </a:t>
            </a:r>
            <a:r>
              <a:rPr lang="en-US" dirty="0" err="1">
                <a:solidFill>
                  <a:srgbClr val="FF0000"/>
                </a:solidFill>
              </a:rPr>
              <a:t>tính</a:t>
            </a:r>
            <a:r>
              <a:rPr lang="en-US" dirty="0">
                <a:solidFill>
                  <a:srgbClr val="FF0000"/>
                </a:solidFill>
              </a:rPr>
              <a:t> </a:t>
            </a:r>
            <a:r>
              <a:rPr lang="en-US" dirty="0" err="1">
                <a:solidFill>
                  <a:srgbClr val="FF0000"/>
                </a:solidFill>
              </a:rPr>
              <a:t>cần</a:t>
            </a:r>
            <a:r>
              <a:rPr lang="en-US" dirty="0">
                <a:solidFill>
                  <a:srgbClr val="FF0000"/>
                </a:solidFill>
              </a:rPr>
              <a:t> can </a:t>
            </a:r>
            <a:r>
              <a:rPr lang="en-US" dirty="0" err="1">
                <a:solidFill>
                  <a:srgbClr val="FF0000"/>
                </a:solidFill>
              </a:rPr>
              <a:t>thiệp</a:t>
            </a:r>
            <a:r>
              <a:rPr lang="en-US" dirty="0">
                <a:solidFill>
                  <a:srgbClr val="FF0000"/>
                </a:solidFill>
              </a:rPr>
              <a:t> </a:t>
            </a:r>
            <a:r>
              <a:rPr lang="en-US" dirty="0" err="1">
                <a:solidFill>
                  <a:srgbClr val="FF0000"/>
                </a:solidFill>
              </a:rPr>
              <a:t>nhiều</a:t>
            </a:r>
            <a:r>
              <a:rPr lang="en-US" dirty="0">
                <a:solidFill>
                  <a:srgbClr val="FF0000"/>
                </a:solidFill>
              </a:rPr>
              <a:t> </a:t>
            </a:r>
            <a:r>
              <a:rPr lang="en-US" dirty="0" err="1">
                <a:solidFill>
                  <a:srgbClr val="FF0000"/>
                </a:solidFill>
              </a:rPr>
              <a:t>lần</a:t>
            </a:r>
            <a:endParaRPr lang="en-US" dirty="0">
              <a:solidFill>
                <a:srgbClr val="FF0000"/>
              </a:solidFill>
            </a:endParaRPr>
          </a:p>
        </p:txBody>
      </p:sp>
      <p:sp>
        <p:nvSpPr>
          <p:cNvPr id="10" name="TextBox 9">
            <a:extLst>
              <a:ext uri="{FF2B5EF4-FFF2-40B4-BE49-F238E27FC236}">
                <a16:creationId xmlns:a16="http://schemas.microsoft.com/office/drawing/2014/main" id="{694BDC0B-0FBF-4FC0-BAED-85FB134F003B}"/>
              </a:ext>
            </a:extLst>
          </p:cNvPr>
          <p:cNvSpPr txBox="1"/>
          <p:nvPr/>
        </p:nvSpPr>
        <p:spPr>
          <a:xfrm>
            <a:off x="1981200" y="2233596"/>
            <a:ext cx="8770350" cy="461665"/>
          </a:xfrm>
          <a:prstGeom prst="rect">
            <a:avLst/>
          </a:prstGeom>
          <a:solidFill>
            <a:schemeClr val="tx1"/>
          </a:solidFill>
        </p:spPr>
        <p:txBody>
          <a:bodyPr wrap="none" rtlCol="0">
            <a:spAutoFit/>
          </a:bodyPr>
          <a:lstStyle/>
          <a:p>
            <a:r>
              <a:rPr lang="en-US" dirty="0" err="1">
                <a:solidFill>
                  <a:srgbClr val="FF0000"/>
                </a:solidFill>
              </a:rPr>
              <a:t>Mọi</a:t>
            </a:r>
            <a:r>
              <a:rPr lang="en-US" dirty="0">
                <a:solidFill>
                  <a:srgbClr val="FF0000"/>
                </a:solidFill>
              </a:rPr>
              <a:t> bn </a:t>
            </a:r>
            <a:r>
              <a:rPr lang="en-US" dirty="0" err="1">
                <a:solidFill>
                  <a:srgbClr val="FF0000"/>
                </a:solidFill>
              </a:rPr>
              <a:t>nên</a:t>
            </a:r>
            <a:r>
              <a:rPr lang="en-US" dirty="0">
                <a:solidFill>
                  <a:srgbClr val="FF0000"/>
                </a:solidFill>
              </a:rPr>
              <a:t> </a:t>
            </a:r>
            <a:r>
              <a:rPr lang="en-US" dirty="0" err="1">
                <a:solidFill>
                  <a:srgbClr val="FF0000"/>
                </a:solidFill>
              </a:rPr>
              <a:t>được</a:t>
            </a:r>
            <a:r>
              <a:rPr lang="en-US" dirty="0">
                <a:solidFill>
                  <a:srgbClr val="FF0000"/>
                </a:solidFill>
              </a:rPr>
              <a:t> </a:t>
            </a:r>
            <a:r>
              <a:rPr lang="en-US" dirty="0" err="1">
                <a:solidFill>
                  <a:srgbClr val="FF0000"/>
                </a:solidFill>
              </a:rPr>
              <a:t>khuyến</a:t>
            </a:r>
            <a:r>
              <a:rPr lang="en-US" dirty="0">
                <a:solidFill>
                  <a:srgbClr val="FF0000"/>
                </a:solidFill>
              </a:rPr>
              <a:t> </a:t>
            </a:r>
            <a:r>
              <a:rPr lang="en-US" dirty="0" err="1">
                <a:solidFill>
                  <a:srgbClr val="FF0000"/>
                </a:solidFill>
              </a:rPr>
              <a:t>khích</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giúp</a:t>
            </a:r>
            <a:r>
              <a:rPr lang="en-US" dirty="0">
                <a:solidFill>
                  <a:srgbClr val="FF0000"/>
                </a:solidFill>
              </a:rPr>
              <a:t> </a:t>
            </a:r>
            <a:r>
              <a:rPr lang="en-US" dirty="0" err="1">
                <a:solidFill>
                  <a:srgbClr val="FF0000"/>
                </a:solidFill>
              </a:rPr>
              <a:t>cai</a:t>
            </a:r>
            <a:r>
              <a:rPr lang="en-US" dirty="0">
                <a:solidFill>
                  <a:srgbClr val="FF0000"/>
                </a:solidFill>
              </a:rPr>
              <a:t> </a:t>
            </a:r>
            <a:r>
              <a:rPr lang="en-US" dirty="0" err="1">
                <a:solidFill>
                  <a:srgbClr val="FF0000"/>
                </a:solidFill>
              </a:rPr>
              <a:t>nghiện</a:t>
            </a:r>
            <a:r>
              <a:rPr lang="en-US" dirty="0">
                <a:solidFill>
                  <a:srgbClr val="FF0000"/>
                </a:solidFill>
              </a:rPr>
              <a:t> </a:t>
            </a:r>
            <a:r>
              <a:rPr lang="en-US" dirty="0" err="1">
                <a:solidFill>
                  <a:srgbClr val="FF0000"/>
                </a:solidFill>
              </a:rPr>
              <a:t>thuốc</a:t>
            </a:r>
            <a:r>
              <a:rPr lang="en-US" dirty="0">
                <a:solidFill>
                  <a:srgbClr val="FF0000"/>
                </a:solidFill>
              </a:rPr>
              <a:t> </a:t>
            </a:r>
            <a:r>
              <a:rPr lang="en-US" dirty="0" err="1">
                <a:solidFill>
                  <a:srgbClr val="FF0000"/>
                </a:solidFill>
              </a:rPr>
              <a:t>lá</a:t>
            </a:r>
            <a:endParaRPr lang="en-US" dirty="0">
              <a:solidFill>
                <a:srgbClr val="FF0000"/>
              </a:solidFill>
            </a:endParaRPr>
          </a:p>
        </p:txBody>
      </p:sp>
      <p:sp>
        <p:nvSpPr>
          <p:cNvPr id="11" name="TextBox 10">
            <a:extLst>
              <a:ext uri="{FF2B5EF4-FFF2-40B4-BE49-F238E27FC236}">
                <a16:creationId xmlns:a16="http://schemas.microsoft.com/office/drawing/2014/main" id="{DA8A9D8B-C524-49E6-B026-B61AE6FCA877}"/>
              </a:ext>
            </a:extLst>
          </p:cNvPr>
          <p:cNvSpPr txBox="1"/>
          <p:nvPr/>
        </p:nvSpPr>
        <p:spPr>
          <a:xfrm>
            <a:off x="0" y="2936131"/>
            <a:ext cx="12192000" cy="461665"/>
          </a:xfrm>
          <a:prstGeom prst="rect">
            <a:avLst/>
          </a:prstGeom>
          <a:solidFill>
            <a:schemeClr val="tx1"/>
          </a:solidFill>
        </p:spPr>
        <p:txBody>
          <a:bodyPr wrap="square" rtlCol="0">
            <a:spAutoFit/>
          </a:bodyPr>
          <a:lstStyle/>
          <a:p>
            <a:r>
              <a:rPr lang="en-US" dirty="0" err="1">
                <a:solidFill>
                  <a:srgbClr val="FF0000"/>
                </a:solidFill>
              </a:rPr>
              <a:t>Càng</a:t>
            </a:r>
            <a:r>
              <a:rPr lang="en-US" dirty="0">
                <a:solidFill>
                  <a:srgbClr val="FF0000"/>
                </a:solidFill>
              </a:rPr>
              <a:t> </a:t>
            </a:r>
            <a:r>
              <a:rPr lang="en-US" dirty="0" err="1">
                <a:solidFill>
                  <a:srgbClr val="FF0000"/>
                </a:solidFill>
              </a:rPr>
              <a:t>đầu</a:t>
            </a:r>
            <a:r>
              <a:rPr lang="en-US" dirty="0">
                <a:solidFill>
                  <a:srgbClr val="FF0000"/>
                </a:solidFill>
              </a:rPr>
              <a:t> </a:t>
            </a:r>
            <a:r>
              <a:rPr lang="en-US" dirty="0" err="1">
                <a:solidFill>
                  <a:srgbClr val="FF0000"/>
                </a:solidFill>
              </a:rPr>
              <a:t>tư</a:t>
            </a:r>
            <a:r>
              <a:rPr lang="en-US" dirty="0">
                <a:solidFill>
                  <a:srgbClr val="FF0000"/>
                </a:solidFill>
              </a:rPr>
              <a:t> </a:t>
            </a:r>
            <a:r>
              <a:rPr lang="en-US" dirty="0" err="1">
                <a:solidFill>
                  <a:srgbClr val="FF0000"/>
                </a:solidFill>
              </a:rPr>
              <a:t>nhiều</a:t>
            </a:r>
            <a:r>
              <a:rPr lang="en-US" dirty="0">
                <a:solidFill>
                  <a:srgbClr val="FF0000"/>
                </a:solidFill>
              </a:rPr>
              <a:t> </a:t>
            </a:r>
            <a:r>
              <a:rPr lang="en-US" dirty="0" err="1">
                <a:solidFill>
                  <a:srgbClr val="FF0000"/>
                </a:solidFill>
              </a:rPr>
              <a:t>thời</a:t>
            </a:r>
            <a:r>
              <a:rPr lang="en-US" dirty="0">
                <a:solidFill>
                  <a:srgbClr val="FF0000"/>
                </a:solidFill>
              </a:rPr>
              <a:t> </a:t>
            </a:r>
            <a:r>
              <a:rPr lang="en-US" dirty="0" err="1">
                <a:solidFill>
                  <a:srgbClr val="FF0000"/>
                </a:solidFill>
              </a:rPr>
              <a:t>gian</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nhấn</a:t>
            </a:r>
            <a:r>
              <a:rPr lang="en-US" dirty="0">
                <a:solidFill>
                  <a:srgbClr val="FF0000"/>
                </a:solidFill>
              </a:rPr>
              <a:t> </a:t>
            </a:r>
            <a:r>
              <a:rPr lang="en-US" dirty="0" err="1">
                <a:solidFill>
                  <a:srgbClr val="FF0000"/>
                </a:solidFill>
              </a:rPr>
              <a:t>mạnh</a:t>
            </a:r>
            <a:r>
              <a:rPr lang="en-US" dirty="0">
                <a:solidFill>
                  <a:srgbClr val="FF0000"/>
                </a:solidFill>
              </a:rPr>
              <a:t> </a:t>
            </a:r>
            <a:r>
              <a:rPr lang="en-US" dirty="0" err="1">
                <a:solidFill>
                  <a:srgbClr val="FF0000"/>
                </a:solidFill>
              </a:rPr>
              <a:t>sự</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trọng</a:t>
            </a:r>
            <a:r>
              <a:rPr lang="en-US" dirty="0">
                <a:solidFill>
                  <a:srgbClr val="FF0000"/>
                </a:solidFill>
              </a:rPr>
              <a:t> </a:t>
            </a:r>
            <a:r>
              <a:rPr lang="en-US" dirty="0" err="1">
                <a:solidFill>
                  <a:srgbClr val="FF0000"/>
                </a:solidFill>
              </a:rPr>
              <a:t>thành</a:t>
            </a:r>
            <a:r>
              <a:rPr lang="en-US" dirty="0">
                <a:solidFill>
                  <a:srgbClr val="FF0000"/>
                </a:solidFill>
              </a:rPr>
              <a:t> </a:t>
            </a:r>
            <a:r>
              <a:rPr lang="en-US" dirty="0" err="1">
                <a:solidFill>
                  <a:srgbClr val="FF0000"/>
                </a:solidFill>
              </a:rPr>
              <a:t>công</a:t>
            </a:r>
            <a:r>
              <a:rPr lang="en-US" dirty="0">
                <a:solidFill>
                  <a:srgbClr val="FF0000"/>
                </a:solidFill>
              </a:rPr>
              <a:t> </a:t>
            </a:r>
            <a:r>
              <a:rPr lang="en-US" dirty="0" err="1">
                <a:solidFill>
                  <a:srgbClr val="FF0000"/>
                </a:solidFill>
              </a:rPr>
              <a:t>cai</a:t>
            </a:r>
            <a:r>
              <a:rPr lang="en-US" dirty="0">
                <a:solidFill>
                  <a:srgbClr val="FF0000"/>
                </a:solidFill>
              </a:rPr>
              <a:t> </a:t>
            </a:r>
            <a:r>
              <a:rPr lang="en-US" dirty="0" err="1">
                <a:solidFill>
                  <a:srgbClr val="FF0000"/>
                </a:solidFill>
              </a:rPr>
              <a:t>càng</a:t>
            </a:r>
            <a:r>
              <a:rPr lang="en-US" dirty="0">
                <a:solidFill>
                  <a:srgbClr val="FF0000"/>
                </a:solidFill>
              </a:rPr>
              <a:t> </a:t>
            </a:r>
            <a:r>
              <a:rPr lang="en-US" dirty="0" err="1">
                <a:solidFill>
                  <a:srgbClr val="FF0000"/>
                </a:solidFill>
              </a:rPr>
              <a:t>cao</a:t>
            </a:r>
            <a:endParaRPr lang="en-US" dirty="0">
              <a:solidFill>
                <a:srgbClr val="FF0000"/>
              </a:solidFill>
            </a:endParaRPr>
          </a:p>
        </p:txBody>
      </p:sp>
      <p:sp>
        <p:nvSpPr>
          <p:cNvPr id="12" name="TextBox 11">
            <a:extLst>
              <a:ext uri="{FF2B5EF4-FFF2-40B4-BE49-F238E27FC236}">
                <a16:creationId xmlns:a16="http://schemas.microsoft.com/office/drawing/2014/main" id="{89807EC8-6D0A-48F0-89CC-76F07479CF3A}"/>
              </a:ext>
            </a:extLst>
          </p:cNvPr>
          <p:cNvSpPr txBox="1"/>
          <p:nvPr/>
        </p:nvSpPr>
        <p:spPr>
          <a:xfrm>
            <a:off x="2300803" y="5037108"/>
            <a:ext cx="6932347" cy="461665"/>
          </a:xfrm>
          <a:prstGeom prst="rect">
            <a:avLst/>
          </a:prstGeom>
          <a:solidFill>
            <a:schemeClr val="tx1"/>
          </a:solidFill>
        </p:spPr>
        <p:txBody>
          <a:bodyPr wrap="none" rtlCol="0">
            <a:spAutoFit/>
          </a:bodyPr>
          <a:lstStyle/>
          <a:p>
            <a:r>
              <a:rPr lang="en-US" dirty="0" err="1">
                <a:solidFill>
                  <a:srgbClr val="FF0000"/>
                </a:solidFill>
              </a:rPr>
              <a:t>Varenicycline</a:t>
            </a:r>
            <a:r>
              <a:rPr lang="en-US" dirty="0">
                <a:solidFill>
                  <a:srgbClr val="FF0000"/>
                </a:solidFill>
              </a:rPr>
              <a:t>, </a:t>
            </a:r>
            <a:r>
              <a:rPr lang="en-US" dirty="0" err="1">
                <a:solidFill>
                  <a:srgbClr val="FF0000"/>
                </a:solidFill>
              </a:rPr>
              <a:t>buproprion</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nicotin</a:t>
            </a:r>
            <a:r>
              <a:rPr lang="en-US" dirty="0">
                <a:solidFill>
                  <a:srgbClr val="FF0000"/>
                </a:solidFill>
              </a:rPr>
              <a:t> </a:t>
            </a:r>
            <a:r>
              <a:rPr lang="en-US" dirty="0" err="1">
                <a:solidFill>
                  <a:srgbClr val="FF0000"/>
                </a:solidFill>
              </a:rPr>
              <a:t>thay</a:t>
            </a:r>
            <a:r>
              <a:rPr lang="en-US" dirty="0">
                <a:solidFill>
                  <a:srgbClr val="FF0000"/>
                </a:solidFill>
              </a:rPr>
              <a:t> </a:t>
            </a:r>
            <a:r>
              <a:rPr lang="en-US" dirty="0" err="1">
                <a:solidFill>
                  <a:srgbClr val="FF0000"/>
                </a:solidFill>
              </a:rPr>
              <a:t>thế</a:t>
            </a:r>
            <a:r>
              <a:rPr lang="en-US" dirty="0">
                <a:solidFill>
                  <a:srgbClr val="FF0000"/>
                </a:solidFill>
              </a:rPr>
              <a:t> </a:t>
            </a:r>
          </a:p>
        </p:txBody>
      </p:sp>
      <p:sp>
        <p:nvSpPr>
          <p:cNvPr id="13" name="TextBox 12">
            <a:extLst>
              <a:ext uri="{FF2B5EF4-FFF2-40B4-BE49-F238E27FC236}">
                <a16:creationId xmlns:a16="http://schemas.microsoft.com/office/drawing/2014/main" id="{2C14E788-4C36-4C63-B664-F054B14A408F}"/>
              </a:ext>
            </a:extLst>
          </p:cNvPr>
          <p:cNvSpPr txBox="1"/>
          <p:nvPr/>
        </p:nvSpPr>
        <p:spPr>
          <a:xfrm>
            <a:off x="2300803" y="5970476"/>
            <a:ext cx="6175088" cy="461665"/>
          </a:xfrm>
          <a:prstGeom prst="rect">
            <a:avLst/>
          </a:prstGeom>
          <a:solidFill>
            <a:schemeClr val="tx1"/>
          </a:solidFill>
        </p:spPr>
        <p:txBody>
          <a:bodyPr wrap="none" rtlCol="0">
            <a:spAutoFit/>
          </a:bodyPr>
          <a:lstStyle/>
          <a:p>
            <a:r>
              <a:rPr lang="en-US" dirty="0" err="1">
                <a:solidFill>
                  <a:srgbClr val="FF0000"/>
                </a:solidFill>
              </a:rPr>
              <a:t>Điều</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cai</a:t>
            </a:r>
            <a:r>
              <a:rPr lang="en-US" dirty="0">
                <a:solidFill>
                  <a:srgbClr val="FF0000"/>
                </a:solidFill>
              </a:rPr>
              <a:t> </a:t>
            </a:r>
            <a:r>
              <a:rPr lang="en-US" dirty="0" err="1">
                <a:solidFill>
                  <a:srgbClr val="FF0000"/>
                </a:solidFill>
              </a:rPr>
              <a:t>nghiện</a:t>
            </a:r>
            <a:r>
              <a:rPr lang="en-US" dirty="0">
                <a:solidFill>
                  <a:srgbClr val="FF0000"/>
                </a:solidFill>
              </a:rPr>
              <a:t> </a:t>
            </a:r>
            <a:r>
              <a:rPr lang="en-US" dirty="0" err="1">
                <a:solidFill>
                  <a:srgbClr val="FF0000"/>
                </a:solidFill>
              </a:rPr>
              <a:t>thuốc</a:t>
            </a:r>
            <a:r>
              <a:rPr lang="en-US" dirty="0">
                <a:solidFill>
                  <a:srgbClr val="FF0000"/>
                </a:solidFill>
              </a:rPr>
              <a:t> </a:t>
            </a:r>
            <a:r>
              <a:rPr lang="en-US" dirty="0" err="1">
                <a:solidFill>
                  <a:srgbClr val="FF0000"/>
                </a:solidFill>
              </a:rPr>
              <a:t>lá</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lợi</a:t>
            </a:r>
            <a:r>
              <a:rPr lang="en-US" dirty="0">
                <a:solidFill>
                  <a:srgbClr val="FF0000"/>
                </a:solidFill>
              </a:rPr>
              <a:t> </a:t>
            </a:r>
            <a:r>
              <a:rPr lang="en-US" dirty="0" err="1">
                <a:solidFill>
                  <a:srgbClr val="FF0000"/>
                </a:solidFill>
              </a:rPr>
              <a:t>ích</a:t>
            </a:r>
            <a:r>
              <a:rPr lang="en-US" dirty="0">
                <a:solidFill>
                  <a:srgbClr val="FF0000"/>
                </a:solidFill>
              </a:rPr>
              <a:t> </a:t>
            </a:r>
            <a:r>
              <a:rPr lang="en-US" dirty="0" err="1">
                <a:solidFill>
                  <a:srgbClr val="FF0000"/>
                </a:solidFill>
              </a:rPr>
              <a:t>cao</a:t>
            </a:r>
            <a:endParaRPr lang="en-US" dirty="0">
              <a:solidFill>
                <a:srgbClr val="FF0000"/>
              </a:solidFill>
            </a:endParaRPr>
          </a:p>
        </p:txBody>
      </p:sp>
    </p:spTree>
    <p:extLst>
      <p:ext uri="{BB962C8B-B14F-4D97-AF65-F5344CB8AC3E}">
        <p14:creationId xmlns:p14="http://schemas.microsoft.com/office/powerpoint/2010/main" val="19441701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Line 92"/>
          <p:cNvSpPr>
            <a:spLocks noChangeShapeType="1"/>
          </p:cNvSpPr>
          <p:nvPr/>
        </p:nvSpPr>
        <p:spPr bwMode="auto">
          <a:xfrm>
            <a:off x="3328989" y="5346700"/>
            <a:ext cx="5989637" cy="0"/>
          </a:xfrm>
          <a:prstGeom prst="line">
            <a:avLst/>
          </a:prstGeom>
          <a:noFill/>
          <a:ln w="19050">
            <a:solidFill>
              <a:schemeClr val="bg1">
                <a:lumMod val="40000"/>
                <a:lumOff val="60000"/>
              </a:schemeClr>
            </a:solidFill>
            <a:round/>
            <a:headEnd/>
            <a:tailEnd/>
          </a:ln>
        </p:spPr>
        <p:txBody>
          <a:bodyPr lIns="0" tIns="0" rIns="0" bIns="0">
            <a:spAutoFit/>
          </a:bodyPr>
          <a:lstStyle/>
          <a:p>
            <a:endParaRPr lang="en-US"/>
          </a:p>
        </p:txBody>
      </p:sp>
      <p:sp>
        <p:nvSpPr>
          <p:cNvPr id="67587" name="Line 93"/>
          <p:cNvSpPr>
            <a:spLocks noChangeShapeType="1"/>
          </p:cNvSpPr>
          <p:nvPr/>
        </p:nvSpPr>
        <p:spPr bwMode="auto">
          <a:xfrm rot="5400000">
            <a:off x="1512888" y="3538538"/>
            <a:ext cx="3644900" cy="0"/>
          </a:xfrm>
          <a:prstGeom prst="line">
            <a:avLst/>
          </a:prstGeom>
          <a:noFill/>
          <a:ln w="19050">
            <a:solidFill>
              <a:schemeClr val="bg1">
                <a:lumMod val="40000"/>
                <a:lumOff val="60000"/>
              </a:schemeClr>
            </a:solidFill>
            <a:round/>
            <a:headEnd/>
            <a:tailEnd/>
          </a:ln>
        </p:spPr>
        <p:txBody>
          <a:bodyPr lIns="0" tIns="0" rIns="0" bIns="0">
            <a:spAutoFit/>
          </a:bodyPr>
          <a:lstStyle/>
          <a:p>
            <a:endParaRPr lang="en-US"/>
          </a:p>
        </p:txBody>
      </p:sp>
      <p:grpSp>
        <p:nvGrpSpPr>
          <p:cNvPr id="67588" name="Group 2"/>
          <p:cNvGrpSpPr>
            <a:grpSpLocks/>
          </p:cNvGrpSpPr>
          <p:nvPr/>
        </p:nvGrpSpPr>
        <p:grpSpPr bwMode="auto">
          <a:xfrm>
            <a:off x="3389313" y="2179638"/>
            <a:ext cx="5942012" cy="2735262"/>
            <a:chOff x="1175" y="1373"/>
            <a:chExt cx="3743" cy="1723"/>
          </a:xfrm>
        </p:grpSpPr>
        <p:sp>
          <p:nvSpPr>
            <p:cNvPr id="67667" name="Line 3"/>
            <p:cNvSpPr>
              <a:spLocks noChangeShapeType="1"/>
            </p:cNvSpPr>
            <p:nvPr/>
          </p:nvSpPr>
          <p:spPr bwMode="auto">
            <a:xfrm>
              <a:off x="1175" y="1619"/>
              <a:ext cx="3743" cy="0"/>
            </a:xfrm>
            <a:prstGeom prst="line">
              <a:avLst/>
            </a:prstGeom>
            <a:noFill/>
            <a:ln w="12700">
              <a:noFill/>
              <a:round/>
              <a:headEnd type="none" w="sm" len="sm"/>
              <a:tailEnd type="none" w="sm" len="sm"/>
            </a:ln>
          </p:spPr>
          <p:txBody>
            <a:bodyPr/>
            <a:lstStyle/>
            <a:p>
              <a:endParaRPr lang="en-US"/>
            </a:p>
          </p:txBody>
        </p:sp>
        <p:sp>
          <p:nvSpPr>
            <p:cNvPr id="67668" name="Line 4"/>
            <p:cNvSpPr>
              <a:spLocks noChangeShapeType="1"/>
            </p:cNvSpPr>
            <p:nvPr/>
          </p:nvSpPr>
          <p:spPr bwMode="auto">
            <a:xfrm>
              <a:off x="1175" y="1373"/>
              <a:ext cx="3743" cy="0"/>
            </a:xfrm>
            <a:prstGeom prst="line">
              <a:avLst/>
            </a:prstGeom>
            <a:noFill/>
            <a:ln w="12700">
              <a:noFill/>
              <a:round/>
              <a:headEnd type="none" w="sm" len="sm"/>
              <a:tailEnd type="none" w="sm" len="sm"/>
            </a:ln>
          </p:spPr>
          <p:txBody>
            <a:bodyPr/>
            <a:lstStyle/>
            <a:p>
              <a:endParaRPr lang="en-US"/>
            </a:p>
          </p:txBody>
        </p:sp>
        <p:sp>
          <p:nvSpPr>
            <p:cNvPr id="67669" name="Line 5"/>
            <p:cNvSpPr>
              <a:spLocks noChangeShapeType="1"/>
            </p:cNvSpPr>
            <p:nvPr/>
          </p:nvSpPr>
          <p:spPr bwMode="auto">
            <a:xfrm>
              <a:off x="1175" y="1865"/>
              <a:ext cx="3743" cy="0"/>
            </a:xfrm>
            <a:prstGeom prst="line">
              <a:avLst/>
            </a:prstGeom>
            <a:noFill/>
            <a:ln w="12700">
              <a:noFill/>
              <a:round/>
              <a:headEnd type="none" w="sm" len="sm"/>
              <a:tailEnd type="none" w="sm" len="sm"/>
            </a:ln>
          </p:spPr>
          <p:txBody>
            <a:bodyPr/>
            <a:lstStyle/>
            <a:p>
              <a:endParaRPr lang="en-US"/>
            </a:p>
          </p:txBody>
        </p:sp>
        <p:sp>
          <p:nvSpPr>
            <p:cNvPr id="67670" name="Line 6"/>
            <p:cNvSpPr>
              <a:spLocks noChangeShapeType="1"/>
            </p:cNvSpPr>
            <p:nvPr/>
          </p:nvSpPr>
          <p:spPr bwMode="auto">
            <a:xfrm>
              <a:off x="1175" y="2111"/>
              <a:ext cx="3743" cy="0"/>
            </a:xfrm>
            <a:prstGeom prst="line">
              <a:avLst/>
            </a:prstGeom>
            <a:noFill/>
            <a:ln w="12700">
              <a:noFill/>
              <a:round/>
              <a:headEnd type="none" w="sm" len="sm"/>
              <a:tailEnd type="none" w="sm" len="sm"/>
            </a:ln>
          </p:spPr>
          <p:txBody>
            <a:bodyPr/>
            <a:lstStyle/>
            <a:p>
              <a:endParaRPr lang="en-US"/>
            </a:p>
          </p:txBody>
        </p:sp>
        <p:sp>
          <p:nvSpPr>
            <p:cNvPr id="67671" name="Line 7"/>
            <p:cNvSpPr>
              <a:spLocks noChangeShapeType="1"/>
            </p:cNvSpPr>
            <p:nvPr/>
          </p:nvSpPr>
          <p:spPr bwMode="auto">
            <a:xfrm>
              <a:off x="1175" y="2357"/>
              <a:ext cx="3743" cy="0"/>
            </a:xfrm>
            <a:prstGeom prst="line">
              <a:avLst/>
            </a:prstGeom>
            <a:noFill/>
            <a:ln w="12700">
              <a:noFill/>
              <a:round/>
              <a:headEnd type="none" w="sm" len="sm"/>
              <a:tailEnd type="none" w="sm" len="sm"/>
            </a:ln>
          </p:spPr>
          <p:txBody>
            <a:bodyPr/>
            <a:lstStyle/>
            <a:p>
              <a:endParaRPr lang="en-US"/>
            </a:p>
          </p:txBody>
        </p:sp>
        <p:sp>
          <p:nvSpPr>
            <p:cNvPr id="67672" name="Line 8"/>
            <p:cNvSpPr>
              <a:spLocks noChangeShapeType="1"/>
            </p:cNvSpPr>
            <p:nvPr/>
          </p:nvSpPr>
          <p:spPr bwMode="auto">
            <a:xfrm>
              <a:off x="1175" y="2603"/>
              <a:ext cx="3743" cy="0"/>
            </a:xfrm>
            <a:prstGeom prst="line">
              <a:avLst/>
            </a:prstGeom>
            <a:noFill/>
            <a:ln w="12700">
              <a:noFill/>
              <a:round/>
              <a:headEnd type="none" w="sm" len="sm"/>
              <a:tailEnd type="none" w="sm" len="sm"/>
            </a:ln>
          </p:spPr>
          <p:txBody>
            <a:bodyPr/>
            <a:lstStyle/>
            <a:p>
              <a:endParaRPr lang="en-US"/>
            </a:p>
          </p:txBody>
        </p:sp>
        <p:sp>
          <p:nvSpPr>
            <p:cNvPr id="67673" name="Line 9"/>
            <p:cNvSpPr>
              <a:spLocks noChangeShapeType="1"/>
            </p:cNvSpPr>
            <p:nvPr/>
          </p:nvSpPr>
          <p:spPr bwMode="auto">
            <a:xfrm>
              <a:off x="1175" y="2849"/>
              <a:ext cx="3743" cy="0"/>
            </a:xfrm>
            <a:prstGeom prst="line">
              <a:avLst/>
            </a:prstGeom>
            <a:noFill/>
            <a:ln w="12700">
              <a:noFill/>
              <a:round/>
              <a:headEnd type="none" w="sm" len="sm"/>
              <a:tailEnd type="none" w="sm" len="sm"/>
            </a:ln>
          </p:spPr>
          <p:txBody>
            <a:bodyPr/>
            <a:lstStyle/>
            <a:p>
              <a:endParaRPr lang="en-US"/>
            </a:p>
          </p:txBody>
        </p:sp>
        <p:sp>
          <p:nvSpPr>
            <p:cNvPr id="67674" name="Line 10"/>
            <p:cNvSpPr>
              <a:spLocks noChangeShapeType="1"/>
            </p:cNvSpPr>
            <p:nvPr/>
          </p:nvSpPr>
          <p:spPr bwMode="auto">
            <a:xfrm>
              <a:off x="1175" y="3096"/>
              <a:ext cx="3743" cy="0"/>
            </a:xfrm>
            <a:prstGeom prst="line">
              <a:avLst/>
            </a:prstGeom>
            <a:noFill/>
            <a:ln w="12700">
              <a:noFill/>
              <a:round/>
              <a:headEnd type="none" w="sm" len="sm"/>
              <a:tailEnd type="none" w="sm" len="sm"/>
            </a:ln>
          </p:spPr>
          <p:txBody>
            <a:bodyPr/>
            <a:lstStyle/>
            <a:p>
              <a:endParaRPr lang="en-US"/>
            </a:p>
          </p:txBody>
        </p:sp>
      </p:grpSp>
      <p:sp>
        <p:nvSpPr>
          <p:cNvPr id="67589" name="Freeform 11"/>
          <p:cNvSpPr>
            <a:spLocks/>
          </p:cNvSpPr>
          <p:nvPr/>
        </p:nvSpPr>
        <p:spPr bwMode="auto">
          <a:xfrm>
            <a:off x="3333750" y="2301875"/>
            <a:ext cx="5937250" cy="2667000"/>
          </a:xfrm>
          <a:custGeom>
            <a:avLst/>
            <a:gdLst>
              <a:gd name="T0" fmla="*/ 0 w 3740"/>
              <a:gd name="T1" fmla="*/ 0 h 1680"/>
              <a:gd name="T2" fmla="*/ 2147483647 w 3740"/>
              <a:gd name="T3" fmla="*/ 2147483647 h 1680"/>
              <a:gd name="T4" fmla="*/ 2147483647 w 3740"/>
              <a:gd name="T5" fmla="*/ 2147483647 h 1680"/>
              <a:gd name="T6" fmla="*/ 2147483647 w 3740"/>
              <a:gd name="T7" fmla="*/ 2147483647 h 1680"/>
              <a:gd name="T8" fmla="*/ 2147483647 w 3740"/>
              <a:gd name="T9" fmla="*/ 2147483647 h 1680"/>
              <a:gd name="T10" fmla="*/ 2147483647 w 3740"/>
              <a:gd name="T11" fmla="*/ 2147483647 h 1680"/>
              <a:gd name="T12" fmla="*/ 2147483647 w 3740"/>
              <a:gd name="T13" fmla="*/ 2147483647 h 1680"/>
              <a:gd name="T14" fmla="*/ 0 60000 65536"/>
              <a:gd name="T15" fmla="*/ 0 60000 65536"/>
              <a:gd name="T16" fmla="*/ 0 60000 65536"/>
              <a:gd name="T17" fmla="*/ 0 60000 65536"/>
              <a:gd name="T18" fmla="*/ 0 60000 65536"/>
              <a:gd name="T19" fmla="*/ 0 60000 65536"/>
              <a:gd name="T20" fmla="*/ 0 60000 65536"/>
              <a:gd name="T21" fmla="*/ 0 w 3740"/>
              <a:gd name="T22" fmla="*/ 0 h 1680"/>
              <a:gd name="T23" fmla="*/ 3740 w 3740"/>
              <a:gd name="T24" fmla="*/ 1680 h 1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0" h="1680">
                <a:moveTo>
                  <a:pt x="0" y="0"/>
                </a:moveTo>
                <a:lnTo>
                  <a:pt x="322" y="125"/>
                </a:lnTo>
                <a:lnTo>
                  <a:pt x="677" y="187"/>
                </a:lnTo>
                <a:lnTo>
                  <a:pt x="1018" y="350"/>
                </a:lnTo>
                <a:lnTo>
                  <a:pt x="1354" y="499"/>
                </a:lnTo>
                <a:lnTo>
                  <a:pt x="1704" y="710"/>
                </a:lnTo>
                <a:lnTo>
                  <a:pt x="3740" y="1680"/>
                </a:lnTo>
              </a:path>
            </a:pathLst>
          </a:custGeom>
          <a:noFill/>
          <a:ln w="38100">
            <a:solidFill>
              <a:schemeClr val="tx2">
                <a:lumMod val="75000"/>
              </a:schemeClr>
            </a:solidFill>
            <a:round/>
            <a:headEnd type="none" w="sm" len="sm"/>
            <a:tailEnd type="none" w="sm" len="sm"/>
          </a:ln>
        </p:spPr>
        <p:txBody>
          <a:bodyPr/>
          <a:lstStyle/>
          <a:p>
            <a:endParaRPr lang="en-US"/>
          </a:p>
        </p:txBody>
      </p:sp>
      <p:sp>
        <p:nvSpPr>
          <p:cNvPr id="67590" name="Freeform 12"/>
          <p:cNvSpPr>
            <a:spLocks/>
          </p:cNvSpPr>
          <p:nvPr/>
        </p:nvSpPr>
        <p:spPr bwMode="auto">
          <a:xfrm>
            <a:off x="3311525" y="2111375"/>
            <a:ext cx="5951538" cy="1379538"/>
          </a:xfrm>
          <a:custGeom>
            <a:avLst/>
            <a:gdLst>
              <a:gd name="T0" fmla="*/ 0 w 3749"/>
              <a:gd name="T1" fmla="*/ 2147483647 h 869"/>
              <a:gd name="T2" fmla="*/ 2147483647 w 3749"/>
              <a:gd name="T3" fmla="*/ 0 h 869"/>
              <a:gd name="T4" fmla="*/ 2147483647 w 3749"/>
              <a:gd name="T5" fmla="*/ 0 h 869"/>
              <a:gd name="T6" fmla="*/ 2147483647 w 3749"/>
              <a:gd name="T7" fmla="*/ 2147483647 h 869"/>
              <a:gd name="T8" fmla="*/ 2147483647 w 3749"/>
              <a:gd name="T9" fmla="*/ 2147483647 h 869"/>
              <a:gd name="T10" fmla="*/ 2147483647 w 3749"/>
              <a:gd name="T11" fmla="*/ 2147483647 h 869"/>
              <a:gd name="T12" fmla="*/ 2147483647 w 3749"/>
              <a:gd name="T13" fmla="*/ 2147483647 h 869"/>
              <a:gd name="T14" fmla="*/ 0 60000 65536"/>
              <a:gd name="T15" fmla="*/ 0 60000 65536"/>
              <a:gd name="T16" fmla="*/ 0 60000 65536"/>
              <a:gd name="T17" fmla="*/ 0 60000 65536"/>
              <a:gd name="T18" fmla="*/ 0 60000 65536"/>
              <a:gd name="T19" fmla="*/ 0 60000 65536"/>
              <a:gd name="T20" fmla="*/ 0 60000 65536"/>
              <a:gd name="T21" fmla="*/ 0 w 3749"/>
              <a:gd name="T22" fmla="*/ 0 h 869"/>
              <a:gd name="T23" fmla="*/ 3749 w 3749"/>
              <a:gd name="T24" fmla="*/ 869 h 8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9" h="869">
                <a:moveTo>
                  <a:pt x="0" y="139"/>
                </a:moveTo>
                <a:lnTo>
                  <a:pt x="365" y="0"/>
                </a:lnTo>
                <a:lnTo>
                  <a:pt x="696" y="0"/>
                </a:lnTo>
                <a:lnTo>
                  <a:pt x="1037" y="110"/>
                </a:lnTo>
                <a:lnTo>
                  <a:pt x="1378" y="197"/>
                </a:lnTo>
                <a:lnTo>
                  <a:pt x="1704" y="302"/>
                </a:lnTo>
                <a:lnTo>
                  <a:pt x="3749" y="869"/>
                </a:lnTo>
              </a:path>
            </a:pathLst>
          </a:custGeom>
          <a:noFill/>
          <a:ln w="38100">
            <a:solidFill>
              <a:schemeClr val="folHlink"/>
            </a:solidFill>
            <a:round/>
            <a:headEnd type="none" w="sm" len="sm"/>
            <a:tailEnd type="none" w="sm" len="sm"/>
          </a:ln>
        </p:spPr>
        <p:txBody>
          <a:bodyPr/>
          <a:lstStyle/>
          <a:p>
            <a:endParaRPr lang="en-US"/>
          </a:p>
        </p:txBody>
      </p:sp>
      <p:sp>
        <p:nvSpPr>
          <p:cNvPr id="67591" name="Oval 14"/>
          <p:cNvSpPr>
            <a:spLocks noChangeAspect="1" noChangeArrowheads="1"/>
          </p:cNvSpPr>
          <p:nvPr/>
        </p:nvSpPr>
        <p:spPr bwMode="auto">
          <a:xfrm>
            <a:off x="4330701" y="2524126"/>
            <a:ext cx="119063" cy="119063"/>
          </a:xfrm>
          <a:prstGeom prst="ellipse">
            <a:avLst/>
          </a:prstGeom>
          <a:solidFill>
            <a:srgbClr val="87BDD4"/>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592" name="Oval 15"/>
          <p:cNvSpPr>
            <a:spLocks noChangeAspect="1" noChangeArrowheads="1"/>
          </p:cNvSpPr>
          <p:nvPr/>
        </p:nvSpPr>
        <p:spPr bwMode="auto">
          <a:xfrm>
            <a:off x="4856163" y="2774951"/>
            <a:ext cx="119062" cy="119063"/>
          </a:xfrm>
          <a:prstGeom prst="ellipse">
            <a:avLst/>
          </a:prstGeom>
          <a:solidFill>
            <a:srgbClr val="87BDD4"/>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593" name="Oval 17"/>
          <p:cNvSpPr>
            <a:spLocks noChangeAspect="1" noChangeArrowheads="1"/>
          </p:cNvSpPr>
          <p:nvPr/>
        </p:nvSpPr>
        <p:spPr bwMode="auto">
          <a:xfrm>
            <a:off x="3794126" y="2432051"/>
            <a:ext cx="119063" cy="119063"/>
          </a:xfrm>
          <a:prstGeom prst="ellipse">
            <a:avLst/>
          </a:prstGeom>
          <a:solidFill>
            <a:srgbClr val="87BDD4"/>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594" name="Oval 18"/>
          <p:cNvSpPr>
            <a:spLocks noChangeAspect="1" noChangeArrowheads="1"/>
          </p:cNvSpPr>
          <p:nvPr/>
        </p:nvSpPr>
        <p:spPr bwMode="auto">
          <a:xfrm>
            <a:off x="3281363" y="2230438"/>
            <a:ext cx="119062" cy="119062"/>
          </a:xfrm>
          <a:prstGeom prst="ellipse">
            <a:avLst/>
          </a:prstGeom>
          <a:solidFill>
            <a:schemeClr val="bg2"/>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595" name="Rectangle 94"/>
          <p:cNvSpPr>
            <a:spLocks noGrp="1" noChangeArrowheads="1"/>
          </p:cNvSpPr>
          <p:nvPr>
            <p:ph type="title" idx="4294967295"/>
          </p:nvPr>
        </p:nvSpPr>
        <p:spPr>
          <a:xfrm>
            <a:off x="900140" y="301625"/>
            <a:ext cx="11291860" cy="1143000"/>
          </a:xfrm>
        </p:spPr>
        <p:txBody>
          <a:bodyPr vert="horz" wrap="square" lIns="78629" tIns="39315" rIns="78629" bIns="39315" numCol="1" anchor="b" anchorCtr="0" compatLnSpc="1">
            <a:prstTxWarp prst="textNoShape">
              <a:avLst/>
            </a:prstTxWarp>
          </a:bodyPr>
          <a:lstStyle/>
          <a:p>
            <a:pPr eaLnBrk="1" hangingPunct="1">
              <a:buClr>
                <a:srgbClr val="FFFFFF"/>
              </a:buClr>
            </a:pPr>
            <a:r>
              <a:rPr lang="en-US" dirty="0" err="1">
                <a:solidFill>
                  <a:srgbClr val="FFFFFF"/>
                </a:solidFill>
                <a:cs typeface="Arial" pitchFamily="34" charset="0"/>
                <a:sym typeface="Arial" pitchFamily="34" charset="0"/>
              </a:rPr>
              <a:t>Hiệu</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quả</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của</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Ngừng</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thuốc</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lá</a:t>
            </a:r>
            <a:r>
              <a:rPr lang="en-US" dirty="0">
                <a:solidFill>
                  <a:srgbClr val="FFFFFF"/>
                </a:solidFill>
                <a:cs typeface="Arial" pitchFamily="34" charset="0"/>
                <a:sym typeface="Arial" pitchFamily="34" charset="0"/>
              </a:rPr>
              <a:t>:</a:t>
            </a:r>
            <a:br>
              <a:rPr lang="en-US" dirty="0">
                <a:solidFill>
                  <a:srgbClr val="FFFFFF"/>
                </a:solidFill>
                <a:cs typeface="Arial" pitchFamily="34" charset="0"/>
                <a:sym typeface="Arial" pitchFamily="34" charset="0"/>
              </a:rPr>
            </a:br>
            <a:r>
              <a:rPr lang="en-US" dirty="0" err="1">
                <a:solidFill>
                  <a:srgbClr val="FFFFFF"/>
                </a:solidFill>
                <a:cs typeface="Arial" pitchFamily="34" charset="0"/>
                <a:sym typeface="Arial" pitchFamily="34" charset="0"/>
              </a:rPr>
              <a:t>kết</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quả</a:t>
            </a:r>
            <a:r>
              <a:rPr lang="en-US" dirty="0">
                <a:solidFill>
                  <a:srgbClr val="FFFFFF"/>
                </a:solidFill>
                <a:cs typeface="Arial" pitchFamily="34" charset="0"/>
                <a:sym typeface="Arial" pitchFamily="34" charset="0"/>
              </a:rPr>
              <a:t> 11 </a:t>
            </a:r>
            <a:r>
              <a:rPr lang="en-US" dirty="0" err="1">
                <a:solidFill>
                  <a:srgbClr val="FFFFFF"/>
                </a:solidFill>
                <a:cs typeface="Arial" pitchFamily="34" charset="0"/>
                <a:sym typeface="Arial" pitchFamily="34" charset="0"/>
              </a:rPr>
              <a:t>năm</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của</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nc</a:t>
            </a:r>
            <a:r>
              <a:rPr lang="en-US" dirty="0">
                <a:solidFill>
                  <a:srgbClr val="FFFFFF"/>
                </a:solidFill>
                <a:cs typeface="Arial" pitchFamily="34" charset="0"/>
                <a:sym typeface="Arial" pitchFamily="34" charset="0"/>
              </a:rPr>
              <a:t> Lung Health Study</a:t>
            </a:r>
          </a:p>
        </p:txBody>
      </p:sp>
      <p:sp>
        <p:nvSpPr>
          <p:cNvPr id="67596" name="Rectangle 20"/>
          <p:cNvSpPr>
            <a:spLocks noChangeArrowheads="1"/>
          </p:cNvSpPr>
          <p:nvPr/>
        </p:nvSpPr>
        <p:spPr bwMode="auto">
          <a:xfrm>
            <a:off x="1946276" y="6235701"/>
            <a:ext cx="7116763" cy="398463"/>
          </a:xfrm>
          <a:prstGeom prst="rect">
            <a:avLst/>
          </a:prstGeom>
          <a:noFill/>
          <a:ln w="9525">
            <a:noFill/>
            <a:miter lim="800000"/>
            <a:headEnd/>
            <a:tailEnd/>
          </a:ln>
        </p:spPr>
        <p:txBody>
          <a:bodyPr lIns="92075" tIns="46038" rIns="92075" bIns="46038">
            <a:spAutoFit/>
          </a:bodyPr>
          <a:lstStyle/>
          <a:p>
            <a:pPr>
              <a:buClr>
                <a:srgbClr val="FFFFFF"/>
              </a:buClr>
              <a:buFont typeface="Arial" pitchFamily="34" charset="0"/>
              <a:buNone/>
            </a:pPr>
            <a:r>
              <a:rPr lang="en-US" sz="1000" b="0">
                <a:solidFill>
                  <a:srgbClr val="FFFFFF"/>
                </a:solidFill>
                <a:cs typeface="Arial" pitchFamily="34" charset="0"/>
                <a:sym typeface="Arial" pitchFamily="34" charset="0"/>
              </a:rPr>
              <a:t>Anthonisen NR, et al. </a:t>
            </a:r>
            <a:r>
              <a:rPr lang="en-US" sz="1000" b="0" i="1">
                <a:solidFill>
                  <a:srgbClr val="FFFFFF"/>
                </a:solidFill>
                <a:cs typeface="Arial" pitchFamily="34" charset="0"/>
                <a:sym typeface="Arial" pitchFamily="34" charset="0"/>
              </a:rPr>
              <a:t>Am J Respir Crit Care Med</a:t>
            </a:r>
            <a:r>
              <a:rPr lang="en-US" sz="1000" b="0">
                <a:solidFill>
                  <a:srgbClr val="FFFFFF"/>
                </a:solidFill>
                <a:cs typeface="Arial" pitchFamily="34" charset="0"/>
                <a:sym typeface="Arial" pitchFamily="34" charset="0"/>
              </a:rPr>
              <a:t>. 2002;166:675-679. Reproduced with permission from American Thoracic Society. Copyright © 2002.</a:t>
            </a:r>
          </a:p>
        </p:txBody>
      </p:sp>
      <p:sp>
        <p:nvSpPr>
          <p:cNvPr id="67597" name="Rectangle 21"/>
          <p:cNvSpPr>
            <a:spLocks noChangeArrowheads="1"/>
          </p:cNvSpPr>
          <p:nvPr/>
        </p:nvSpPr>
        <p:spPr bwMode="auto">
          <a:xfrm>
            <a:off x="3289301" y="5505451"/>
            <a:ext cx="100013"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0</a:t>
            </a:r>
          </a:p>
        </p:txBody>
      </p:sp>
      <p:sp>
        <p:nvSpPr>
          <p:cNvPr id="67598" name="Rectangle 22"/>
          <p:cNvSpPr>
            <a:spLocks noChangeArrowheads="1"/>
          </p:cNvSpPr>
          <p:nvPr/>
        </p:nvSpPr>
        <p:spPr bwMode="auto">
          <a:xfrm>
            <a:off x="6092826" y="5803901"/>
            <a:ext cx="441325"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Year</a:t>
            </a:r>
          </a:p>
        </p:txBody>
      </p:sp>
      <p:sp>
        <p:nvSpPr>
          <p:cNvPr id="67599" name="Rectangle 23"/>
          <p:cNvSpPr>
            <a:spLocks noChangeArrowheads="1"/>
          </p:cNvSpPr>
          <p:nvPr/>
        </p:nvSpPr>
        <p:spPr bwMode="auto">
          <a:xfrm rot="-5400000">
            <a:off x="1921669" y="3434557"/>
            <a:ext cx="1220788"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FEV</a:t>
            </a:r>
            <a:r>
              <a:rPr lang="en-US" sz="1600" baseline="-25000">
                <a:solidFill>
                  <a:srgbClr val="FFFFFF"/>
                </a:solidFill>
                <a:cs typeface="Arial" pitchFamily="34" charset="0"/>
                <a:sym typeface="Arial" pitchFamily="34" charset="0"/>
              </a:rPr>
              <a:t>1</a:t>
            </a:r>
            <a:r>
              <a:rPr lang="en-US" sz="1600">
                <a:solidFill>
                  <a:srgbClr val="FFFFFF"/>
                </a:solidFill>
                <a:cs typeface="Arial" pitchFamily="34" charset="0"/>
                <a:sym typeface="Arial" pitchFamily="34" charset="0"/>
              </a:rPr>
              <a:t> (Liters)</a:t>
            </a:r>
          </a:p>
        </p:txBody>
      </p:sp>
      <p:sp>
        <p:nvSpPr>
          <p:cNvPr id="67600" name="Rectangle 24"/>
          <p:cNvSpPr>
            <a:spLocks noChangeArrowheads="1"/>
          </p:cNvSpPr>
          <p:nvPr/>
        </p:nvSpPr>
        <p:spPr bwMode="auto">
          <a:xfrm>
            <a:off x="3827463" y="5505451"/>
            <a:ext cx="100012"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1</a:t>
            </a:r>
          </a:p>
        </p:txBody>
      </p:sp>
      <p:sp>
        <p:nvSpPr>
          <p:cNvPr id="67601" name="Rectangle 25"/>
          <p:cNvSpPr>
            <a:spLocks noChangeArrowheads="1"/>
          </p:cNvSpPr>
          <p:nvPr/>
        </p:nvSpPr>
        <p:spPr bwMode="auto">
          <a:xfrm>
            <a:off x="4365626" y="5505451"/>
            <a:ext cx="100013"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2</a:t>
            </a:r>
          </a:p>
        </p:txBody>
      </p:sp>
      <p:sp>
        <p:nvSpPr>
          <p:cNvPr id="67602" name="Rectangle 26"/>
          <p:cNvSpPr>
            <a:spLocks noChangeArrowheads="1"/>
          </p:cNvSpPr>
          <p:nvPr/>
        </p:nvSpPr>
        <p:spPr bwMode="auto">
          <a:xfrm>
            <a:off x="4903788" y="5505451"/>
            <a:ext cx="100012"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3</a:t>
            </a:r>
          </a:p>
        </p:txBody>
      </p:sp>
      <p:sp>
        <p:nvSpPr>
          <p:cNvPr id="67603" name="Rectangle 27"/>
          <p:cNvSpPr>
            <a:spLocks noChangeArrowheads="1"/>
          </p:cNvSpPr>
          <p:nvPr/>
        </p:nvSpPr>
        <p:spPr bwMode="auto">
          <a:xfrm>
            <a:off x="5441951" y="5505451"/>
            <a:ext cx="100013"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4</a:t>
            </a:r>
          </a:p>
        </p:txBody>
      </p:sp>
      <p:sp>
        <p:nvSpPr>
          <p:cNvPr id="67604" name="Rectangle 28"/>
          <p:cNvSpPr>
            <a:spLocks noChangeArrowheads="1"/>
          </p:cNvSpPr>
          <p:nvPr/>
        </p:nvSpPr>
        <p:spPr bwMode="auto">
          <a:xfrm>
            <a:off x="5981701" y="5505451"/>
            <a:ext cx="100013"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dirty="0">
                <a:solidFill>
                  <a:srgbClr val="FFFFFF"/>
                </a:solidFill>
                <a:cs typeface="Arial" pitchFamily="34" charset="0"/>
                <a:sym typeface="Arial" pitchFamily="34" charset="0"/>
              </a:rPr>
              <a:t>5</a:t>
            </a:r>
          </a:p>
        </p:txBody>
      </p:sp>
      <p:sp>
        <p:nvSpPr>
          <p:cNvPr id="67605" name="Rectangle 29"/>
          <p:cNvSpPr>
            <a:spLocks noChangeArrowheads="1"/>
          </p:cNvSpPr>
          <p:nvPr/>
        </p:nvSpPr>
        <p:spPr bwMode="auto">
          <a:xfrm>
            <a:off x="6519863" y="5505451"/>
            <a:ext cx="100012"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6</a:t>
            </a:r>
          </a:p>
        </p:txBody>
      </p:sp>
      <p:sp>
        <p:nvSpPr>
          <p:cNvPr id="67606" name="Rectangle 30"/>
          <p:cNvSpPr>
            <a:spLocks noChangeArrowheads="1"/>
          </p:cNvSpPr>
          <p:nvPr/>
        </p:nvSpPr>
        <p:spPr bwMode="auto">
          <a:xfrm>
            <a:off x="7058026" y="5505451"/>
            <a:ext cx="100013"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7</a:t>
            </a:r>
          </a:p>
        </p:txBody>
      </p:sp>
      <p:sp>
        <p:nvSpPr>
          <p:cNvPr id="67607" name="Rectangle 31"/>
          <p:cNvSpPr>
            <a:spLocks noChangeArrowheads="1"/>
          </p:cNvSpPr>
          <p:nvPr/>
        </p:nvSpPr>
        <p:spPr bwMode="auto">
          <a:xfrm>
            <a:off x="7596188" y="5505451"/>
            <a:ext cx="100012"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8</a:t>
            </a:r>
          </a:p>
        </p:txBody>
      </p:sp>
      <p:sp>
        <p:nvSpPr>
          <p:cNvPr id="67608" name="Rectangle 32"/>
          <p:cNvSpPr>
            <a:spLocks noChangeArrowheads="1"/>
          </p:cNvSpPr>
          <p:nvPr/>
        </p:nvSpPr>
        <p:spPr bwMode="auto">
          <a:xfrm>
            <a:off x="8135938" y="5505451"/>
            <a:ext cx="100012"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9</a:t>
            </a:r>
          </a:p>
        </p:txBody>
      </p:sp>
      <p:sp>
        <p:nvSpPr>
          <p:cNvPr id="67609" name="Rectangle 33"/>
          <p:cNvSpPr>
            <a:spLocks noChangeArrowheads="1"/>
          </p:cNvSpPr>
          <p:nvPr/>
        </p:nvSpPr>
        <p:spPr bwMode="auto">
          <a:xfrm>
            <a:off x="8626475" y="5505451"/>
            <a:ext cx="198438" cy="214313"/>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10</a:t>
            </a:r>
          </a:p>
        </p:txBody>
      </p:sp>
      <p:sp>
        <p:nvSpPr>
          <p:cNvPr id="67610" name="Rectangle 34"/>
          <p:cNvSpPr>
            <a:spLocks noChangeArrowheads="1"/>
          </p:cNvSpPr>
          <p:nvPr/>
        </p:nvSpPr>
        <p:spPr bwMode="auto">
          <a:xfrm>
            <a:off x="9178932" y="5505450"/>
            <a:ext cx="188898" cy="215444"/>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11</a:t>
            </a:r>
          </a:p>
        </p:txBody>
      </p:sp>
      <p:sp>
        <p:nvSpPr>
          <p:cNvPr id="67611" name="Rectangle 35"/>
          <p:cNvSpPr>
            <a:spLocks noChangeArrowheads="1"/>
          </p:cNvSpPr>
          <p:nvPr/>
        </p:nvSpPr>
        <p:spPr bwMode="auto">
          <a:xfrm>
            <a:off x="2911475" y="16732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2.9</a:t>
            </a:r>
          </a:p>
        </p:txBody>
      </p:sp>
      <p:sp>
        <p:nvSpPr>
          <p:cNvPr id="67612" name="Rectangle 36"/>
          <p:cNvSpPr>
            <a:spLocks noChangeArrowheads="1"/>
          </p:cNvSpPr>
          <p:nvPr/>
        </p:nvSpPr>
        <p:spPr bwMode="auto">
          <a:xfrm>
            <a:off x="2911475" y="20669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2.8</a:t>
            </a:r>
          </a:p>
        </p:txBody>
      </p:sp>
      <p:sp>
        <p:nvSpPr>
          <p:cNvPr id="67613" name="Rectangle 37"/>
          <p:cNvSpPr>
            <a:spLocks noChangeArrowheads="1"/>
          </p:cNvSpPr>
          <p:nvPr/>
        </p:nvSpPr>
        <p:spPr bwMode="auto">
          <a:xfrm>
            <a:off x="2911475" y="24606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2.7</a:t>
            </a:r>
          </a:p>
        </p:txBody>
      </p:sp>
      <p:sp>
        <p:nvSpPr>
          <p:cNvPr id="67614" name="Rectangle 38"/>
          <p:cNvSpPr>
            <a:spLocks noChangeArrowheads="1"/>
          </p:cNvSpPr>
          <p:nvPr/>
        </p:nvSpPr>
        <p:spPr bwMode="auto">
          <a:xfrm>
            <a:off x="2911475" y="28543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2.6</a:t>
            </a:r>
          </a:p>
        </p:txBody>
      </p:sp>
      <p:sp>
        <p:nvSpPr>
          <p:cNvPr id="67615" name="Rectangle 39"/>
          <p:cNvSpPr>
            <a:spLocks noChangeArrowheads="1"/>
          </p:cNvSpPr>
          <p:nvPr/>
        </p:nvSpPr>
        <p:spPr bwMode="auto">
          <a:xfrm>
            <a:off x="2911475" y="32480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2.5</a:t>
            </a:r>
          </a:p>
        </p:txBody>
      </p:sp>
      <p:sp>
        <p:nvSpPr>
          <p:cNvPr id="67616" name="Rectangle 40"/>
          <p:cNvSpPr>
            <a:spLocks noChangeArrowheads="1"/>
          </p:cNvSpPr>
          <p:nvPr/>
        </p:nvSpPr>
        <p:spPr bwMode="auto">
          <a:xfrm>
            <a:off x="2911475" y="36417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2.4</a:t>
            </a:r>
          </a:p>
        </p:txBody>
      </p:sp>
      <p:sp>
        <p:nvSpPr>
          <p:cNvPr id="67617" name="Rectangle 41"/>
          <p:cNvSpPr>
            <a:spLocks noChangeArrowheads="1"/>
          </p:cNvSpPr>
          <p:nvPr/>
        </p:nvSpPr>
        <p:spPr bwMode="auto">
          <a:xfrm>
            <a:off x="2911475" y="40354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2.3</a:t>
            </a:r>
          </a:p>
        </p:txBody>
      </p:sp>
      <p:sp>
        <p:nvSpPr>
          <p:cNvPr id="67618" name="Rectangle 42"/>
          <p:cNvSpPr>
            <a:spLocks noChangeArrowheads="1"/>
          </p:cNvSpPr>
          <p:nvPr/>
        </p:nvSpPr>
        <p:spPr bwMode="auto">
          <a:xfrm>
            <a:off x="2911475" y="44291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2.2</a:t>
            </a:r>
          </a:p>
        </p:txBody>
      </p:sp>
      <p:sp>
        <p:nvSpPr>
          <p:cNvPr id="67619" name="Rectangle 43"/>
          <p:cNvSpPr>
            <a:spLocks noChangeArrowheads="1"/>
          </p:cNvSpPr>
          <p:nvPr/>
        </p:nvSpPr>
        <p:spPr bwMode="auto">
          <a:xfrm>
            <a:off x="2911475" y="48228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2.1</a:t>
            </a:r>
          </a:p>
        </p:txBody>
      </p:sp>
      <p:sp>
        <p:nvSpPr>
          <p:cNvPr id="67620" name="Rectangle 44"/>
          <p:cNvSpPr>
            <a:spLocks noChangeArrowheads="1"/>
          </p:cNvSpPr>
          <p:nvPr/>
        </p:nvSpPr>
        <p:spPr bwMode="auto">
          <a:xfrm>
            <a:off x="2911475" y="5216526"/>
            <a:ext cx="247650" cy="214313"/>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400">
                <a:solidFill>
                  <a:srgbClr val="FFFFFF"/>
                </a:solidFill>
                <a:cs typeface="Arial" pitchFamily="34" charset="0"/>
                <a:sym typeface="Arial" pitchFamily="34" charset="0"/>
              </a:rPr>
              <a:t>2.0</a:t>
            </a:r>
          </a:p>
        </p:txBody>
      </p:sp>
      <p:sp>
        <p:nvSpPr>
          <p:cNvPr id="67621" name="Rectangle 45"/>
          <p:cNvSpPr>
            <a:spLocks noChangeArrowheads="1"/>
          </p:cNvSpPr>
          <p:nvPr/>
        </p:nvSpPr>
        <p:spPr bwMode="auto">
          <a:xfrm>
            <a:off x="7459447" y="2541589"/>
            <a:ext cx="1357744" cy="246221"/>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Bỏ hút lâu dài</a:t>
            </a:r>
          </a:p>
        </p:txBody>
      </p:sp>
      <p:sp>
        <p:nvSpPr>
          <p:cNvPr id="67622" name="Rectangle 46"/>
          <p:cNvSpPr>
            <a:spLocks noChangeArrowheads="1"/>
          </p:cNvSpPr>
          <p:nvPr/>
        </p:nvSpPr>
        <p:spPr bwMode="auto">
          <a:xfrm>
            <a:off x="7029450" y="3414714"/>
            <a:ext cx="1557338"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Bỏ hút từng đợt</a:t>
            </a:r>
          </a:p>
        </p:txBody>
      </p:sp>
      <p:sp>
        <p:nvSpPr>
          <p:cNvPr id="67623" name="Rectangle 47"/>
          <p:cNvSpPr>
            <a:spLocks noChangeArrowheads="1"/>
          </p:cNvSpPr>
          <p:nvPr/>
        </p:nvSpPr>
        <p:spPr bwMode="auto">
          <a:xfrm>
            <a:off x="6818314" y="4592639"/>
            <a:ext cx="1152525"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Tiếp tục hút</a:t>
            </a:r>
          </a:p>
        </p:txBody>
      </p:sp>
      <p:sp>
        <p:nvSpPr>
          <p:cNvPr id="67624" name="Oval 48"/>
          <p:cNvSpPr>
            <a:spLocks noChangeAspect="1" noChangeArrowheads="1"/>
          </p:cNvSpPr>
          <p:nvPr/>
        </p:nvSpPr>
        <p:spPr bwMode="auto">
          <a:xfrm>
            <a:off x="9194801" y="3416301"/>
            <a:ext cx="119063" cy="119063"/>
          </a:xfrm>
          <a:prstGeom prst="ellipse">
            <a:avLst/>
          </a:prstGeom>
          <a:solidFill>
            <a:schemeClr val="fo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25" name="Oval 49"/>
          <p:cNvSpPr>
            <a:spLocks noChangeAspect="1" noChangeArrowheads="1"/>
          </p:cNvSpPr>
          <p:nvPr/>
        </p:nvSpPr>
        <p:spPr bwMode="auto">
          <a:xfrm>
            <a:off x="5942013" y="2525713"/>
            <a:ext cx="119062" cy="119062"/>
          </a:xfrm>
          <a:prstGeom prst="ellipse">
            <a:avLst/>
          </a:prstGeom>
          <a:solidFill>
            <a:schemeClr val="fo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26" name="Oval 50"/>
          <p:cNvSpPr>
            <a:spLocks noChangeAspect="1" noChangeArrowheads="1"/>
          </p:cNvSpPr>
          <p:nvPr/>
        </p:nvSpPr>
        <p:spPr bwMode="auto">
          <a:xfrm>
            <a:off x="5381626" y="2341563"/>
            <a:ext cx="119063" cy="119062"/>
          </a:xfrm>
          <a:prstGeom prst="ellipse">
            <a:avLst/>
          </a:prstGeom>
          <a:solidFill>
            <a:schemeClr val="fo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27" name="Oval 51"/>
          <p:cNvSpPr>
            <a:spLocks noChangeAspect="1" noChangeArrowheads="1"/>
          </p:cNvSpPr>
          <p:nvPr/>
        </p:nvSpPr>
        <p:spPr bwMode="auto">
          <a:xfrm>
            <a:off x="4856163" y="2205038"/>
            <a:ext cx="119062" cy="119062"/>
          </a:xfrm>
          <a:prstGeom prst="ellipse">
            <a:avLst/>
          </a:prstGeom>
          <a:solidFill>
            <a:schemeClr val="fo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28" name="Oval 52"/>
          <p:cNvSpPr>
            <a:spLocks noChangeAspect="1" noChangeArrowheads="1"/>
          </p:cNvSpPr>
          <p:nvPr/>
        </p:nvSpPr>
        <p:spPr bwMode="auto">
          <a:xfrm>
            <a:off x="4330701" y="2044701"/>
            <a:ext cx="119063" cy="119063"/>
          </a:xfrm>
          <a:prstGeom prst="ellipse">
            <a:avLst/>
          </a:prstGeom>
          <a:solidFill>
            <a:schemeClr val="fo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29" name="Oval 53"/>
          <p:cNvSpPr>
            <a:spLocks noChangeAspect="1" noChangeArrowheads="1"/>
          </p:cNvSpPr>
          <p:nvPr/>
        </p:nvSpPr>
        <p:spPr bwMode="auto">
          <a:xfrm>
            <a:off x="3794126" y="2047876"/>
            <a:ext cx="119063" cy="119063"/>
          </a:xfrm>
          <a:prstGeom prst="ellipse">
            <a:avLst/>
          </a:prstGeom>
          <a:solidFill>
            <a:schemeClr val="fo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0" name="Oval 54"/>
          <p:cNvSpPr>
            <a:spLocks noChangeAspect="1" noChangeArrowheads="1"/>
          </p:cNvSpPr>
          <p:nvPr/>
        </p:nvSpPr>
        <p:spPr bwMode="auto">
          <a:xfrm>
            <a:off x="3281363" y="2255838"/>
            <a:ext cx="119062" cy="119062"/>
          </a:xfrm>
          <a:prstGeom prst="ellipse">
            <a:avLst/>
          </a:prstGeom>
          <a:solidFill>
            <a:schemeClr val="fo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1" name="Oval 55"/>
          <p:cNvSpPr>
            <a:spLocks noChangeAspect="1" noChangeArrowheads="1"/>
          </p:cNvSpPr>
          <p:nvPr/>
        </p:nvSpPr>
        <p:spPr bwMode="auto">
          <a:xfrm>
            <a:off x="9194801" y="4479926"/>
            <a:ext cx="119063" cy="119063"/>
          </a:xfrm>
          <a:prstGeom prst="ellipse">
            <a:avLst/>
          </a:prstGeom>
          <a:solidFill>
            <a:schemeClr va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2" name="Oval 56"/>
          <p:cNvSpPr>
            <a:spLocks noChangeAspect="1" noChangeArrowheads="1"/>
          </p:cNvSpPr>
          <p:nvPr/>
        </p:nvSpPr>
        <p:spPr bwMode="auto">
          <a:xfrm>
            <a:off x="5942013" y="3190876"/>
            <a:ext cx="119062" cy="119063"/>
          </a:xfrm>
          <a:prstGeom prst="ellipse">
            <a:avLst/>
          </a:prstGeom>
          <a:solidFill>
            <a:schemeClr va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3" name="Oval 58"/>
          <p:cNvSpPr>
            <a:spLocks noChangeAspect="1" noChangeArrowheads="1"/>
          </p:cNvSpPr>
          <p:nvPr/>
        </p:nvSpPr>
        <p:spPr bwMode="auto">
          <a:xfrm>
            <a:off x="4856163" y="2749551"/>
            <a:ext cx="119062" cy="119063"/>
          </a:xfrm>
          <a:prstGeom prst="ellipse">
            <a:avLst/>
          </a:prstGeom>
          <a:solidFill>
            <a:schemeClr va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4" name="Oval 59"/>
          <p:cNvSpPr>
            <a:spLocks noChangeAspect="1" noChangeArrowheads="1"/>
          </p:cNvSpPr>
          <p:nvPr/>
        </p:nvSpPr>
        <p:spPr bwMode="auto">
          <a:xfrm>
            <a:off x="4330701" y="2519363"/>
            <a:ext cx="119063" cy="119062"/>
          </a:xfrm>
          <a:prstGeom prst="ellipse">
            <a:avLst/>
          </a:prstGeom>
          <a:solidFill>
            <a:schemeClr va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5" name="Oval 60"/>
          <p:cNvSpPr>
            <a:spLocks noChangeAspect="1" noChangeArrowheads="1"/>
          </p:cNvSpPr>
          <p:nvPr/>
        </p:nvSpPr>
        <p:spPr bwMode="auto">
          <a:xfrm>
            <a:off x="3794126" y="2354263"/>
            <a:ext cx="119063" cy="119062"/>
          </a:xfrm>
          <a:prstGeom prst="ellipse">
            <a:avLst/>
          </a:prstGeom>
          <a:solidFill>
            <a:schemeClr va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6" name="Oval 61"/>
          <p:cNvSpPr>
            <a:spLocks noChangeAspect="1" noChangeArrowheads="1"/>
          </p:cNvSpPr>
          <p:nvPr/>
        </p:nvSpPr>
        <p:spPr bwMode="auto">
          <a:xfrm>
            <a:off x="3281363" y="2362201"/>
            <a:ext cx="119062" cy="119063"/>
          </a:xfrm>
          <a:prstGeom prst="ellipse">
            <a:avLst/>
          </a:prstGeom>
          <a:solidFill>
            <a:schemeClr va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7" name="Oval 62"/>
          <p:cNvSpPr>
            <a:spLocks noChangeAspect="1" noChangeArrowheads="1"/>
          </p:cNvSpPr>
          <p:nvPr/>
        </p:nvSpPr>
        <p:spPr bwMode="auto">
          <a:xfrm>
            <a:off x="9194801" y="4891088"/>
            <a:ext cx="119063" cy="119062"/>
          </a:xfrm>
          <a:prstGeom prst="ellipse">
            <a:avLst/>
          </a:prstGeom>
          <a:solidFill>
            <a:srgbClr val="87BDD4"/>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8" name="Oval 63"/>
          <p:cNvSpPr>
            <a:spLocks noChangeAspect="1" noChangeArrowheads="1"/>
          </p:cNvSpPr>
          <p:nvPr/>
        </p:nvSpPr>
        <p:spPr bwMode="auto">
          <a:xfrm>
            <a:off x="5942013" y="3348038"/>
            <a:ext cx="119062" cy="119062"/>
          </a:xfrm>
          <a:prstGeom prst="ellipse">
            <a:avLst/>
          </a:prstGeom>
          <a:solidFill>
            <a:srgbClr val="87BDD4"/>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
        <p:nvSpPr>
          <p:cNvPr id="67639" name="Oval 64"/>
          <p:cNvSpPr>
            <a:spLocks noChangeAspect="1" noChangeArrowheads="1"/>
          </p:cNvSpPr>
          <p:nvPr/>
        </p:nvSpPr>
        <p:spPr bwMode="auto">
          <a:xfrm>
            <a:off x="5381626" y="3014663"/>
            <a:ext cx="119063" cy="119062"/>
          </a:xfrm>
          <a:prstGeom prst="ellipse">
            <a:avLst/>
          </a:prstGeom>
          <a:solidFill>
            <a:srgbClr val="87BDD4"/>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grpSp>
        <p:nvGrpSpPr>
          <p:cNvPr id="67640" name="Group 65"/>
          <p:cNvGrpSpPr>
            <a:grpSpLocks/>
          </p:cNvGrpSpPr>
          <p:nvPr/>
        </p:nvGrpSpPr>
        <p:grpSpPr bwMode="auto">
          <a:xfrm>
            <a:off x="3240088" y="1790700"/>
            <a:ext cx="100012" cy="3551238"/>
            <a:chOff x="1081" y="1128"/>
            <a:chExt cx="63" cy="2237"/>
          </a:xfrm>
        </p:grpSpPr>
        <p:sp>
          <p:nvSpPr>
            <p:cNvPr id="67657" name="Line 66"/>
            <p:cNvSpPr>
              <a:spLocks noChangeShapeType="1"/>
            </p:cNvSpPr>
            <p:nvPr/>
          </p:nvSpPr>
          <p:spPr bwMode="auto">
            <a:xfrm flipH="1">
              <a:off x="1081" y="1619"/>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58" name="Line 67"/>
            <p:cNvSpPr>
              <a:spLocks noChangeShapeType="1"/>
            </p:cNvSpPr>
            <p:nvPr/>
          </p:nvSpPr>
          <p:spPr bwMode="auto">
            <a:xfrm flipH="1">
              <a:off x="1081" y="1373"/>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59" name="Line 68"/>
            <p:cNvSpPr>
              <a:spLocks noChangeShapeType="1"/>
            </p:cNvSpPr>
            <p:nvPr/>
          </p:nvSpPr>
          <p:spPr bwMode="auto">
            <a:xfrm flipH="1">
              <a:off x="1081" y="1865"/>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60" name="Line 69"/>
            <p:cNvSpPr>
              <a:spLocks noChangeShapeType="1"/>
            </p:cNvSpPr>
            <p:nvPr/>
          </p:nvSpPr>
          <p:spPr bwMode="auto">
            <a:xfrm flipH="1">
              <a:off x="1081" y="2111"/>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61" name="Line 70"/>
            <p:cNvSpPr>
              <a:spLocks noChangeShapeType="1"/>
            </p:cNvSpPr>
            <p:nvPr/>
          </p:nvSpPr>
          <p:spPr bwMode="auto">
            <a:xfrm flipH="1">
              <a:off x="1081" y="2357"/>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62" name="Line 71"/>
            <p:cNvSpPr>
              <a:spLocks noChangeShapeType="1"/>
            </p:cNvSpPr>
            <p:nvPr/>
          </p:nvSpPr>
          <p:spPr bwMode="auto">
            <a:xfrm flipH="1">
              <a:off x="1081" y="2603"/>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63" name="Line 72"/>
            <p:cNvSpPr>
              <a:spLocks noChangeShapeType="1"/>
            </p:cNvSpPr>
            <p:nvPr/>
          </p:nvSpPr>
          <p:spPr bwMode="auto">
            <a:xfrm flipH="1">
              <a:off x="1081" y="2849"/>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64" name="Line 73"/>
            <p:cNvSpPr>
              <a:spLocks noChangeShapeType="1"/>
            </p:cNvSpPr>
            <p:nvPr/>
          </p:nvSpPr>
          <p:spPr bwMode="auto">
            <a:xfrm flipH="1">
              <a:off x="1081" y="3096"/>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65" name="Line 74"/>
            <p:cNvSpPr>
              <a:spLocks noChangeShapeType="1"/>
            </p:cNvSpPr>
            <p:nvPr/>
          </p:nvSpPr>
          <p:spPr bwMode="auto">
            <a:xfrm flipH="1">
              <a:off x="1081" y="1128"/>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66" name="Line 75"/>
            <p:cNvSpPr>
              <a:spLocks noChangeShapeType="1"/>
            </p:cNvSpPr>
            <p:nvPr/>
          </p:nvSpPr>
          <p:spPr bwMode="auto">
            <a:xfrm flipH="1">
              <a:off x="1081" y="3365"/>
              <a:ext cx="63" cy="0"/>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grpSp>
      <p:grpSp>
        <p:nvGrpSpPr>
          <p:cNvPr id="67641" name="Group 76"/>
          <p:cNvGrpSpPr>
            <a:grpSpLocks/>
          </p:cNvGrpSpPr>
          <p:nvPr/>
        </p:nvGrpSpPr>
        <p:grpSpPr bwMode="auto">
          <a:xfrm>
            <a:off x="3341688" y="5343525"/>
            <a:ext cx="5935662" cy="120650"/>
            <a:chOff x="1145" y="3366"/>
            <a:chExt cx="3739" cy="76"/>
          </a:xfrm>
        </p:grpSpPr>
        <p:sp>
          <p:nvSpPr>
            <p:cNvPr id="67645" name="Line 77"/>
            <p:cNvSpPr>
              <a:spLocks noChangeShapeType="1"/>
            </p:cNvSpPr>
            <p:nvPr/>
          </p:nvSpPr>
          <p:spPr bwMode="auto">
            <a:xfrm>
              <a:off x="1145"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46" name="Line 78"/>
            <p:cNvSpPr>
              <a:spLocks noChangeShapeType="1"/>
            </p:cNvSpPr>
            <p:nvPr/>
          </p:nvSpPr>
          <p:spPr bwMode="auto">
            <a:xfrm>
              <a:off x="148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47" name="Line 79"/>
            <p:cNvSpPr>
              <a:spLocks noChangeShapeType="1"/>
            </p:cNvSpPr>
            <p:nvPr/>
          </p:nvSpPr>
          <p:spPr bwMode="auto">
            <a:xfrm>
              <a:off x="182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48" name="Line 80"/>
            <p:cNvSpPr>
              <a:spLocks noChangeShapeType="1"/>
            </p:cNvSpPr>
            <p:nvPr/>
          </p:nvSpPr>
          <p:spPr bwMode="auto">
            <a:xfrm>
              <a:off x="216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49" name="Line 81"/>
            <p:cNvSpPr>
              <a:spLocks noChangeShapeType="1"/>
            </p:cNvSpPr>
            <p:nvPr/>
          </p:nvSpPr>
          <p:spPr bwMode="auto">
            <a:xfrm>
              <a:off x="250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50" name="Line 82"/>
            <p:cNvSpPr>
              <a:spLocks noChangeShapeType="1"/>
            </p:cNvSpPr>
            <p:nvPr/>
          </p:nvSpPr>
          <p:spPr bwMode="auto">
            <a:xfrm>
              <a:off x="284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51" name="Line 83"/>
            <p:cNvSpPr>
              <a:spLocks noChangeShapeType="1"/>
            </p:cNvSpPr>
            <p:nvPr/>
          </p:nvSpPr>
          <p:spPr bwMode="auto">
            <a:xfrm>
              <a:off x="318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52" name="Line 84"/>
            <p:cNvSpPr>
              <a:spLocks noChangeShapeType="1"/>
            </p:cNvSpPr>
            <p:nvPr/>
          </p:nvSpPr>
          <p:spPr bwMode="auto">
            <a:xfrm>
              <a:off x="352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53" name="Line 85"/>
            <p:cNvSpPr>
              <a:spLocks noChangeShapeType="1"/>
            </p:cNvSpPr>
            <p:nvPr/>
          </p:nvSpPr>
          <p:spPr bwMode="auto">
            <a:xfrm>
              <a:off x="386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54" name="Line 86"/>
            <p:cNvSpPr>
              <a:spLocks noChangeShapeType="1"/>
            </p:cNvSpPr>
            <p:nvPr/>
          </p:nvSpPr>
          <p:spPr bwMode="auto">
            <a:xfrm>
              <a:off x="420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55" name="Line 87"/>
            <p:cNvSpPr>
              <a:spLocks noChangeShapeType="1"/>
            </p:cNvSpPr>
            <p:nvPr/>
          </p:nvSpPr>
          <p:spPr bwMode="auto">
            <a:xfrm>
              <a:off x="454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sp>
          <p:nvSpPr>
            <p:cNvPr id="67656" name="Line 88"/>
            <p:cNvSpPr>
              <a:spLocks noChangeShapeType="1"/>
            </p:cNvSpPr>
            <p:nvPr/>
          </p:nvSpPr>
          <p:spPr bwMode="auto">
            <a:xfrm>
              <a:off x="4884" y="3366"/>
              <a:ext cx="0" cy="76"/>
            </a:xfrm>
            <a:prstGeom prst="line">
              <a:avLst/>
            </a:prstGeom>
            <a:noFill/>
            <a:ln w="19050">
              <a:solidFill>
                <a:schemeClr val="bg1">
                  <a:lumMod val="40000"/>
                  <a:lumOff val="60000"/>
                </a:schemeClr>
              </a:solidFill>
              <a:round/>
              <a:headEnd type="none" w="sm" len="sm"/>
              <a:tailEnd type="none" w="sm" len="sm"/>
            </a:ln>
          </p:spPr>
          <p:txBody>
            <a:bodyPr/>
            <a:lstStyle/>
            <a:p>
              <a:endParaRPr lang="en-US"/>
            </a:p>
          </p:txBody>
        </p:sp>
      </p:grpSp>
      <p:sp>
        <p:nvSpPr>
          <p:cNvPr id="67642" name="TextBox 88"/>
          <p:cNvSpPr txBox="1">
            <a:spLocks noChangeArrowheads="1"/>
          </p:cNvSpPr>
          <p:nvPr/>
        </p:nvSpPr>
        <p:spPr bwMode="auto">
          <a:xfrm>
            <a:off x="7411108" y="1633539"/>
            <a:ext cx="816249" cy="307777"/>
          </a:xfrm>
          <a:prstGeom prst="rect">
            <a:avLst/>
          </a:prstGeom>
          <a:noFill/>
          <a:ln w="9525">
            <a:noFill/>
            <a:miter lim="800000"/>
            <a:headEnd/>
            <a:tailEnd/>
          </a:ln>
        </p:spPr>
        <p:txBody>
          <a:bodyPr wrap="none">
            <a:spAutoFit/>
          </a:bodyPr>
          <a:lstStyle/>
          <a:p>
            <a:pPr algn="ctr">
              <a:spcBef>
                <a:spcPct val="60000"/>
              </a:spcBef>
              <a:buClr>
                <a:srgbClr val="FFFFFF"/>
              </a:buClr>
              <a:buFont typeface="Arial" pitchFamily="34" charset="0"/>
              <a:buNone/>
            </a:pPr>
            <a:r>
              <a:rPr lang="en-US" sz="1400" b="0">
                <a:solidFill>
                  <a:srgbClr val="FFFFFF"/>
                </a:solidFill>
                <a:cs typeface="Arial" pitchFamily="34" charset="0"/>
                <a:sym typeface="Arial" pitchFamily="34" charset="0"/>
              </a:rPr>
              <a:t>N=5413</a:t>
            </a:r>
          </a:p>
        </p:txBody>
      </p:sp>
      <p:sp>
        <p:nvSpPr>
          <p:cNvPr id="67643" name="Freeform 13"/>
          <p:cNvSpPr>
            <a:spLocks/>
          </p:cNvSpPr>
          <p:nvPr/>
        </p:nvSpPr>
        <p:spPr bwMode="auto">
          <a:xfrm>
            <a:off x="3311526" y="2416175"/>
            <a:ext cx="5965825" cy="2141538"/>
          </a:xfrm>
          <a:custGeom>
            <a:avLst/>
            <a:gdLst>
              <a:gd name="T0" fmla="*/ 0 w 3758"/>
              <a:gd name="T1" fmla="*/ 0 h 1349"/>
              <a:gd name="T2" fmla="*/ 2147483647 w 3758"/>
              <a:gd name="T3" fmla="*/ 2147483647 h 1349"/>
              <a:gd name="T4" fmla="*/ 2147483647 w 3758"/>
              <a:gd name="T5" fmla="*/ 2147483647 h 1349"/>
              <a:gd name="T6" fmla="*/ 2147483647 w 3758"/>
              <a:gd name="T7" fmla="*/ 2147483647 h 1349"/>
              <a:gd name="T8" fmla="*/ 2147483647 w 3758"/>
              <a:gd name="T9" fmla="*/ 2147483647 h 1349"/>
              <a:gd name="T10" fmla="*/ 2147483647 w 3758"/>
              <a:gd name="T11" fmla="*/ 2147483647 h 1349"/>
              <a:gd name="T12" fmla="*/ 2147483647 w 3758"/>
              <a:gd name="T13" fmla="*/ 2147483647 h 1349"/>
              <a:gd name="T14" fmla="*/ 0 60000 65536"/>
              <a:gd name="T15" fmla="*/ 0 60000 65536"/>
              <a:gd name="T16" fmla="*/ 0 60000 65536"/>
              <a:gd name="T17" fmla="*/ 0 60000 65536"/>
              <a:gd name="T18" fmla="*/ 0 60000 65536"/>
              <a:gd name="T19" fmla="*/ 0 60000 65536"/>
              <a:gd name="T20" fmla="*/ 0 60000 65536"/>
              <a:gd name="T21" fmla="*/ 0 w 3758"/>
              <a:gd name="T22" fmla="*/ 0 h 1349"/>
              <a:gd name="T23" fmla="*/ 3758 w 3758"/>
              <a:gd name="T24" fmla="*/ 1349 h 13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8" h="1349">
                <a:moveTo>
                  <a:pt x="0" y="0"/>
                </a:moveTo>
                <a:lnTo>
                  <a:pt x="346" y="5"/>
                </a:lnTo>
                <a:lnTo>
                  <a:pt x="706" y="120"/>
                </a:lnTo>
                <a:lnTo>
                  <a:pt x="1032" y="259"/>
                </a:lnTo>
                <a:lnTo>
                  <a:pt x="1358" y="350"/>
                </a:lnTo>
                <a:lnTo>
                  <a:pt x="1709" y="538"/>
                </a:lnTo>
                <a:lnTo>
                  <a:pt x="3758" y="1349"/>
                </a:lnTo>
              </a:path>
            </a:pathLst>
          </a:custGeom>
          <a:noFill/>
          <a:ln w="38100">
            <a:solidFill>
              <a:schemeClr val="hlink"/>
            </a:solidFill>
            <a:round/>
            <a:headEnd type="none" w="sm" len="sm"/>
            <a:tailEnd type="none" w="sm" len="sm"/>
          </a:ln>
        </p:spPr>
        <p:txBody>
          <a:bodyPr/>
          <a:lstStyle/>
          <a:p>
            <a:endParaRPr lang="en-US"/>
          </a:p>
        </p:txBody>
      </p:sp>
      <p:sp>
        <p:nvSpPr>
          <p:cNvPr id="67644" name="Oval 57"/>
          <p:cNvSpPr>
            <a:spLocks noChangeAspect="1" noChangeArrowheads="1"/>
          </p:cNvSpPr>
          <p:nvPr/>
        </p:nvSpPr>
        <p:spPr bwMode="auto">
          <a:xfrm>
            <a:off x="5381626" y="2914651"/>
            <a:ext cx="119063" cy="119063"/>
          </a:xfrm>
          <a:prstGeom prst="ellipse">
            <a:avLst/>
          </a:prstGeom>
          <a:solidFill>
            <a:schemeClr val="hlink"/>
          </a:solidFill>
          <a:ln w="12700">
            <a:noFill/>
            <a:round/>
            <a:headEnd type="none" w="sm" len="sm"/>
            <a:tailEnd type="none" w="sm" len="sm"/>
          </a:ln>
        </p:spPr>
        <p:txBody>
          <a:bodyPr wrap="none" anchor="ctr"/>
          <a:lstStyle/>
          <a:p>
            <a:pPr>
              <a:buClr>
                <a:srgbClr val="000000"/>
              </a:buClr>
              <a:buFont typeface="Arial" pitchFamily="34" charset="0"/>
              <a:buNone/>
            </a:pPr>
            <a:endParaRPr lang="en-US" sz="1600">
              <a:solidFill>
                <a:srgbClr val="000000"/>
              </a:solidFill>
              <a:cs typeface="Arial" pitchFamily="34" charset="0"/>
              <a:sym typeface="Arial" pitchFamily="34" charset="0"/>
            </a:endParaRPr>
          </a:p>
        </p:txBody>
      </p:sp>
    </p:spTree>
    <p:extLst>
      <p:ext uri="{BB962C8B-B14F-4D97-AF65-F5344CB8AC3E}">
        <p14:creationId xmlns:p14="http://schemas.microsoft.com/office/powerpoint/2010/main" val="266124672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8"/>
          <p:cNvSpPr>
            <a:spLocks noGrp="1" noChangeArrowheads="1"/>
          </p:cNvSpPr>
          <p:nvPr>
            <p:ph type="title" idx="4294967295"/>
          </p:nvPr>
        </p:nvSpPr>
        <p:spPr>
          <a:xfrm>
            <a:off x="2441575" y="301625"/>
            <a:ext cx="9750425" cy="1143000"/>
          </a:xfrm>
        </p:spPr>
        <p:txBody>
          <a:bodyPr vert="horz" wrap="square" lIns="78629" tIns="39315" rIns="78629" bIns="39315" numCol="1" anchor="b" anchorCtr="0" compatLnSpc="1">
            <a:prstTxWarp prst="textNoShape">
              <a:avLst/>
            </a:prstTxWarp>
          </a:bodyPr>
          <a:lstStyle/>
          <a:p>
            <a:pPr eaLnBrk="1" hangingPunct="1">
              <a:buClr>
                <a:srgbClr val="FFFFFF"/>
              </a:buClr>
            </a:pPr>
            <a:r>
              <a:rPr lang="en-US">
                <a:solidFill>
                  <a:srgbClr val="FFFFFF"/>
                </a:solidFill>
                <a:cs typeface="Arial" pitchFamily="34" charset="0"/>
                <a:sym typeface="Arial" pitchFamily="34" charset="0"/>
              </a:rPr>
              <a:t>Tác động của ngưng thuốc lá trên tử suất</a:t>
            </a:r>
          </a:p>
        </p:txBody>
      </p:sp>
      <p:sp>
        <p:nvSpPr>
          <p:cNvPr id="2052" name="Text Box 4"/>
          <p:cNvSpPr txBox="1">
            <a:spLocks noChangeArrowheads="1"/>
          </p:cNvSpPr>
          <p:nvPr/>
        </p:nvSpPr>
        <p:spPr bwMode="auto">
          <a:xfrm>
            <a:off x="2432050" y="1936750"/>
            <a:ext cx="579438" cy="3505200"/>
          </a:xfrm>
          <a:prstGeom prst="rect">
            <a:avLst/>
          </a:prstGeom>
          <a:noFill/>
          <a:ln w="28575">
            <a:noFill/>
            <a:miter lim="800000"/>
            <a:headEnd/>
            <a:tailEnd/>
          </a:ln>
        </p:spPr>
        <p:txBody>
          <a:bodyPr wrap="none" lIns="91421" tIns="45710" rIns="91421" bIns="45710">
            <a:spAutoFit/>
          </a:bodyPr>
          <a:lstStyle/>
          <a:p>
            <a:pPr algn="r">
              <a:spcAft>
                <a:spcPct val="225000"/>
              </a:spcAft>
              <a:buClr>
                <a:srgbClr val="FFFFFF"/>
              </a:buClr>
              <a:buFont typeface="Arial" pitchFamily="34" charset="0"/>
              <a:buNone/>
            </a:pPr>
            <a:r>
              <a:rPr lang="en-US" sz="1600">
                <a:solidFill>
                  <a:srgbClr val="FFFFFF"/>
                </a:solidFill>
                <a:cs typeface="Arial" pitchFamily="34" charset="0"/>
                <a:sym typeface="Arial" pitchFamily="34" charset="0"/>
              </a:rPr>
              <a:t>1.00</a:t>
            </a:r>
          </a:p>
          <a:p>
            <a:pPr algn="r">
              <a:spcAft>
                <a:spcPct val="225000"/>
              </a:spcAft>
              <a:buClr>
                <a:srgbClr val="FFFFFF"/>
              </a:buClr>
              <a:buFont typeface="Arial" pitchFamily="34" charset="0"/>
              <a:buNone/>
            </a:pPr>
            <a:r>
              <a:rPr lang="en-US" sz="1600">
                <a:solidFill>
                  <a:srgbClr val="FFFFFF"/>
                </a:solidFill>
                <a:cs typeface="Arial" pitchFamily="34" charset="0"/>
                <a:sym typeface="Arial" pitchFamily="34" charset="0"/>
              </a:rPr>
              <a:t>0.95</a:t>
            </a:r>
          </a:p>
          <a:p>
            <a:pPr algn="r">
              <a:spcAft>
                <a:spcPct val="225000"/>
              </a:spcAft>
              <a:buClr>
                <a:srgbClr val="FFFFFF"/>
              </a:buClr>
              <a:buFont typeface="Arial" pitchFamily="34" charset="0"/>
              <a:buNone/>
            </a:pPr>
            <a:r>
              <a:rPr lang="en-US" sz="1600">
                <a:solidFill>
                  <a:srgbClr val="FFFFFF"/>
                </a:solidFill>
                <a:cs typeface="Arial" pitchFamily="34" charset="0"/>
                <a:sym typeface="Arial" pitchFamily="34" charset="0"/>
              </a:rPr>
              <a:t>0.90</a:t>
            </a:r>
          </a:p>
          <a:p>
            <a:pPr algn="r">
              <a:spcAft>
                <a:spcPct val="225000"/>
              </a:spcAft>
              <a:buClr>
                <a:srgbClr val="FFFFFF"/>
              </a:buClr>
              <a:buFont typeface="Arial" pitchFamily="34" charset="0"/>
              <a:buNone/>
            </a:pPr>
            <a:r>
              <a:rPr lang="en-US" sz="1600">
                <a:solidFill>
                  <a:srgbClr val="FFFFFF"/>
                </a:solidFill>
                <a:cs typeface="Arial" pitchFamily="34" charset="0"/>
                <a:sym typeface="Arial" pitchFamily="34" charset="0"/>
              </a:rPr>
              <a:t>0.85</a:t>
            </a:r>
          </a:p>
          <a:p>
            <a:pPr algn="r">
              <a:spcAft>
                <a:spcPct val="225000"/>
              </a:spcAft>
              <a:buClr>
                <a:srgbClr val="FFFFFF"/>
              </a:buClr>
              <a:buFont typeface="Arial" pitchFamily="34" charset="0"/>
              <a:buNone/>
            </a:pPr>
            <a:r>
              <a:rPr lang="en-US" sz="1600">
                <a:solidFill>
                  <a:srgbClr val="FFFFFF"/>
                </a:solidFill>
                <a:cs typeface="Arial" pitchFamily="34" charset="0"/>
                <a:sym typeface="Arial" pitchFamily="34" charset="0"/>
              </a:rPr>
              <a:t>0.80</a:t>
            </a:r>
          </a:p>
        </p:txBody>
      </p:sp>
      <p:sp>
        <p:nvSpPr>
          <p:cNvPr id="2053" name="Text Box 5"/>
          <p:cNvSpPr txBox="1">
            <a:spLocks noChangeArrowheads="1"/>
          </p:cNvSpPr>
          <p:nvPr/>
        </p:nvSpPr>
        <p:spPr bwMode="auto">
          <a:xfrm rot="16200000">
            <a:off x="498475" y="3306763"/>
            <a:ext cx="3048000" cy="336550"/>
          </a:xfrm>
          <a:prstGeom prst="rect">
            <a:avLst/>
          </a:prstGeom>
          <a:noFill/>
          <a:ln w="28575">
            <a:noFill/>
            <a:miter lim="800000"/>
            <a:headEnd/>
            <a:tailEnd/>
          </a:ln>
        </p:spPr>
        <p:txBody>
          <a:bodyPr lIns="91421" tIns="45710" rIns="91421" bIns="4571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Tỷ lệ còn sống</a:t>
            </a:r>
          </a:p>
        </p:txBody>
      </p:sp>
      <p:sp>
        <p:nvSpPr>
          <p:cNvPr id="2054" name="Text Box 6"/>
          <p:cNvSpPr txBox="1">
            <a:spLocks noChangeArrowheads="1"/>
          </p:cNvSpPr>
          <p:nvPr/>
        </p:nvSpPr>
        <p:spPr bwMode="auto">
          <a:xfrm>
            <a:off x="2957514" y="5368925"/>
            <a:ext cx="6510337" cy="336550"/>
          </a:xfrm>
          <a:prstGeom prst="rect">
            <a:avLst/>
          </a:prstGeom>
          <a:noFill/>
          <a:ln w="28575">
            <a:noFill/>
            <a:miter lim="800000"/>
            <a:headEnd/>
            <a:tailEnd/>
          </a:ln>
        </p:spPr>
        <p:txBody>
          <a:bodyPr lIns="91421" tIns="45710" rIns="91421" bIns="45710">
            <a:spAutoFit/>
          </a:bodyPr>
          <a:lstStyle/>
          <a:p>
            <a:pPr>
              <a:buClr>
                <a:srgbClr val="FFFFFF"/>
              </a:buClr>
              <a:tabLst>
                <a:tab pos="82550" algn="ctr"/>
                <a:tab pos="482600" algn="ctr"/>
                <a:tab pos="877888" algn="ctr"/>
                <a:tab pos="1279525" algn="ctr"/>
                <a:tab pos="1679575" algn="ctr"/>
                <a:tab pos="2076450" algn="ctr"/>
                <a:tab pos="2479675" algn="ctr"/>
                <a:tab pos="2879725" algn="ctr"/>
                <a:tab pos="3273425" algn="ctr"/>
                <a:tab pos="3673475" algn="ctr"/>
                <a:tab pos="4076700" algn="ctr"/>
                <a:tab pos="4476750" algn="ctr"/>
                <a:tab pos="4876800" algn="ctr"/>
                <a:tab pos="5273675" algn="ctr"/>
                <a:tab pos="5673725" algn="ctr"/>
                <a:tab pos="6070600" algn="ctr"/>
              </a:tabLst>
            </a:pPr>
            <a:r>
              <a:rPr lang="en-US" sz="1600">
                <a:solidFill>
                  <a:srgbClr val="FFFFFF"/>
                </a:solidFill>
                <a:cs typeface="Arial" pitchFamily="34" charset="0"/>
                <a:sym typeface="Arial" pitchFamily="34" charset="0"/>
              </a:rPr>
              <a:t>	0	1	2	3	4	5	6	7	8	9	10	11	12	13	14	15</a:t>
            </a:r>
          </a:p>
        </p:txBody>
      </p:sp>
      <p:sp>
        <p:nvSpPr>
          <p:cNvPr id="2055" name="Text Box 7"/>
          <p:cNvSpPr txBox="1">
            <a:spLocks noChangeArrowheads="1"/>
          </p:cNvSpPr>
          <p:nvPr/>
        </p:nvSpPr>
        <p:spPr bwMode="auto">
          <a:xfrm>
            <a:off x="4416426" y="5732463"/>
            <a:ext cx="3660775" cy="336550"/>
          </a:xfrm>
          <a:prstGeom prst="rect">
            <a:avLst/>
          </a:prstGeom>
          <a:noFill/>
          <a:ln w="28575">
            <a:noFill/>
            <a:miter lim="800000"/>
            <a:headEnd/>
            <a:tailEnd/>
          </a:ln>
        </p:spPr>
        <p:txBody>
          <a:bodyPr wrap="none" lIns="91421" tIns="45710" rIns="91421" bIns="45710">
            <a:spAutoFit/>
          </a:bodyPr>
          <a:lstStyle/>
          <a:p>
            <a:pPr>
              <a:buClr>
                <a:srgbClr val="FFFFFF"/>
              </a:buClr>
              <a:buFont typeface="Arial" pitchFamily="34" charset="0"/>
              <a:buNone/>
            </a:pPr>
            <a:r>
              <a:rPr lang="en-US" sz="1600">
                <a:solidFill>
                  <a:srgbClr val="FFFFFF"/>
                </a:solidFill>
                <a:cs typeface="Arial" pitchFamily="34" charset="0"/>
                <a:sym typeface="Arial" pitchFamily="34" charset="0"/>
              </a:rPr>
              <a:t>Thời gian từ khởi đầu nc LHS (năm)</a:t>
            </a:r>
          </a:p>
        </p:txBody>
      </p:sp>
      <p:graphicFrame>
        <p:nvGraphicFramePr>
          <p:cNvPr id="2050" name="Object 2"/>
          <p:cNvGraphicFramePr>
            <a:graphicFrameLocks noChangeAspect="1"/>
          </p:cNvGraphicFramePr>
          <p:nvPr/>
        </p:nvGraphicFramePr>
        <p:xfrm>
          <a:off x="3000375" y="2071689"/>
          <a:ext cx="6122988" cy="3305175"/>
        </p:xfrm>
        <a:graphic>
          <a:graphicData uri="http://schemas.openxmlformats.org/presentationml/2006/ole">
            <mc:AlternateContent xmlns:mc="http://schemas.openxmlformats.org/markup-compatibility/2006">
              <mc:Choice xmlns:v="urn:schemas-microsoft-com:vml" Requires="v">
                <p:oleObj spid="_x0000_s12321" name="CorelDRAW" r:id="rId4" imgW="6123240" imgH="3723840" progId="">
                  <p:embed/>
                </p:oleObj>
              </mc:Choice>
              <mc:Fallback>
                <p:oleObj name="CorelDRAW" r:id="rId4" imgW="6123240" imgH="3723840" progId="">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3000375" y="2071689"/>
                        <a:ext cx="6122988"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6" name="Line 9"/>
          <p:cNvSpPr>
            <a:spLocks noChangeShapeType="1"/>
          </p:cNvSpPr>
          <p:nvPr/>
        </p:nvSpPr>
        <p:spPr bwMode="auto">
          <a:xfrm>
            <a:off x="6096001" y="2195513"/>
            <a:ext cx="358775" cy="0"/>
          </a:xfrm>
          <a:prstGeom prst="line">
            <a:avLst/>
          </a:prstGeom>
          <a:noFill/>
          <a:ln w="28575">
            <a:solidFill>
              <a:srgbClr val="FFFF00"/>
            </a:solidFill>
            <a:round/>
            <a:headEnd/>
            <a:tailEnd/>
          </a:ln>
        </p:spPr>
        <p:txBody>
          <a:bodyPr/>
          <a:lstStyle/>
          <a:p>
            <a:endParaRPr lang="en-US"/>
          </a:p>
        </p:txBody>
      </p:sp>
      <p:sp>
        <p:nvSpPr>
          <p:cNvPr id="2057" name="Line 10"/>
          <p:cNvSpPr>
            <a:spLocks noChangeShapeType="1"/>
          </p:cNvSpPr>
          <p:nvPr/>
        </p:nvSpPr>
        <p:spPr bwMode="auto">
          <a:xfrm>
            <a:off x="6096001" y="2484438"/>
            <a:ext cx="358775" cy="0"/>
          </a:xfrm>
          <a:prstGeom prst="line">
            <a:avLst/>
          </a:prstGeom>
          <a:noFill/>
          <a:ln w="28575">
            <a:solidFill>
              <a:srgbClr val="FF9900"/>
            </a:solidFill>
            <a:round/>
            <a:headEnd/>
            <a:tailEnd/>
          </a:ln>
        </p:spPr>
        <p:txBody>
          <a:bodyPr/>
          <a:lstStyle/>
          <a:p>
            <a:endParaRPr lang="en-US"/>
          </a:p>
        </p:txBody>
      </p:sp>
      <p:sp>
        <p:nvSpPr>
          <p:cNvPr id="2058" name="Text Box 11"/>
          <p:cNvSpPr txBox="1">
            <a:spLocks noChangeArrowheads="1"/>
          </p:cNvSpPr>
          <p:nvPr/>
        </p:nvSpPr>
        <p:spPr bwMode="auto">
          <a:xfrm>
            <a:off x="6453188" y="2027239"/>
            <a:ext cx="3244850" cy="630237"/>
          </a:xfrm>
          <a:prstGeom prst="rect">
            <a:avLst/>
          </a:prstGeom>
          <a:noFill/>
          <a:ln w="28575">
            <a:noFill/>
            <a:miter lim="800000"/>
            <a:headEnd/>
            <a:tailEnd/>
          </a:ln>
        </p:spPr>
        <p:txBody>
          <a:bodyPr wrap="none" lIns="91421" tIns="45710" rIns="91421" bIns="45710">
            <a:spAutoFit/>
          </a:bodyPr>
          <a:lstStyle/>
          <a:p>
            <a:pPr>
              <a:spcAft>
                <a:spcPct val="20000"/>
              </a:spcAft>
              <a:buClr>
                <a:srgbClr val="FFFFFF"/>
              </a:buClr>
              <a:buFont typeface="Arial" pitchFamily="34" charset="0"/>
              <a:buNone/>
            </a:pPr>
            <a:r>
              <a:rPr lang="en-US" sz="1600">
                <a:solidFill>
                  <a:srgbClr val="FFFFFF"/>
                </a:solidFill>
                <a:cs typeface="Arial" pitchFamily="34" charset="0"/>
                <a:sym typeface="Arial" pitchFamily="34" charset="0"/>
              </a:rPr>
              <a:t>Nhóm can thiệp ngưng thuốc lá</a:t>
            </a:r>
          </a:p>
          <a:p>
            <a:pPr>
              <a:spcAft>
                <a:spcPct val="20000"/>
              </a:spcAft>
              <a:buClr>
                <a:srgbClr val="FFFFFF"/>
              </a:buClr>
              <a:buFont typeface="Arial" pitchFamily="34" charset="0"/>
              <a:buNone/>
            </a:pPr>
            <a:r>
              <a:rPr lang="en-US" sz="1600">
                <a:solidFill>
                  <a:srgbClr val="FFFFFF"/>
                </a:solidFill>
                <a:cs typeface="Arial" pitchFamily="34" charset="0"/>
                <a:sym typeface="Arial" pitchFamily="34" charset="0"/>
              </a:rPr>
              <a:t>Nhóm không can thiệp</a:t>
            </a:r>
          </a:p>
        </p:txBody>
      </p:sp>
      <p:sp>
        <p:nvSpPr>
          <p:cNvPr id="2059" name="Rectangle 11"/>
          <p:cNvSpPr>
            <a:spLocks noChangeArrowheads="1"/>
          </p:cNvSpPr>
          <p:nvPr/>
        </p:nvSpPr>
        <p:spPr bwMode="auto">
          <a:xfrm>
            <a:off x="3386139" y="4492625"/>
            <a:ext cx="3856037" cy="523220"/>
          </a:xfrm>
          <a:prstGeom prst="rect">
            <a:avLst/>
          </a:prstGeom>
          <a:noFill/>
          <a:ln w="9525">
            <a:noFill/>
            <a:miter lim="800000"/>
            <a:headEnd/>
            <a:tailEnd/>
          </a:ln>
        </p:spPr>
        <p:txBody>
          <a:bodyPr>
            <a:spAutoFit/>
          </a:bodyPr>
          <a:lstStyle/>
          <a:p>
            <a:pPr>
              <a:buClr>
                <a:srgbClr val="FFFFFF"/>
              </a:buClr>
              <a:buFont typeface="Arial" pitchFamily="34" charset="0"/>
              <a:buNone/>
            </a:pPr>
            <a:r>
              <a:rPr lang="en-US" sz="1400" b="0">
                <a:solidFill>
                  <a:srgbClr val="FFFFFF"/>
                </a:solidFill>
                <a:cs typeface="Arial" pitchFamily="34" charset="0"/>
                <a:sym typeface="Arial" pitchFamily="34" charset="0"/>
              </a:rPr>
              <a:t>Sống còn do mọi nguyên nhân qua 14.5 năm từ nghiên cứu Lung Health Study (LHS)</a:t>
            </a:r>
          </a:p>
        </p:txBody>
      </p:sp>
      <p:sp>
        <p:nvSpPr>
          <p:cNvPr id="2060" name="Rectangle 12"/>
          <p:cNvSpPr>
            <a:spLocks noChangeArrowheads="1"/>
          </p:cNvSpPr>
          <p:nvPr/>
        </p:nvSpPr>
        <p:spPr bwMode="auto">
          <a:xfrm>
            <a:off x="1881188" y="6245226"/>
            <a:ext cx="5467350" cy="246063"/>
          </a:xfrm>
          <a:prstGeom prst="rect">
            <a:avLst/>
          </a:prstGeom>
          <a:noFill/>
          <a:ln w="9525">
            <a:noFill/>
            <a:miter lim="800000"/>
            <a:headEnd/>
            <a:tailEnd/>
          </a:ln>
        </p:spPr>
        <p:txBody>
          <a:bodyPr>
            <a:spAutoFit/>
          </a:bodyPr>
          <a:lstStyle/>
          <a:p>
            <a:pPr marL="174625" indent="-174625" defTabSz="184150">
              <a:spcAft>
                <a:spcPct val="20000"/>
              </a:spcAft>
              <a:buClr>
                <a:srgbClr val="FFFFFF"/>
              </a:buClr>
            </a:pPr>
            <a:r>
              <a:rPr lang="en-US" sz="1000" b="0">
                <a:solidFill>
                  <a:srgbClr val="FFFFFF"/>
                </a:solidFill>
                <a:cs typeface="Arial" pitchFamily="34" charset="0"/>
                <a:sym typeface="Arial" pitchFamily="34" charset="0"/>
              </a:rPr>
              <a:t>Anthonisen NR, et al</a:t>
            </a:r>
            <a:r>
              <a:rPr lang="en-US" sz="1000" b="0" i="1">
                <a:solidFill>
                  <a:srgbClr val="FFFFFF"/>
                </a:solidFill>
                <a:cs typeface="Arial" pitchFamily="34" charset="0"/>
                <a:sym typeface="Arial" pitchFamily="34" charset="0"/>
              </a:rPr>
              <a:t>. Ann Intern Med. </a:t>
            </a:r>
            <a:r>
              <a:rPr lang="en-US" sz="1000" b="0">
                <a:solidFill>
                  <a:srgbClr val="FFFFFF"/>
                </a:solidFill>
                <a:cs typeface="Arial" pitchFamily="34" charset="0"/>
                <a:sym typeface="Arial" pitchFamily="34" charset="0"/>
              </a:rPr>
              <a:t>2005; 142:233-239. Permission granted.</a:t>
            </a:r>
          </a:p>
        </p:txBody>
      </p:sp>
      <p:sp>
        <p:nvSpPr>
          <p:cNvPr id="2061" name="TextBox 12"/>
          <p:cNvSpPr txBox="1">
            <a:spLocks noChangeArrowheads="1"/>
          </p:cNvSpPr>
          <p:nvPr/>
        </p:nvSpPr>
        <p:spPr bwMode="auto">
          <a:xfrm>
            <a:off x="3478871" y="2927351"/>
            <a:ext cx="816249" cy="307777"/>
          </a:xfrm>
          <a:prstGeom prst="rect">
            <a:avLst/>
          </a:prstGeom>
          <a:noFill/>
          <a:ln w="9525">
            <a:noFill/>
            <a:miter lim="800000"/>
            <a:headEnd/>
            <a:tailEnd/>
          </a:ln>
        </p:spPr>
        <p:txBody>
          <a:bodyPr wrap="none">
            <a:spAutoFit/>
          </a:bodyPr>
          <a:lstStyle/>
          <a:p>
            <a:pPr algn="ctr">
              <a:spcBef>
                <a:spcPct val="60000"/>
              </a:spcBef>
              <a:buClr>
                <a:srgbClr val="FFFFFF"/>
              </a:buClr>
              <a:buFont typeface="Arial" pitchFamily="34" charset="0"/>
              <a:buNone/>
            </a:pPr>
            <a:r>
              <a:rPr lang="en-US" sz="1400" b="0">
                <a:solidFill>
                  <a:srgbClr val="FFFFFF"/>
                </a:solidFill>
                <a:cs typeface="Arial" pitchFamily="34" charset="0"/>
                <a:sym typeface="Arial" pitchFamily="34" charset="0"/>
              </a:rPr>
              <a:t>N=5887</a:t>
            </a:r>
          </a:p>
        </p:txBody>
      </p:sp>
      <p:sp>
        <p:nvSpPr>
          <p:cNvPr id="15" name="Rectangle 14"/>
          <p:cNvSpPr/>
          <p:nvPr/>
        </p:nvSpPr>
        <p:spPr>
          <a:xfrm>
            <a:off x="9458644" y="3060046"/>
            <a:ext cx="2590800" cy="1938992"/>
          </a:xfrm>
          <a:prstGeom prst="rect">
            <a:avLst/>
          </a:prstGeom>
        </p:spPr>
        <p:txBody>
          <a:bodyPr wrap="square">
            <a:spAutoFit/>
          </a:bodyPr>
          <a:lstStyle/>
          <a:p>
            <a:pPr marL="285750" indent="-285750">
              <a:spcBef>
                <a:spcPts val="1200"/>
              </a:spcBef>
              <a:buClr>
                <a:srgbClr val="00FF00"/>
              </a:buClr>
              <a:buFont typeface="Wingdings" pitchFamily="2" charset="2"/>
              <a:buChar char="§"/>
            </a:pPr>
            <a:r>
              <a:rPr lang="en-US" b="0" dirty="0" err="1">
                <a:solidFill>
                  <a:srgbClr val="FFC000"/>
                </a:solidFill>
                <a:latin typeface="Tahoma" pitchFamily="34" charset="0"/>
                <a:cs typeface="Tahoma" pitchFamily="34" charset="0"/>
              </a:rPr>
              <a:t>Khác</a:t>
            </a:r>
            <a:r>
              <a:rPr lang="en-US" b="0" dirty="0">
                <a:latin typeface="Tahoma" pitchFamily="34" charset="0"/>
                <a:cs typeface="Tahoma" pitchFamily="34" charset="0"/>
              </a:rPr>
              <a:t>: </a:t>
            </a:r>
            <a:r>
              <a:rPr lang="en-US" b="0" dirty="0" err="1">
                <a:latin typeface="Tahoma" pitchFamily="34" charset="0"/>
                <a:cs typeface="Tahoma" pitchFamily="34" charset="0"/>
              </a:rPr>
              <a:t>khói</a:t>
            </a:r>
            <a:r>
              <a:rPr lang="en-US" b="0" dirty="0">
                <a:latin typeface="Tahoma" pitchFamily="34" charset="0"/>
                <a:cs typeface="Tahoma" pitchFamily="34" charset="0"/>
              </a:rPr>
              <a:t>, </a:t>
            </a:r>
            <a:r>
              <a:rPr lang="en-US" b="0" dirty="0" err="1">
                <a:latin typeface="Tahoma" pitchFamily="34" charset="0"/>
                <a:cs typeface="Tahoma" pitchFamily="34" charset="0"/>
              </a:rPr>
              <a:t>bụi</a:t>
            </a:r>
            <a:r>
              <a:rPr lang="en-US" b="0" dirty="0">
                <a:latin typeface="Tahoma" pitchFamily="34" charset="0"/>
                <a:cs typeface="Tahoma" pitchFamily="34" charset="0"/>
              </a:rPr>
              <a:t>, </a:t>
            </a:r>
            <a:r>
              <a:rPr lang="en-US" b="0" dirty="0" err="1">
                <a:latin typeface="Tahoma" pitchFamily="34" charset="0"/>
                <a:cs typeface="Tahoma" pitchFamily="34" charset="0"/>
              </a:rPr>
              <a:t>hơi</a:t>
            </a:r>
            <a:r>
              <a:rPr lang="en-US" b="0" dirty="0">
                <a:latin typeface="Tahoma" pitchFamily="34" charset="0"/>
                <a:cs typeface="Tahoma" pitchFamily="34" charset="0"/>
              </a:rPr>
              <a:t>, </a:t>
            </a:r>
            <a:r>
              <a:rPr lang="en-US" b="0" dirty="0" err="1">
                <a:latin typeface="Tahoma" pitchFamily="34" charset="0"/>
                <a:cs typeface="Tahoma" pitchFamily="34" charset="0"/>
              </a:rPr>
              <a:t>hóa</a:t>
            </a:r>
            <a:r>
              <a:rPr lang="en-US" b="0" dirty="0">
                <a:latin typeface="Tahoma" pitchFamily="34" charset="0"/>
                <a:cs typeface="Tahoma" pitchFamily="34" charset="0"/>
              </a:rPr>
              <a:t> </a:t>
            </a:r>
            <a:r>
              <a:rPr lang="en-US" b="0" dirty="0" err="1">
                <a:latin typeface="Tahoma" pitchFamily="34" charset="0"/>
                <a:cs typeface="Tahoma" pitchFamily="34" charset="0"/>
              </a:rPr>
              <a:t>chất</a:t>
            </a:r>
            <a:r>
              <a:rPr lang="en-US" b="0" dirty="0">
                <a:latin typeface="Tahoma" pitchFamily="34" charset="0"/>
                <a:cs typeface="Tahoma" pitchFamily="34" charset="0"/>
              </a:rPr>
              <a:t> </a:t>
            </a:r>
            <a:r>
              <a:rPr lang="en-US" b="0" dirty="0" err="1">
                <a:latin typeface="Tahoma" pitchFamily="34" charset="0"/>
                <a:cs typeface="Tahoma" pitchFamily="34" charset="0"/>
              </a:rPr>
              <a:t>nghề</a:t>
            </a:r>
            <a:r>
              <a:rPr lang="en-US" b="0" dirty="0">
                <a:latin typeface="Tahoma" pitchFamily="34" charset="0"/>
                <a:cs typeface="Tahoma" pitchFamily="34" charset="0"/>
              </a:rPr>
              <a:t> </a:t>
            </a:r>
            <a:r>
              <a:rPr lang="en-US" b="0" dirty="0" err="1">
                <a:latin typeface="Tahoma" pitchFamily="34" charset="0"/>
                <a:cs typeface="Tahoma" pitchFamily="34" charset="0"/>
              </a:rPr>
              <a:t>nghiệp</a:t>
            </a:r>
            <a:r>
              <a:rPr lang="en-US" b="0" dirty="0">
                <a:latin typeface="Tahoma" pitchFamily="34" charset="0"/>
                <a:cs typeface="Tahoma" pitchFamily="34" charset="0"/>
              </a:rPr>
              <a:t>; </a:t>
            </a:r>
            <a:r>
              <a:rPr lang="en-US" b="0" dirty="0" err="1">
                <a:latin typeface="Tahoma" pitchFamily="34" charset="0"/>
                <a:cs typeface="Tahoma" pitchFamily="34" charset="0"/>
              </a:rPr>
              <a:t>khói</a:t>
            </a:r>
            <a:r>
              <a:rPr lang="en-US" b="0" dirty="0">
                <a:latin typeface="Tahoma" pitchFamily="34" charset="0"/>
                <a:cs typeface="Tahoma" pitchFamily="34" charset="0"/>
              </a:rPr>
              <a:t> </a:t>
            </a:r>
            <a:r>
              <a:rPr lang="en-US" b="0" dirty="0" err="1">
                <a:latin typeface="Tahoma" pitchFamily="34" charset="0"/>
                <a:cs typeface="Tahoma" pitchFamily="34" charset="0"/>
              </a:rPr>
              <a:t>nấu</a:t>
            </a:r>
            <a:r>
              <a:rPr lang="en-US" b="0" dirty="0">
                <a:latin typeface="Tahoma" pitchFamily="34" charset="0"/>
                <a:cs typeface="Tahoma" pitchFamily="34" charset="0"/>
              </a:rPr>
              <a:t>, </a:t>
            </a:r>
            <a:r>
              <a:rPr lang="en-US" b="0" dirty="0" err="1">
                <a:latin typeface="Tahoma" pitchFamily="34" charset="0"/>
                <a:cs typeface="Tahoma" pitchFamily="34" charset="0"/>
              </a:rPr>
              <a:t>sưởi</a:t>
            </a:r>
            <a:r>
              <a:rPr lang="en-US" b="0" dirty="0">
                <a:latin typeface="Tahoma" pitchFamily="34" charset="0"/>
                <a:cs typeface="Tahoma" pitchFamily="34" charset="0"/>
              </a:rPr>
              <a:t> </a:t>
            </a:r>
            <a:r>
              <a:rPr lang="en-US" b="0" dirty="0" err="1">
                <a:latin typeface="Tahoma" pitchFamily="34" charset="0"/>
                <a:cs typeface="Tahoma" pitchFamily="34" charset="0"/>
              </a:rPr>
              <a:t>trong</a:t>
            </a:r>
            <a:r>
              <a:rPr lang="en-US" b="0" dirty="0">
                <a:latin typeface="Tahoma" pitchFamily="34" charset="0"/>
                <a:cs typeface="Tahoma" pitchFamily="34" charset="0"/>
              </a:rPr>
              <a:t> </a:t>
            </a:r>
            <a:r>
              <a:rPr lang="en-US" b="0" dirty="0" err="1">
                <a:latin typeface="Tahoma" pitchFamily="34" charset="0"/>
                <a:cs typeface="Tahoma" pitchFamily="34" charset="0"/>
              </a:rPr>
              <a:t>nhà</a:t>
            </a:r>
            <a:endParaRPr lang="en-US" b="0" dirty="0">
              <a:latin typeface="Tahoma" pitchFamily="34" charset="0"/>
              <a:cs typeface="Tahoma" pitchFamily="34" charset="0"/>
            </a:endParaRPr>
          </a:p>
        </p:txBody>
      </p:sp>
    </p:spTree>
    <p:extLst>
      <p:ext uri="{BB962C8B-B14F-4D97-AF65-F5344CB8AC3E}">
        <p14:creationId xmlns:p14="http://schemas.microsoft.com/office/powerpoint/2010/main" val="297993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334966" y="187841"/>
            <a:ext cx="11658593" cy="1143000"/>
          </a:xfrm>
        </p:spPr>
        <p:txBody>
          <a:bodyPr/>
          <a:lstStyle/>
          <a:p>
            <a:r>
              <a:rPr lang="en-US" dirty="0"/>
              <a:t>Anti-Smoking Legislation Is Associated With Decreased COPD Mortality </a:t>
            </a:r>
          </a:p>
        </p:txBody>
      </p:sp>
      <p:sp>
        <p:nvSpPr>
          <p:cNvPr id="68611" name="TextBox 4"/>
          <p:cNvSpPr txBox="1">
            <a:spLocks noChangeArrowheads="1"/>
          </p:cNvSpPr>
          <p:nvPr/>
        </p:nvSpPr>
        <p:spPr bwMode="auto">
          <a:xfrm rot="-5400000">
            <a:off x="520701" y="3330576"/>
            <a:ext cx="3375025" cy="584200"/>
          </a:xfrm>
          <a:prstGeom prst="rect">
            <a:avLst/>
          </a:prstGeom>
          <a:noFill/>
          <a:ln w="9525">
            <a:noFill/>
            <a:miter lim="800000"/>
            <a:headEnd/>
            <a:tailEnd/>
          </a:ln>
        </p:spPr>
        <p:txBody>
          <a:bodyPr>
            <a:spAutoFit/>
          </a:bodyPr>
          <a:lstStyle/>
          <a:p>
            <a:pPr algn="ctr"/>
            <a:r>
              <a:rPr lang="en-US" sz="1600">
                <a:solidFill>
                  <a:srgbClr val="FFFFFF"/>
                </a:solidFill>
              </a:rPr>
              <a:t>Percent Change in COPD Mortality 1990-2005</a:t>
            </a:r>
          </a:p>
        </p:txBody>
      </p:sp>
      <p:sp>
        <p:nvSpPr>
          <p:cNvPr id="68612" name="TextBox 7"/>
          <p:cNvSpPr txBox="1">
            <a:spLocks noChangeArrowheads="1"/>
          </p:cNvSpPr>
          <p:nvPr/>
        </p:nvSpPr>
        <p:spPr bwMode="auto">
          <a:xfrm>
            <a:off x="3502026" y="3349626"/>
            <a:ext cx="257175" cy="396875"/>
          </a:xfrm>
          <a:prstGeom prst="rect">
            <a:avLst/>
          </a:prstGeom>
          <a:noFill/>
          <a:ln w="9525">
            <a:noFill/>
            <a:miter lim="800000"/>
            <a:headEnd/>
            <a:tailEnd/>
          </a:ln>
        </p:spPr>
        <p:txBody>
          <a:bodyPr>
            <a:spAutoFit/>
          </a:bodyPr>
          <a:lstStyle/>
          <a:p>
            <a:r>
              <a:rPr lang="en-US" sz="2000">
                <a:solidFill>
                  <a:srgbClr val="FFFFFF"/>
                </a:solidFill>
              </a:rPr>
              <a:t>*</a:t>
            </a:r>
          </a:p>
        </p:txBody>
      </p:sp>
      <p:sp>
        <p:nvSpPr>
          <p:cNvPr id="68613" name="TextBox 8"/>
          <p:cNvSpPr txBox="1">
            <a:spLocks noChangeArrowheads="1"/>
          </p:cNvSpPr>
          <p:nvPr/>
        </p:nvSpPr>
        <p:spPr bwMode="auto">
          <a:xfrm>
            <a:off x="6470650" y="3351214"/>
            <a:ext cx="255588" cy="396875"/>
          </a:xfrm>
          <a:prstGeom prst="rect">
            <a:avLst/>
          </a:prstGeom>
          <a:noFill/>
          <a:ln w="9525">
            <a:noFill/>
            <a:miter lim="800000"/>
            <a:headEnd/>
            <a:tailEnd/>
          </a:ln>
        </p:spPr>
        <p:txBody>
          <a:bodyPr>
            <a:spAutoFit/>
          </a:bodyPr>
          <a:lstStyle/>
          <a:p>
            <a:r>
              <a:rPr lang="en-US" sz="2000">
                <a:solidFill>
                  <a:srgbClr val="FFFFFF"/>
                </a:solidFill>
              </a:rPr>
              <a:t>*</a:t>
            </a:r>
          </a:p>
        </p:txBody>
      </p:sp>
      <p:sp>
        <p:nvSpPr>
          <p:cNvPr id="68614" name="TextBox 9"/>
          <p:cNvSpPr txBox="1">
            <a:spLocks noChangeArrowheads="1"/>
          </p:cNvSpPr>
          <p:nvPr/>
        </p:nvSpPr>
        <p:spPr bwMode="auto">
          <a:xfrm>
            <a:off x="7880350" y="3910014"/>
            <a:ext cx="2457450" cy="954087"/>
          </a:xfrm>
          <a:prstGeom prst="rect">
            <a:avLst/>
          </a:prstGeom>
          <a:noFill/>
          <a:ln w="9525">
            <a:noFill/>
            <a:miter lim="800000"/>
            <a:headEnd/>
            <a:tailEnd/>
          </a:ln>
        </p:spPr>
        <p:txBody>
          <a:bodyPr>
            <a:spAutoFit/>
          </a:bodyPr>
          <a:lstStyle/>
          <a:p>
            <a:pPr marL="111125" indent="-111125"/>
            <a:r>
              <a:rPr lang="en-US" sz="1400">
                <a:solidFill>
                  <a:srgbClr val="FFFFFF"/>
                </a:solidFill>
              </a:rPr>
              <a:t>*</a:t>
            </a:r>
            <a:r>
              <a:rPr lang="en-US" sz="1400" i="1">
                <a:solidFill>
                  <a:srgbClr val="FFFFFF"/>
                </a:solidFill>
              </a:rPr>
              <a:t>P</a:t>
            </a:r>
            <a:r>
              <a:rPr lang="en-US" sz="1400">
                <a:solidFill>
                  <a:srgbClr val="FFFFFF"/>
                </a:solidFill>
              </a:rPr>
              <a:t>&lt;0.05 versus US except California and six Southern states based on 95% CI’s </a:t>
            </a:r>
          </a:p>
        </p:txBody>
      </p:sp>
      <p:sp>
        <p:nvSpPr>
          <p:cNvPr id="68615" name="Freeform 13"/>
          <p:cNvSpPr>
            <a:spLocks noEditPoints="1"/>
          </p:cNvSpPr>
          <p:nvPr/>
        </p:nvSpPr>
        <p:spPr bwMode="auto">
          <a:xfrm>
            <a:off x="3357563" y="3629025"/>
            <a:ext cx="3541712" cy="998538"/>
          </a:xfrm>
          <a:custGeom>
            <a:avLst/>
            <a:gdLst>
              <a:gd name="T0" fmla="*/ 0 w 2231"/>
              <a:gd name="T1" fmla="*/ 0 h 629"/>
              <a:gd name="T2" fmla="*/ 2147483647 w 2231"/>
              <a:gd name="T3" fmla="*/ 0 h 629"/>
              <a:gd name="T4" fmla="*/ 2147483647 w 2231"/>
              <a:gd name="T5" fmla="*/ 2147483647 h 629"/>
              <a:gd name="T6" fmla="*/ 0 w 2231"/>
              <a:gd name="T7" fmla="*/ 2147483647 h 629"/>
              <a:gd name="T8" fmla="*/ 0 w 2231"/>
              <a:gd name="T9" fmla="*/ 0 h 629"/>
              <a:gd name="T10" fmla="*/ 2147483647 w 2231"/>
              <a:gd name="T11" fmla="*/ 0 h 629"/>
              <a:gd name="T12" fmla="*/ 2147483647 w 2231"/>
              <a:gd name="T13" fmla="*/ 0 h 629"/>
              <a:gd name="T14" fmla="*/ 2147483647 w 2231"/>
              <a:gd name="T15" fmla="*/ 2147483647 h 629"/>
              <a:gd name="T16" fmla="*/ 2147483647 w 2231"/>
              <a:gd name="T17" fmla="*/ 2147483647 h 629"/>
              <a:gd name="T18" fmla="*/ 2147483647 w 2231"/>
              <a:gd name="T19" fmla="*/ 0 h 629"/>
              <a:gd name="T20" fmla="*/ 2147483647 w 2231"/>
              <a:gd name="T21" fmla="*/ 0 h 629"/>
              <a:gd name="T22" fmla="*/ 2147483647 w 2231"/>
              <a:gd name="T23" fmla="*/ 0 h 629"/>
              <a:gd name="T24" fmla="*/ 2147483647 w 2231"/>
              <a:gd name="T25" fmla="*/ 2147483647 h 629"/>
              <a:gd name="T26" fmla="*/ 2147483647 w 2231"/>
              <a:gd name="T27" fmla="*/ 2147483647 h 629"/>
              <a:gd name="T28" fmla="*/ 2147483647 w 2231"/>
              <a:gd name="T29" fmla="*/ 0 h 6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31"/>
              <a:gd name="T46" fmla="*/ 0 h 629"/>
              <a:gd name="T47" fmla="*/ 2231 w 2231"/>
              <a:gd name="T48" fmla="*/ 629 h 6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31" h="629">
                <a:moveTo>
                  <a:pt x="0" y="0"/>
                </a:moveTo>
                <a:lnTo>
                  <a:pt x="371" y="0"/>
                </a:lnTo>
                <a:lnTo>
                  <a:pt x="371" y="599"/>
                </a:lnTo>
                <a:lnTo>
                  <a:pt x="0" y="599"/>
                </a:lnTo>
                <a:lnTo>
                  <a:pt x="0" y="0"/>
                </a:lnTo>
                <a:close/>
                <a:moveTo>
                  <a:pt x="933" y="0"/>
                </a:moveTo>
                <a:lnTo>
                  <a:pt x="1304" y="0"/>
                </a:lnTo>
                <a:lnTo>
                  <a:pt x="1304" y="84"/>
                </a:lnTo>
                <a:lnTo>
                  <a:pt x="933" y="84"/>
                </a:lnTo>
                <a:lnTo>
                  <a:pt x="933" y="0"/>
                </a:lnTo>
                <a:close/>
                <a:moveTo>
                  <a:pt x="1866" y="0"/>
                </a:moveTo>
                <a:lnTo>
                  <a:pt x="2231" y="0"/>
                </a:lnTo>
                <a:lnTo>
                  <a:pt x="2231" y="629"/>
                </a:lnTo>
                <a:lnTo>
                  <a:pt x="1866" y="629"/>
                </a:lnTo>
                <a:lnTo>
                  <a:pt x="1866" y="0"/>
                </a:lnTo>
                <a:close/>
              </a:path>
            </a:pathLst>
          </a:custGeom>
          <a:solidFill>
            <a:srgbClr val="BC8B00"/>
          </a:solidFill>
          <a:ln w="9525">
            <a:noFill/>
            <a:round/>
            <a:headEnd/>
            <a:tailEnd/>
          </a:ln>
        </p:spPr>
        <p:txBody>
          <a:bodyPr/>
          <a:lstStyle/>
          <a:p>
            <a:pPr algn="ctr" eaLnBrk="0" hangingPunct="0"/>
            <a:endParaRPr lang="en-US" sz="1600">
              <a:solidFill>
                <a:srgbClr val="000000"/>
              </a:solidFill>
            </a:endParaRPr>
          </a:p>
        </p:txBody>
      </p:sp>
      <p:sp>
        <p:nvSpPr>
          <p:cNvPr id="68616" name="Freeform 14"/>
          <p:cNvSpPr>
            <a:spLocks noEditPoints="1"/>
          </p:cNvSpPr>
          <p:nvPr/>
        </p:nvSpPr>
        <p:spPr bwMode="auto">
          <a:xfrm>
            <a:off x="3946525" y="1993901"/>
            <a:ext cx="5022850" cy="1635125"/>
          </a:xfrm>
          <a:custGeom>
            <a:avLst/>
            <a:gdLst>
              <a:gd name="T0" fmla="*/ 0 w 3164"/>
              <a:gd name="T1" fmla="*/ 2147483647 h 1030"/>
              <a:gd name="T2" fmla="*/ 2147483647 w 3164"/>
              <a:gd name="T3" fmla="*/ 2147483647 h 1030"/>
              <a:gd name="T4" fmla="*/ 2147483647 w 3164"/>
              <a:gd name="T5" fmla="*/ 2147483647 h 1030"/>
              <a:gd name="T6" fmla="*/ 0 w 3164"/>
              <a:gd name="T7" fmla="*/ 2147483647 h 1030"/>
              <a:gd name="T8" fmla="*/ 0 w 3164"/>
              <a:gd name="T9" fmla="*/ 2147483647 h 1030"/>
              <a:gd name="T10" fmla="*/ 2147483647 w 3164"/>
              <a:gd name="T11" fmla="*/ 2147483647 h 1030"/>
              <a:gd name="T12" fmla="*/ 2147483647 w 3164"/>
              <a:gd name="T13" fmla="*/ 2147483647 h 1030"/>
              <a:gd name="T14" fmla="*/ 2147483647 w 3164"/>
              <a:gd name="T15" fmla="*/ 2147483647 h 1030"/>
              <a:gd name="T16" fmla="*/ 2147483647 w 3164"/>
              <a:gd name="T17" fmla="*/ 2147483647 h 1030"/>
              <a:gd name="T18" fmla="*/ 2147483647 w 3164"/>
              <a:gd name="T19" fmla="*/ 2147483647 h 1030"/>
              <a:gd name="T20" fmla="*/ 2147483647 w 3164"/>
              <a:gd name="T21" fmla="*/ 2147483647 h 1030"/>
              <a:gd name="T22" fmla="*/ 2147483647 w 3164"/>
              <a:gd name="T23" fmla="*/ 2147483647 h 1030"/>
              <a:gd name="T24" fmla="*/ 2147483647 w 3164"/>
              <a:gd name="T25" fmla="*/ 2147483647 h 1030"/>
              <a:gd name="T26" fmla="*/ 2147483647 w 3164"/>
              <a:gd name="T27" fmla="*/ 2147483647 h 1030"/>
              <a:gd name="T28" fmla="*/ 2147483647 w 3164"/>
              <a:gd name="T29" fmla="*/ 2147483647 h 1030"/>
              <a:gd name="T30" fmla="*/ 2147483647 w 3164"/>
              <a:gd name="T31" fmla="*/ 0 h 1030"/>
              <a:gd name="T32" fmla="*/ 2147483647 w 3164"/>
              <a:gd name="T33" fmla="*/ 0 h 1030"/>
              <a:gd name="T34" fmla="*/ 2147483647 w 3164"/>
              <a:gd name="T35" fmla="*/ 2147483647 h 1030"/>
              <a:gd name="T36" fmla="*/ 2147483647 w 3164"/>
              <a:gd name="T37" fmla="*/ 2147483647 h 1030"/>
              <a:gd name="T38" fmla="*/ 2147483647 w 3164"/>
              <a:gd name="T39" fmla="*/ 0 h 10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64"/>
              <a:gd name="T61" fmla="*/ 0 h 1030"/>
              <a:gd name="T62" fmla="*/ 3164 w 3164"/>
              <a:gd name="T63" fmla="*/ 1030 h 10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64" h="1030">
                <a:moveTo>
                  <a:pt x="0" y="946"/>
                </a:moveTo>
                <a:lnTo>
                  <a:pt x="371" y="946"/>
                </a:lnTo>
                <a:lnTo>
                  <a:pt x="371" y="1030"/>
                </a:lnTo>
                <a:lnTo>
                  <a:pt x="0" y="1030"/>
                </a:lnTo>
                <a:lnTo>
                  <a:pt x="0" y="946"/>
                </a:lnTo>
                <a:close/>
                <a:moveTo>
                  <a:pt x="933" y="372"/>
                </a:moveTo>
                <a:lnTo>
                  <a:pt x="1298" y="372"/>
                </a:lnTo>
                <a:lnTo>
                  <a:pt x="1298" y="1030"/>
                </a:lnTo>
                <a:lnTo>
                  <a:pt x="933" y="1030"/>
                </a:lnTo>
                <a:lnTo>
                  <a:pt x="933" y="372"/>
                </a:lnTo>
                <a:close/>
                <a:moveTo>
                  <a:pt x="1860" y="857"/>
                </a:moveTo>
                <a:lnTo>
                  <a:pt x="2231" y="857"/>
                </a:lnTo>
                <a:lnTo>
                  <a:pt x="2231" y="1030"/>
                </a:lnTo>
                <a:lnTo>
                  <a:pt x="1860" y="1030"/>
                </a:lnTo>
                <a:lnTo>
                  <a:pt x="1860" y="857"/>
                </a:lnTo>
                <a:close/>
                <a:moveTo>
                  <a:pt x="2793" y="0"/>
                </a:moveTo>
                <a:lnTo>
                  <a:pt x="3164" y="0"/>
                </a:lnTo>
                <a:lnTo>
                  <a:pt x="3164" y="1030"/>
                </a:lnTo>
                <a:lnTo>
                  <a:pt x="2793" y="1030"/>
                </a:lnTo>
                <a:lnTo>
                  <a:pt x="2793" y="0"/>
                </a:lnTo>
                <a:close/>
              </a:path>
            </a:pathLst>
          </a:custGeom>
          <a:solidFill>
            <a:srgbClr val="87BDD4"/>
          </a:solidFill>
          <a:ln w="9525">
            <a:noFill/>
            <a:round/>
            <a:headEnd/>
            <a:tailEnd/>
          </a:ln>
        </p:spPr>
        <p:txBody>
          <a:bodyPr/>
          <a:lstStyle/>
          <a:p>
            <a:pPr algn="ctr" eaLnBrk="0" hangingPunct="0"/>
            <a:endParaRPr lang="en-US" sz="1600">
              <a:solidFill>
                <a:srgbClr val="000000"/>
              </a:solidFill>
            </a:endParaRPr>
          </a:p>
        </p:txBody>
      </p:sp>
      <p:sp>
        <p:nvSpPr>
          <p:cNvPr id="68617" name="Rectangle 20"/>
          <p:cNvSpPr>
            <a:spLocks noChangeArrowheads="1"/>
          </p:cNvSpPr>
          <p:nvPr/>
        </p:nvSpPr>
        <p:spPr bwMode="auto">
          <a:xfrm>
            <a:off x="3382964" y="4638675"/>
            <a:ext cx="719749" cy="369332"/>
          </a:xfrm>
          <a:prstGeom prst="rect">
            <a:avLst/>
          </a:prstGeom>
          <a:noFill/>
          <a:ln w="9525">
            <a:noFill/>
            <a:miter lim="800000"/>
            <a:headEnd/>
            <a:tailEnd/>
          </a:ln>
        </p:spPr>
        <p:txBody>
          <a:bodyPr wrap="none" lIns="0" tIns="0" rIns="0" bIns="0">
            <a:spAutoFit/>
          </a:bodyPr>
          <a:lstStyle/>
          <a:p>
            <a:r>
              <a:rPr lang="en-US">
                <a:solidFill>
                  <a:srgbClr val="FFFFFF"/>
                </a:solidFill>
              </a:rPr>
              <a:t>-21%</a:t>
            </a:r>
            <a:endParaRPr lang="en-US">
              <a:solidFill>
                <a:srgbClr val="000000"/>
              </a:solidFill>
            </a:endParaRPr>
          </a:p>
        </p:txBody>
      </p:sp>
      <p:sp>
        <p:nvSpPr>
          <p:cNvPr id="68618" name="Rectangle 22"/>
          <p:cNvSpPr>
            <a:spLocks noChangeArrowheads="1"/>
          </p:cNvSpPr>
          <p:nvPr/>
        </p:nvSpPr>
        <p:spPr bwMode="auto">
          <a:xfrm>
            <a:off x="4945064" y="3822700"/>
            <a:ext cx="548227" cy="369332"/>
          </a:xfrm>
          <a:prstGeom prst="rect">
            <a:avLst/>
          </a:prstGeom>
          <a:noFill/>
          <a:ln w="9525">
            <a:noFill/>
            <a:miter lim="800000"/>
            <a:headEnd/>
            <a:tailEnd/>
          </a:ln>
        </p:spPr>
        <p:txBody>
          <a:bodyPr wrap="none" lIns="0" tIns="0" rIns="0" bIns="0">
            <a:spAutoFit/>
          </a:bodyPr>
          <a:lstStyle/>
          <a:p>
            <a:r>
              <a:rPr lang="en-US">
                <a:solidFill>
                  <a:srgbClr val="FFFFFF"/>
                </a:solidFill>
              </a:rPr>
              <a:t>-3%</a:t>
            </a:r>
            <a:endParaRPr lang="en-US">
              <a:solidFill>
                <a:srgbClr val="000000"/>
              </a:solidFill>
            </a:endParaRPr>
          </a:p>
        </p:txBody>
      </p:sp>
      <p:sp>
        <p:nvSpPr>
          <p:cNvPr id="68619" name="Rectangle 24"/>
          <p:cNvSpPr>
            <a:spLocks noChangeArrowheads="1"/>
          </p:cNvSpPr>
          <p:nvPr/>
        </p:nvSpPr>
        <p:spPr bwMode="auto">
          <a:xfrm>
            <a:off x="6348414" y="4683125"/>
            <a:ext cx="719749" cy="369332"/>
          </a:xfrm>
          <a:prstGeom prst="rect">
            <a:avLst/>
          </a:prstGeom>
          <a:noFill/>
          <a:ln w="9525">
            <a:noFill/>
            <a:miter lim="800000"/>
            <a:headEnd/>
            <a:tailEnd/>
          </a:ln>
        </p:spPr>
        <p:txBody>
          <a:bodyPr wrap="none" lIns="0" tIns="0" rIns="0" bIns="0">
            <a:spAutoFit/>
          </a:bodyPr>
          <a:lstStyle/>
          <a:p>
            <a:r>
              <a:rPr lang="en-US">
                <a:solidFill>
                  <a:srgbClr val="FFFFFF"/>
                </a:solidFill>
              </a:rPr>
              <a:t>-22%</a:t>
            </a:r>
            <a:endParaRPr lang="en-US">
              <a:solidFill>
                <a:srgbClr val="000000"/>
              </a:solidFill>
            </a:endParaRPr>
          </a:p>
        </p:txBody>
      </p:sp>
      <p:sp>
        <p:nvSpPr>
          <p:cNvPr id="68620" name="Rectangle 25"/>
          <p:cNvSpPr>
            <a:spLocks noChangeArrowheads="1"/>
          </p:cNvSpPr>
          <p:nvPr/>
        </p:nvSpPr>
        <p:spPr bwMode="auto">
          <a:xfrm>
            <a:off x="7927976" y="3294063"/>
            <a:ext cx="445635" cy="369332"/>
          </a:xfrm>
          <a:prstGeom prst="rect">
            <a:avLst/>
          </a:prstGeom>
          <a:noFill/>
          <a:ln w="9525">
            <a:noFill/>
            <a:miter lim="800000"/>
            <a:headEnd/>
            <a:tailEnd/>
          </a:ln>
        </p:spPr>
        <p:txBody>
          <a:bodyPr wrap="none" lIns="0" tIns="0" rIns="0" bIns="0">
            <a:spAutoFit/>
          </a:bodyPr>
          <a:lstStyle/>
          <a:p>
            <a:r>
              <a:rPr lang="en-US">
                <a:solidFill>
                  <a:srgbClr val="FFFFFF"/>
                </a:solidFill>
              </a:rPr>
              <a:t>0%</a:t>
            </a:r>
            <a:endParaRPr lang="en-US">
              <a:solidFill>
                <a:srgbClr val="000000"/>
              </a:solidFill>
            </a:endParaRPr>
          </a:p>
        </p:txBody>
      </p:sp>
      <p:sp>
        <p:nvSpPr>
          <p:cNvPr id="68621" name="Rectangle 26"/>
          <p:cNvSpPr>
            <a:spLocks noChangeArrowheads="1"/>
          </p:cNvSpPr>
          <p:nvPr/>
        </p:nvSpPr>
        <p:spPr bwMode="auto">
          <a:xfrm>
            <a:off x="4087814" y="3157538"/>
            <a:ext cx="445635" cy="369332"/>
          </a:xfrm>
          <a:prstGeom prst="rect">
            <a:avLst/>
          </a:prstGeom>
          <a:noFill/>
          <a:ln w="9525">
            <a:noFill/>
            <a:miter lim="800000"/>
            <a:headEnd/>
            <a:tailEnd/>
          </a:ln>
        </p:spPr>
        <p:txBody>
          <a:bodyPr wrap="none" lIns="0" tIns="0" rIns="0" bIns="0">
            <a:spAutoFit/>
          </a:bodyPr>
          <a:lstStyle/>
          <a:p>
            <a:r>
              <a:rPr lang="en-US">
                <a:solidFill>
                  <a:srgbClr val="FFFFFF"/>
                </a:solidFill>
              </a:rPr>
              <a:t>3%</a:t>
            </a:r>
            <a:endParaRPr lang="en-US">
              <a:solidFill>
                <a:srgbClr val="000000"/>
              </a:solidFill>
            </a:endParaRPr>
          </a:p>
        </p:txBody>
      </p:sp>
      <p:sp>
        <p:nvSpPr>
          <p:cNvPr id="68622" name="Rectangle 27"/>
          <p:cNvSpPr>
            <a:spLocks noChangeArrowheads="1"/>
          </p:cNvSpPr>
          <p:nvPr/>
        </p:nvSpPr>
        <p:spPr bwMode="auto">
          <a:xfrm>
            <a:off x="5500689" y="2251075"/>
            <a:ext cx="617157" cy="369332"/>
          </a:xfrm>
          <a:prstGeom prst="rect">
            <a:avLst/>
          </a:prstGeom>
          <a:noFill/>
          <a:ln w="9525">
            <a:noFill/>
            <a:miter lim="800000"/>
            <a:headEnd/>
            <a:tailEnd/>
          </a:ln>
        </p:spPr>
        <p:txBody>
          <a:bodyPr wrap="none" lIns="0" tIns="0" rIns="0" bIns="0">
            <a:spAutoFit/>
          </a:bodyPr>
          <a:lstStyle/>
          <a:p>
            <a:r>
              <a:rPr lang="en-US">
                <a:solidFill>
                  <a:srgbClr val="FFFFFF"/>
                </a:solidFill>
              </a:rPr>
              <a:t>23%</a:t>
            </a:r>
            <a:endParaRPr lang="en-US">
              <a:solidFill>
                <a:srgbClr val="000000"/>
              </a:solidFill>
            </a:endParaRPr>
          </a:p>
        </p:txBody>
      </p:sp>
      <p:sp>
        <p:nvSpPr>
          <p:cNvPr id="68623" name="Rectangle 28"/>
          <p:cNvSpPr>
            <a:spLocks noChangeArrowheads="1"/>
          </p:cNvSpPr>
          <p:nvPr/>
        </p:nvSpPr>
        <p:spPr bwMode="auto">
          <a:xfrm>
            <a:off x="7016751" y="3021013"/>
            <a:ext cx="445635" cy="369332"/>
          </a:xfrm>
          <a:prstGeom prst="rect">
            <a:avLst/>
          </a:prstGeom>
          <a:noFill/>
          <a:ln w="9525">
            <a:noFill/>
            <a:miter lim="800000"/>
            <a:headEnd/>
            <a:tailEnd/>
          </a:ln>
        </p:spPr>
        <p:txBody>
          <a:bodyPr wrap="none" lIns="0" tIns="0" rIns="0" bIns="0">
            <a:spAutoFit/>
          </a:bodyPr>
          <a:lstStyle/>
          <a:p>
            <a:r>
              <a:rPr lang="en-US">
                <a:solidFill>
                  <a:srgbClr val="FFFFFF"/>
                </a:solidFill>
              </a:rPr>
              <a:t>6%</a:t>
            </a:r>
            <a:endParaRPr lang="en-US">
              <a:solidFill>
                <a:srgbClr val="000000"/>
              </a:solidFill>
            </a:endParaRPr>
          </a:p>
        </p:txBody>
      </p:sp>
      <p:sp>
        <p:nvSpPr>
          <p:cNvPr id="68624" name="Rectangle 29"/>
          <p:cNvSpPr>
            <a:spLocks noChangeArrowheads="1"/>
          </p:cNvSpPr>
          <p:nvPr/>
        </p:nvSpPr>
        <p:spPr bwMode="auto">
          <a:xfrm>
            <a:off x="8439151" y="1662113"/>
            <a:ext cx="617157" cy="369332"/>
          </a:xfrm>
          <a:prstGeom prst="rect">
            <a:avLst/>
          </a:prstGeom>
          <a:noFill/>
          <a:ln w="9525">
            <a:noFill/>
            <a:miter lim="800000"/>
            <a:headEnd/>
            <a:tailEnd/>
          </a:ln>
        </p:spPr>
        <p:txBody>
          <a:bodyPr wrap="none" lIns="0" tIns="0" rIns="0" bIns="0">
            <a:spAutoFit/>
          </a:bodyPr>
          <a:lstStyle/>
          <a:p>
            <a:r>
              <a:rPr lang="en-US">
                <a:solidFill>
                  <a:srgbClr val="FFFFFF"/>
                </a:solidFill>
              </a:rPr>
              <a:t>36%</a:t>
            </a:r>
            <a:endParaRPr lang="en-US">
              <a:solidFill>
                <a:srgbClr val="000000"/>
              </a:solidFill>
            </a:endParaRPr>
          </a:p>
        </p:txBody>
      </p:sp>
      <p:sp>
        <p:nvSpPr>
          <p:cNvPr id="68625" name="Rectangle 30"/>
          <p:cNvSpPr>
            <a:spLocks noChangeArrowheads="1"/>
          </p:cNvSpPr>
          <p:nvPr/>
        </p:nvSpPr>
        <p:spPr bwMode="auto">
          <a:xfrm>
            <a:off x="2606676" y="4854576"/>
            <a:ext cx="68263" cy="244475"/>
          </a:xfrm>
          <a:prstGeom prst="rect">
            <a:avLst/>
          </a:prstGeom>
          <a:noFill/>
          <a:ln w="9525">
            <a:noFill/>
            <a:miter lim="800000"/>
            <a:headEnd/>
            <a:tailEnd/>
          </a:ln>
        </p:spPr>
        <p:txBody>
          <a:bodyPr wrap="none" lIns="0" tIns="0" rIns="0" bIns="0">
            <a:spAutoFit/>
          </a:bodyPr>
          <a:lstStyle/>
          <a:p>
            <a:r>
              <a:rPr lang="en-US" sz="1600">
                <a:solidFill>
                  <a:srgbClr val="FFFFFF"/>
                </a:solidFill>
              </a:rPr>
              <a:t>-</a:t>
            </a:r>
            <a:endParaRPr lang="en-US">
              <a:solidFill>
                <a:srgbClr val="000000"/>
              </a:solidFill>
            </a:endParaRPr>
          </a:p>
        </p:txBody>
      </p:sp>
      <p:sp>
        <p:nvSpPr>
          <p:cNvPr id="68626" name="Rectangle 31"/>
          <p:cNvSpPr>
            <a:spLocks noChangeArrowheads="1"/>
          </p:cNvSpPr>
          <p:nvPr/>
        </p:nvSpPr>
        <p:spPr bwMode="auto">
          <a:xfrm>
            <a:off x="2663825" y="4854576"/>
            <a:ext cx="406400" cy="244475"/>
          </a:xfrm>
          <a:prstGeom prst="rect">
            <a:avLst/>
          </a:prstGeom>
          <a:noFill/>
          <a:ln w="9525">
            <a:noFill/>
            <a:miter lim="800000"/>
            <a:headEnd/>
            <a:tailEnd/>
          </a:ln>
        </p:spPr>
        <p:txBody>
          <a:bodyPr wrap="none" lIns="0" tIns="0" rIns="0" bIns="0">
            <a:spAutoFit/>
          </a:bodyPr>
          <a:lstStyle/>
          <a:p>
            <a:r>
              <a:rPr lang="en-US" sz="1600">
                <a:solidFill>
                  <a:srgbClr val="FFFFFF"/>
                </a:solidFill>
              </a:rPr>
              <a:t>30%</a:t>
            </a:r>
            <a:endParaRPr lang="en-US">
              <a:solidFill>
                <a:srgbClr val="000000"/>
              </a:solidFill>
            </a:endParaRPr>
          </a:p>
        </p:txBody>
      </p:sp>
      <p:sp>
        <p:nvSpPr>
          <p:cNvPr id="68627" name="Rectangle 32"/>
          <p:cNvSpPr>
            <a:spLocks noChangeArrowheads="1"/>
          </p:cNvSpPr>
          <p:nvPr/>
        </p:nvSpPr>
        <p:spPr bwMode="auto">
          <a:xfrm>
            <a:off x="2606676" y="4400551"/>
            <a:ext cx="68263" cy="244475"/>
          </a:xfrm>
          <a:prstGeom prst="rect">
            <a:avLst/>
          </a:prstGeom>
          <a:noFill/>
          <a:ln w="9525">
            <a:noFill/>
            <a:miter lim="800000"/>
            <a:headEnd/>
            <a:tailEnd/>
          </a:ln>
        </p:spPr>
        <p:txBody>
          <a:bodyPr wrap="none" lIns="0" tIns="0" rIns="0" bIns="0">
            <a:spAutoFit/>
          </a:bodyPr>
          <a:lstStyle/>
          <a:p>
            <a:r>
              <a:rPr lang="en-US" sz="1600">
                <a:solidFill>
                  <a:srgbClr val="FFFFFF"/>
                </a:solidFill>
              </a:rPr>
              <a:t>-</a:t>
            </a:r>
            <a:endParaRPr lang="en-US">
              <a:solidFill>
                <a:srgbClr val="000000"/>
              </a:solidFill>
            </a:endParaRPr>
          </a:p>
        </p:txBody>
      </p:sp>
      <p:sp>
        <p:nvSpPr>
          <p:cNvPr id="68628" name="Rectangle 33"/>
          <p:cNvSpPr>
            <a:spLocks noChangeArrowheads="1"/>
          </p:cNvSpPr>
          <p:nvPr/>
        </p:nvSpPr>
        <p:spPr bwMode="auto">
          <a:xfrm>
            <a:off x="2663825" y="4400551"/>
            <a:ext cx="406400" cy="244475"/>
          </a:xfrm>
          <a:prstGeom prst="rect">
            <a:avLst/>
          </a:prstGeom>
          <a:noFill/>
          <a:ln w="9525">
            <a:noFill/>
            <a:miter lim="800000"/>
            <a:headEnd/>
            <a:tailEnd/>
          </a:ln>
        </p:spPr>
        <p:txBody>
          <a:bodyPr wrap="none" lIns="0" tIns="0" rIns="0" bIns="0">
            <a:spAutoFit/>
          </a:bodyPr>
          <a:lstStyle/>
          <a:p>
            <a:r>
              <a:rPr lang="en-US" sz="1600">
                <a:solidFill>
                  <a:srgbClr val="FFFFFF"/>
                </a:solidFill>
              </a:rPr>
              <a:t>20%</a:t>
            </a:r>
            <a:endParaRPr lang="en-US">
              <a:solidFill>
                <a:srgbClr val="000000"/>
              </a:solidFill>
            </a:endParaRPr>
          </a:p>
        </p:txBody>
      </p:sp>
      <p:sp>
        <p:nvSpPr>
          <p:cNvPr id="68629" name="Rectangle 34"/>
          <p:cNvSpPr>
            <a:spLocks noChangeArrowheads="1"/>
          </p:cNvSpPr>
          <p:nvPr/>
        </p:nvSpPr>
        <p:spPr bwMode="auto">
          <a:xfrm>
            <a:off x="2606676" y="3948114"/>
            <a:ext cx="68263" cy="244475"/>
          </a:xfrm>
          <a:prstGeom prst="rect">
            <a:avLst/>
          </a:prstGeom>
          <a:noFill/>
          <a:ln w="9525">
            <a:noFill/>
            <a:miter lim="800000"/>
            <a:headEnd/>
            <a:tailEnd/>
          </a:ln>
        </p:spPr>
        <p:txBody>
          <a:bodyPr wrap="none" lIns="0" tIns="0" rIns="0" bIns="0">
            <a:spAutoFit/>
          </a:bodyPr>
          <a:lstStyle/>
          <a:p>
            <a:r>
              <a:rPr lang="en-US" sz="1600">
                <a:solidFill>
                  <a:srgbClr val="FFFFFF"/>
                </a:solidFill>
              </a:rPr>
              <a:t>-</a:t>
            </a:r>
            <a:endParaRPr lang="en-US">
              <a:solidFill>
                <a:srgbClr val="000000"/>
              </a:solidFill>
            </a:endParaRPr>
          </a:p>
        </p:txBody>
      </p:sp>
      <p:sp>
        <p:nvSpPr>
          <p:cNvPr id="68630" name="Rectangle 35"/>
          <p:cNvSpPr>
            <a:spLocks noChangeArrowheads="1"/>
          </p:cNvSpPr>
          <p:nvPr/>
        </p:nvSpPr>
        <p:spPr bwMode="auto">
          <a:xfrm>
            <a:off x="2663825" y="3948114"/>
            <a:ext cx="406400" cy="244475"/>
          </a:xfrm>
          <a:prstGeom prst="rect">
            <a:avLst/>
          </a:prstGeom>
          <a:noFill/>
          <a:ln w="9525">
            <a:noFill/>
            <a:miter lim="800000"/>
            <a:headEnd/>
            <a:tailEnd/>
          </a:ln>
        </p:spPr>
        <p:txBody>
          <a:bodyPr wrap="none" lIns="0" tIns="0" rIns="0" bIns="0">
            <a:spAutoFit/>
          </a:bodyPr>
          <a:lstStyle/>
          <a:p>
            <a:r>
              <a:rPr lang="en-US" sz="1600">
                <a:solidFill>
                  <a:srgbClr val="FFFFFF"/>
                </a:solidFill>
              </a:rPr>
              <a:t>10%</a:t>
            </a:r>
            <a:endParaRPr lang="en-US">
              <a:solidFill>
                <a:srgbClr val="000000"/>
              </a:solidFill>
            </a:endParaRPr>
          </a:p>
        </p:txBody>
      </p:sp>
      <p:sp>
        <p:nvSpPr>
          <p:cNvPr id="68631" name="Rectangle 36"/>
          <p:cNvSpPr>
            <a:spLocks noChangeArrowheads="1"/>
          </p:cNvSpPr>
          <p:nvPr/>
        </p:nvSpPr>
        <p:spPr bwMode="auto">
          <a:xfrm>
            <a:off x="2773363" y="3494088"/>
            <a:ext cx="296862" cy="246062"/>
          </a:xfrm>
          <a:prstGeom prst="rect">
            <a:avLst/>
          </a:prstGeom>
          <a:noFill/>
          <a:ln w="9525">
            <a:noFill/>
            <a:miter lim="800000"/>
            <a:headEnd/>
            <a:tailEnd/>
          </a:ln>
        </p:spPr>
        <p:txBody>
          <a:bodyPr wrap="none" lIns="0" tIns="0" rIns="0" bIns="0">
            <a:spAutoFit/>
          </a:bodyPr>
          <a:lstStyle/>
          <a:p>
            <a:r>
              <a:rPr lang="en-US" sz="1600">
                <a:solidFill>
                  <a:srgbClr val="FFFFFF"/>
                </a:solidFill>
              </a:rPr>
              <a:t>0%</a:t>
            </a:r>
            <a:endParaRPr lang="en-US">
              <a:solidFill>
                <a:srgbClr val="000000"/>
              </a:solidFill>
            </a:endParaRPr>
          </a:p>
        </p:txBody>
      </p:sp>
      <p:sp>
        <p:nvSpPr>
          <p:cNvPr id="68632" name="Rectangle 37"/>
          <p:cNvSpPr>
            <a:spLocks noChangeArrowheads="1"/>
          </p:cNvSpPr>
          <p:nvPr/>
        </p:nvSpPr>
        <p:spPr bwMode="auto">
          <a:xfrm>
            <a:off x="2665413" y="3041651"/>
            <a:ext cx="406400" cy="244475"/>
          </a:xfrm>
          <a:prstGeom prst="rect">
            <a:avLst/>
          </a:prstGeom>
          <a:noFill/>
          <a:ln w="9525">
            <a:noFill/>
            <a:miter lim="800000"/>
            <a:headEnd/>
            <a:tailEnd/>
          </a:ln>
        </p:spPr>
        <p:txBody>
          <a:bodyPr wrap="none" lIns="0" tIns="0" rIns="0" bIns="0">
            <a:spAutoFit/>
          </a:bodyPr>
          <a:lstStyle/>
          <a:p>
            <a:r>
              <a:rPr lang="en-US" sz="1600">
                <a:solidFill>
                  <a:srgbClr val="FFFFFF"/>
                </a:solidFill>
              </a:rPr>
              <a:t>10%</a:t>
            </a:r>
            <a:endParaRPr lang="en-US">
              <a:solidFill>
                <a:srgbClr val="000000"/>
              </a:solidFill>
            </a:endParaRPr>
          </a:p>
        </p:txBody>
      </p:sp>
      <p:sp>
        <p:nvSpPr>
          <p:cNvPr id="68633" name="Rectangle 38"/>
          <p:cNvSpPr>
            <a:spLocks noChangeArrowheads="1"/>
          </p:cNvSpPr>
          <p:nvPr/>
        </p:nvSpPr>
        <p:spPr bwMode="auto">
          <a:xfrm>
            <a:off x="2665413" y="2587626"/>
            <a:ext cx="406400" cy="244475"/>
          </a:xfrm>
          <a:prstGeom prst="rect">
            <a:avLst/>
          </a:prstGeom>
          <a:noFill/>
          <a:ln w="9525">
            <a:noFill/>
            <a:miter lim="800000"/>
            <a:headEnd/>
            <a:tailEnd/>
          </a:ln>
        </p:spPr>
        <p:txBody>
          <a:bodyPr wrap="none" lIns="0" tIns="0" rIns="0" bIns="0">
            <a:spAutoFit/>
          </a:bodyPr>
          <a:lstStyle/>
          <a:p>
            <a:r>
              <a:rPr lang="en-US" sz="1600">
                <a:solidFill>
                  <a:srgbClr val="FFFFFF"/>
                </a:solidFill>
              </a:rPr>
              <a:t>20%</a:t>
            </a:r>
            <a:endParaRPr lang="en-US">
              <a:solidFill>
                <a:srgbClr val="000000"/>
              </a:solidFill>
            </a:endParaRPr>
          </a:p>
        </p:txBody>
      </p:sp>
      <p:sp>
        <p:nvSpPr>
          <p:cNvPr id="68634" name="Rectangle 39"/>
          <p:cNvSpPr>
            <a:spLocks noChangeArrowheads="1"/>
          </p:cNvSpPr>
          <p:nvPr/>
        </p:nvSpPr>
        <p:spPr bwMode="auto">
          <a:xfrm>
            <a:off x="2665413" y="2133601"/>
            <a:ext cx="406400" cy="244475"/>
          </a:xfrm>
          <a:prstGeom prst="rect">
            <a:avLst/>
          </a:prstGeom>
          <a:noFill/>
          <a:ln w="9525">
            <a:noFill/>
            <a:miter lim="800000"/>
            <a:headEnd/>
            <a:tailEnd/>
          </a:ln>
        </p:spPr>
        <p:txBody>
          <a:bodyPr wrap="none" lIns="0" tIns="0" rIns="0" bIns="0">
            <a:spAutoFit/>
          </a:bodyPr>
          <a:lstStyle/>
          <a:p>
            <a:r>
              <a:rPr lang="en-US" sz="1600">
                <a:solidFill>
                  <a:srgbClr val="FFFFFF"/>
                </a:solidFill>
              </a:rPr>
              <a:t>30%</a:t>
            </a:r>
            <a:endParaRPr lang="en-US">
              <a:solidFill>
                <a:srgbClr val="000000"/>
              </a:solidFill>
            </a:endParaRPr>
          </a:p>
        </p:txBody>
      </p:sp>
      <p:sp>
        <p:nvSpPr>
          <p:cNvPr id="68635" name="Rectangle 40"/>
          <p:cNvSpPr>
            <a:spLocks noChangeArrowheads="1"/>
          </p:cNvSpPr>
          <p:nvPr/>
        </p:nvSpPr>
        <p:spPr bwMode="auto">
          <a:xfrm>
            <a:off x="2665413" y="1681164"/>
            <a:ext cx="406400" cy="244475"/>
          </a:xfrm>
          <a:prstGeom prst="rect">
            <a:avLst/>
          </a:prstGeom>
          <a:noFill/>
          <a:ln w="9525">
            <a:noFill/>
            <a:miter lim="800000"/>
            <a:headEnd/>
            <a:tailEnd/>
          </a:ln>
        </p:spPr>
        <p:txBody>
          <a:bodyPr wrap="none" lIns="0" tIns="0" rIns="0" bIns="0">
            <a:spAutoFit/>
          </a:bodyPr>
          <a:lstStyle/>
          <a:p>
            <a:r>
              <a:rPr lang="en-US" sz="1600">
                <a:solidFill>
                  <a:srgbClr val="FFFFFF"/>
                </a:solidFill>
              </a:rPr>
              <a:t>40%</a:t>
            </a:r>
            <a:endParaRPr lang="en-US">
              <a:solidFill>
                <a:srgbClr val="000000"/>
              </a:solidFill>
            </a:endParaRPr>
          </a:p>
        </p:txBody>
      </p:sp>
      <p:sp>
        <p:nvSpPr>
          <p:cNvPr id="68636" name="Rectangle 41"/>
          <p:cNvSpPr>
            <a:spLocks noChangeArrowheads="1"/>
          </p:cNvSpPr>
          <p:nvPr/>
        </p:nvSpPr>
        <p:spPr bwMode="auto">
          <a:xfrm>
            <a:off x="3444876" y="5200651"/>
            <a:ext cx="1063625" cy="276225"/>
          </a:xfrm>
          <a:prstGeom prst="rect">
            <a:avLst/>
          </a:prstGeom>
          <a:noFill/>
          <a:ln w="9525">
            <a:noFill/>
            <a:miter lim="800000"/>
            <a:headEnd/>
            <a:tailEnd/>
          </a:ln>
        </p:spPr>
        <p:txBody>
          <a:bodyPr wrap="none" lIns="0" tIns="0" rIns="0" bIns="0">
            <a:spAutoFit/>
          </a:bodyPr>
          <a:lstStyle/>
          <a:p>
            <a:r>
              <a:rPr lang="en-US" sz="1800">
                <a:solidFill>
                  <a:srgbClr val="FFFFFF"/>
                </a:solidFill>
              </a:rPr>
              <a:t>California</a:t>
            </a:r>
            <a:endParaRPr lang="en-US" sz="1800">
              <a:solidFill>
                <a:srgbClr val="000000"/>
              </a:solidFill>
            </a:endParaRPr>
          </a:p>
        </p:txBody>
      </p:sp>
      <p:sp>
        <p:nvSpPr>
          <p:cNvPr id="68637" name="Rectangle 42"/>
          <p:cNvSpPr>
            <a:spLocks noChangeArrowheads="1"/>
          </p:cNvSpPr>
          <p:nvPr/>
        </p:nvSpPr>
        <p:spPr bwMode="auto">
          <a:xfrm>
            <a:off x="4873625" y="5200651"/>
            <a:ext cx="1181100" cy="276225"/>
          </a:xfrm>
          <a:prstGeom prst="rect">
            <a:avLst/>
          </a:prstGeom>
          <a:noFill/>
          <a:ln w="9525">
            <a:noFill/>
            <a:miter lim="800000"/>
            <a:headEnd/>
            <a:tailEnd/>
          </a:ln>
        </p:spPr>
        <p:txBody>
          <a:bodyPr wrap="none" lIns="0" tIns="0" rIns="0" bIns="0">
            <a:spAutoFit/>
          </a:bodyPr>
          <a:lstStyle/>
          <a:p>
            <a:r>
              <a:rPr lang="en-US" sz="1800">
                <a:solidFill>
                  <a:srgbClr val="FFFFFF"/>
                </a:solidFill>
              </a:rPr>
              <a:t>All Except </a:t>
            </a:r>
            <a:endParaRPr lang="en-US" sz="1800">
              <a:solidFill>
                <a:srgbClr val="000000"/>
              </a:solidFill>
            </a:endParaRPr>
          </a:p>
        </p:txBody>
      </p:sp>
      <p:sp>
        <p:nvSpPr>
          <p:cNvPr id="68638" name="Rectangle 43"/>
          <p:cNvSpPr>
            <a:spLocks noChangeArrowheads="1"/>
          </p:cNvSpPr>
          <p:nvPr/>
        </p:nvSpPr>
        <p:spPr bwMode="auto">
          <a:xfrm>
            <a:off x="4930776" y="5476876"/>
            <a:ext cx="1065213" cy="276225"/>
          </a:xfrm>
          <a:prstGeom prst="rect">
            <a:avLst/>
          </a:prstGeom>
          <a:noFill/>
          <a:ln w="9525">
            <a:noFill/>
            <a:miter lim="800000"/>
            <a:headEnd/>
            <a:tailEnd/>
          </a:ln>
        </p:spPr>
        <p:txBody>
          <a:bodyPr wrap="none" lIns="0" tIns="0" rIns="0" bIns="0">
            <a:spAutoFit/>
          </a:bodyPr>
          <a:lstStyle/>
          <a:p>
            <a:r>
              <a:rPr lang="en-US" sz="1800">
                <a:solidFill>
                  <a:srgbClr val="FFFFFF"/>
                </a:solidFill>
              </a:rPr>
              <a:t>California</a:t>
            </a:r>
            <a:endParaRPr lang="en-US" sz="1800">
              <a:solidFill>
                <a:srgbClr val="000000"/>
              </a:solidFill>
            </a:endParaRPr>
          </a:p>
        </p:txBody>
      </p:sp>
      <p:sp>
        <p:nvSpPr>
          <p:cNvPr id="68639" name="Rectangle 44"/>
          <p:cNvSpPr>
            <a:spLocks noChangeArrowheads="1"/>
          </p:cNvSpPr>
          <p:nvPr/>
        </p:nvSpPr>
        <p:spPr bwMode="auto">
          <a:xfrm>
            <a:off x="6208714" y="5200651"/>
            <a:ext cx="1381125" cy="276225"/>
          </a:xfrm>
          <a:prstGeom prst="rect">
            <a:avLst/>
          </a:prstGeom>
          <a:noFill/>
          <a:ln w="9525">
            <a:noFill/>
            <a:miter lim="800000"/>
            <a:headEnd/>
            <a:tailEnd/>
          </a:ln>
        </p:spPr>
        <p:txBody>
          <a:bodyPr wrap="none" lIns="0" tIns="0" rIns="0" bIns="0">
            <a:spAutoFit/>
          </a:bodyPr>
          <a:lstStyle/>
          <a:p>
            <a:r>
              <a:rPr lang="en-US" sz="1800">
                <a:solidFill>
                  <a:srgbClr val="FFFFFF"/>
                </a:solidFill>
              </a:rPr>
              <a:t>New Jersey, </a:t>
            </a:r>
            <a:endParaRPr lang="en-US" sz="1800">
              <a:solidFill>
                <a:srgbClr val="000000"/>
              </a:solidFill>
            </a:endParaRPr>
          </a:p>
        </p:txBody>
      </p:sp>
      <p:sp>
        <p:nvSpPr>
          <p:cNvPr id="68640" name="Rectangle 45"/>
          <p:cNvSpPr>
            <a:spLocks noChangeArrowheads="1"/>
          </p:cNvSpPr>
          <p:nvPr/>
        </p:nvSpPr>
        <p:spPr bwMode="auto">
          <a:xfrm>
            <a:off x="6373814" y="5476876"/>
            <a:ext cx="1030287" cy="276225"/>
          </a:xfrm>
          <a:prstGeom prst="rect">
            <a:avLst/>
          </a:prstGeom>
          <a:noFill/>
          <a:ln w="9525">
            <a:noFill/>
            <a:miter lim="800000"/>
            <a:headEnd/>
            <a:tailEnd/>
          </a:ln>
        </p:spPr>
        <p:txBody>
          <a:bodyPr wrap="none" lIns="0" tIns="0" rIns="0" bIns="0">
            <a:spAutoFit/>
          </a:bodyPr>
          <a:lstStyle/>
          <a:p>
            <a:r>
              <a:rPr lang="en-US" sz="1800">
                <a:solidFill>
                  <a:srgbClr val="FFFFFF"/>
                </a:solidFill>
              </a:rPr>
              <a:t>New York</a:t>
            </a:r>
            <a:endParaRPr lang="en-US" sz="1800">
              <a:solidFill>
                <a:srgbClr val="000000"/>
              </a:solidFill>
            </a:endParaRPr>
          </a:p>
        </p:txBody>
      </p:sp>
      <p:sp>
        <p:nvSpPr>
          <p:cNvPr id="68641" name="Rectangle 46"/>
          <p:cNvSpPr>
            <a:spLocks noChangeArrowheads="1"/>
          </p:cNvSpPr>
          <p:nvPr/>
        </p:nvSpPr>
        <p:spPr bwMode="auto">
          <a:xfrm>
            <a:off x="7667625" y="5200651"/>
            <a:ext cx="1487488" cy="276225"/>
          </a:xfrm>
          <a:prstGeom prst="rect">
            <a:avLst/>
          </a:prstGeom>
          <a:noFill/>
          <a:ln w="9525">
            <a:noFill/>
            <a:miter lim="800000"/>
            <a:headEnd/>
            <a:tailEnd/>
          </a:ln>
        </p:spPr>
        <p:txBody>
          <a:bodyPr wrap="none" lIns="0" tIns="0" rIns="0" bIns="0">
            <a:spAutoFit/>
          </a:bodyPr>
          <a:lstStyle/>
          <a:p>
            <a:r>
              <a:rPr lang="en-US" sz="1800">
                <a:solidFill>
                  <a:srgbClr val="FFFFFF"/>
                </a:solidFill>
              </a:rPr>
              <a:t>Six Southern </a:t>
            </a:r>
            <a:endParaRPr lang="en-US" sz="1800">
              <a:solidFill>
                <a:srgbClr val="000000"/>
              </a:solidFill>
            </a:endParaRPr>
          </a:p>
        </p:txBody>
      </p:sp>
      <p:sp>
        <p:nvSpPr>
          <p:cNvPr id="68642" name="Rectangle 47"/>
          <p:cNvSpPr>
            <a:spLocks noChangeArrowheads="1"/>
          </p:cNvSpPr>
          <p:nvPr/>
        </p:nvSpPr>
        <p:spPr bwMode="auto">
          <a:xfrm>
            <a:off x="8029575" y="5476876"/>
            <a:ext cx="692150" cy="276225"/>
          </a:xfrm>
          <a:prstGeom prst="rect">
            <a:avLst/>
          </a:prstGeom>
          <a:noFill/>
          <a:ln w="9525">
            <a:noFill/>
            <a:miter lim="800000"/>
            <a:headEnd/>
            <a:tailEnd/>
          </a:ln>
        </p:spPr>
        <p:txBody>
          <a:bodyPr wrap="none" lIns="0" tIns="0" rIns="0" bIns="0">
            <a:spAutoFit/>
          </a:bodyPr>
          <a:lstStyle/>
          <a:p>
            <a:r>
              <a:rPr lang="en-US" sz="1800">
                <a:solidFill>
                  <a:srgbClr val="FFFFFF"/>
                </a:solidFill>
              </a:rPr>
              <a:t>States</a:t>
            </a:r>
            <a:endParaRPr lang="en-US" sz="1800">
              <a:solidFill>
                <a:srgbClr val="000000"/>
              </a:solidFill>
            </a:endParaRPr>
          </a:p>
        </p:txBody>
      </p:sp>
      <p:sp>
        <p:nvSpPr>
          <p:cNvPr id="68643" name="Rectangle 48"/>
          <p:cNvSpPr>
            <a:spLocks noChangeArrowheads="1"/>
          </p:cNvSpPr>
          <p:nvPr/>
        </p:nvSpPr>
        <p:spPr bwMode="auto">
          <a:xfrm>
            <a:off x="9326564" y="1595438"/>
            <a:ext cx="122237" cy="133350"/>
          </a:xfrm>
          <a:prstGeom prst="rect">
            <a:avLst/>
          </a:prstGeom>
          <a:solidFill>
            <a:srgbClr val="BC8B00"/>
          </a:solidFill>
          <a:ln w="9525" algn="ctr">
            <a:noFill/>
            <a:miter lim="800000"/>
            <a:headEnd/>
            <a:tailEnd/>
          </a:ln>
        </p:spPr>
        <p:txBody>
          <a:bodyPr/>
          <a:lstStyle/>
          <a:p>
            <a:endParaRPr lang="en-US">
              <a:solidFill>
                <a:srgbClr val="000000"/>
              </a:solidFill>
            </a:endParaRPr>
          </a:p>
        </p:txBody>
      </p:sp>
      <p:sp>
        <p:nvSpPr>
          <p:cNvPr id="68644" name="Rectangle 49"/>
          <p:cNvSpPr>
            <a:spLocks noChangeArrowheads="1"/>
          </p:cNvSpPr>
          <p:nvPr/>
        </p:nvSpPr>
        <p:spPr bwMode="auto">
          <a:xfrm>
            <a:off x="9515476" y="1535113"/>
            <a:ext cx="788677" cy="369332"/>
          </a:xfrm>
          <a:prstGeom prst="rect">
            <a:avLst/>
          </a:prstGeom>
          <a:noFill/>
          <a:ln w="9525">
            <a:noFill/>
            <a:miter lim="800000"/>
            <a:headEnd/>
            <a:tailEnd/>
          </a:ln>
        </p:spPr>
        <p:txBody>
          <a:bodyPr wrap="none" lIns="0" tIns="0" rIns="0" bIns="0">
            <a:spAutoFit/>
          </a:bodyPr>
          <a:lstStyle/>
          <a:p>
            <a:r>
              <a:rPr lang="en-US">
                <a:solidFill>
                  <a:srgbClr val="FFFFFF"/>
                </a:solidFill>
              </a:rPr>
              <a:t>35-64</a:t>
            </a:r>
            <a:endParaRPr lang="en-US">
              <a:solidFill>
                <a:srgbClr val="000000"/>
              </a:solidFill>
            </a:endParaRPr>
          </a:p>
        </p:txBody>
      </p:sp>
      <p:sp>
        <p:nvSpPr>
          <p:cNvPr id="68645" name="Rectangle 52"/>
          <p:cNvSpPr>
            <a:spLocks noChangeArrowheads="1"/>
          </p:cNvSpPr>
          <p:nvPr/>
        </p:nvSpPr>
        <p:spPr bwMode="auto">
          <a:xfrm>
            <a:off x="9326564" y="1947863"/>
            <a:ext cx="122237" cy="133350"/>
          </a:xfrm>
          <a:prstGeom prst="rect">
            <a:avLst/>
          </a:prstGeom>
          <a:solidFill>
            <a:srgbClr val="87BDD4"/>
          </a:solidFill>
          <a:ln w="9525">
            <a:noFill/>
            <a:miter lim="800000"/>
            <a:headEnd/>
            <a:tailEnd/>
          </a:ln>
        </p:spPr>
        <p:txBody>
          <a:bodyPr/>
          <a:lstStyle/>
          <a:p>
            <a:endParaRPr lang="en-US">
              <a:solidFill>
                <a:srgbClr val="000000"/>
              </a:solidFill>
            </a:endParaRPr>
          </a:p>
        </p:txBody>
      </p:sp>
      <p:sp>
        <p:nvSpPr>
          <p:cNvPr id="68646" name="Rectangle 53"/>
          <p:cNvSpPr>
            <a:spLocks noChangeArrowheads="1"/>
          </p:cNvSpPr>
          <p:nvPr/>
        </p:nvSpPr>
        <p:spPr bwMode="auto">
          <a:xfrm>
            <a:off x="9515475" y="1868488"/>
            <a:ext cx="511358" cy="369332"/>
          </a:xfrm>
          <a:prstGeom prst="rect">
            <a:avLst/>
          </a:prstGeom>
          <a:noFill/>
          <a:ln w="9525">
            <a:noFill/>
            <a:miter lim="800000"/>
            <a:headEnd/>
            <a:tailEnd/>
          </a:ln>
        </p:spPr>
        <p:txBody>
          <a:bodyPr wrap="none" lIns="0" tIns="0" rIns="0" bIns="0">
            <a:spAutoFit/>
          </a:bodyPr>
          <a:lstStyle/>
          <a:p>
            <a:r>
              <a:rPr lang="en-US">
                <a:solidFill>
                  <a:srgbClr val="FFFFFF"/>
                </a:solidFill>
              </a:rPr>
              <a:t>≥65</a:t>
            </a:r>
            <a:endParaRPr lang="en-US">
              <a:solidFill>
                <a:srgbClr val="000000"/>
              </a:solidFill>
            </a:endParaRPr>
          </a:p>
        </p:txBody>
      </p:sp>
      <p:cxnSp>
        <p:nvCxnSpPr>
          <p:cNvPr id="68647" name="Straight Connector 48"/>
          <p:cNvCxnSpPr>
            <a:cxnSpLocks noChangeShapeType="1"/>
          </p:cNvCxnSpPr>
          <p:nvPr/>
        </p:nvCxnSpPr>
        <p:spPr bwMode="auto">
          <a:xfrm>
            <a:off x="3208338" y="3621088"/>
            <a:ext cx="5911850" cy="0"/>
          </a:xfrm>
          <a:prstGeom prst="line">
            <a:avLst/>
          </a:prstGeom>
          <a:noFill/>
          <a:ln w="19050" algn="ctr">
            <a:solidFill>
              <a:schemeClr val="bg1"/>
            </a:solidFill>
            <a:round/>
            <a:headEnd/>
            <a:tailEnd/>
          </a:ln>
        </p:spPr>
      </p:cxnSp>
      <p:cxnSp>
        <p:nvCxnSpPr>
          <p:cNvPr id="68648" name="Straight Connector 49"/>
          <p:cNvCxnSpPr>
            <a:cxnSpLocks noChangeShapeType="1"/>
          </p:cNvCxnSpPr>
          <p:nvPr/>
        </p:nvCxnSpPr>
        <p:spPr bwMode="auto">
          <a:xfrm flipV="1">
            <a:off x="3125788" y="3619500"/>
            <a:ext cx="87312" cy="1588"/>
          </a:xfrm>
          <a:prstGeom prst="line">
            <a:avLst/>
          </a:prstGeom>
          <a:noFill/>
          <a:ln w="19050" algn="ctr">
            <a:solidFill>
              <a:schemeClr val="bg1"/>
            </a:solidFill>
            <a:round/>
            <a:headEnd/>
            <a:tailEnd/>
          </a:ln>
        </p:spPr>
      </p:cxnSp>
      <p:cxnSp>
        <p:nvCxnSpPr>
          <p:cNvPr id="68649" name="Straight Connector 51"/>
          <p:cNvCxnSpPr>
            <a:cxnSpLocks noChangeShapeType="1"/>
          </p:cNvCxnSpPr>
          <p:nvPr/>
        </p:nvCxnSpPr>
        <p:spPr bwMode="auto">
          <a:xfrm flipV="1">
            <a:off x="3125788" y="1817689"/>
            <a:ext cx="87312" cy="1587"/>
          </a:xfrm>
          <a:prstGeom prst="line">
            <a:avLst/>
          </a:prstGeom>
          <a:noFill/>
          <a:ln w="19050" algn="ctr">
            <a:solidFill>
              <a:schemeClr val="bg1"/>
            </a:solidFill>
            <a:round/>
            <a:headEnd/>
            <a:tailEnd/>
          </a:ln>
        </p:spPr>
      </p:cxnSp>
      <p:cxnSp>
        <p:nvCxnSpPr>
          <p:cNvPr id="68650" name="Straight Connector 52"/>
          <p:cNvCxnSpPr>
            <a:cxnSpLocks noChangeShapeType="1"/>
          </p:cNvCxnSpPr>
          <p:nvPr/>
        </p:nvCxnSpPr>
        <p:spPr bwMode="auto">
          <a:xfrm flipV="1">
            <a:off x="3125788" y="2252664"/>
            <a:ext cx="87312" cy="1587"/>
          </a:xfrm>
          <a:prstGeom prst="line">
            <a:avLst/>
          </a:prstGeom>
          <a:noFill/>
          <a:ln w="19050" algn="ctr">
            <a:solidFill>
              <a:schemeClr val="bg1"/>
            </a:solidFill>
            <a:round/>
            <a:headEnd/>
            <a:tailEnd/>
          </a:ln>
        </p:spPr>
      </p:cxnSp>
      <p:cxnSp>
        <p:nvCxnSpPr>
          <p:cNvPr id="68651" name="Straight Connector 53"/>
          <p:cNvCxnSpPr>
            <a:cxnSpLocks noChangeShapeType="1"/>
          </p:cNvCxnSpPr>
          <p:nvPr/>
        </p:nvCxnSpPr>
        <p:spPr bwMode="auto">
          <a:xfrm flipV="1">
            <a:off x="3125788" y="2732089"/>
            <a:ext cx="87312" cy="1587"/>
          </a:xfrm>
          <a:prstGeom prst="line">
            <a:avLst/>
          </a:prstGeom>
          <a:noFill/>
          <a:ln w="19050" algn="ctr">
            <a:solidFill>
              <a:schemeClr val="bg1"/>
            </a:solidFill>
            <a:round/>
            <a:headEnd/>
            <a:tailEnd/>
          </a:ln>
        </p:spPr>
      </p:cxnSp>
      <p:cxnSp>
        <p:nvCxnSpPr>
          <p:cNvPr id="68652" name="Straight Connector 54"/>
          <p:cNvCxnSpPr>
            <a:cxnSpLocks noChangeShapeType="1"/>
          </p:cNvCxnSpPr>
          <p:nvPr/>
        </p:nvCxnSpPr>
        <p:spPr bwMode="auto">
          <a:xfrm flipV="1">
            <a:off x="3125788" y="3167064"/>
            <a:ext cx="87312" cy="1587"/>
          </a:xfrm>
          <a:prstGeom prst="line">
            <a:avLst/>
          </a:prstGeom>
          <a:noFill/>
          <a:ln w="19050" algn="ctr">
            <a:solidFill>
              <a:schemeClr val="bg1"/>
            </a:solidFill>
            <a:round/>
            <a:headEnd/>
            <a:tailEnd/>
          </a:ln>
        </p:spPr>
      </p:cxnSp>
      <p:cxnSp>
        <p:nvCxnSpPr>
          <p:cNvPr id="68653" name="Straight Connector 55"/>
          <p:cNvCxnSpPr>
            <a:cxnSpLocks noChangeShapeType="1"/>
          </p:cNvCxnSpPr>
          <p:nvPr/>
        </p:nvCxnSpPr>
        <p:spPr bwMode="auto">
          <a:xfrm flipV="1">
            <a:off x="3125788" y="4062414"/>
            <a:ext cx="87312" cy="3175"/>
          </a:xfrm>
          <a:prstGeom prst="line">
            <a:avLst/>
          </a:prstGeom>
          <a:noFill/>
          <a:ln w="19050" algn="ctr">
            <a:solidFill>
              <a:schemeClr val="bg1"/>
            </a:solidFill>
            <a:round/>
            <a:headEnd/>
            <a:tailEnd/>
          </a:ln>
        </p:spPr>
      </p:cxnSp>
      <p:cxnSp>
        <p:nvCxnSpPr>
          <p:cNvPr id="68654" name="Straight Connector 56"/>
          <p:cNvCxnSpPr>
            <a:cxnSpLocks noChangeShapeType="1"/>
          </p:cNvCxnSpPr>
          <p:nvPr/>
        </p:nvCxnSpPr>
        <p:spPr bwMode="auto">
          <a:xfrm flipV="1">
            <a:off x="3125788" y="4543425"/>
            <a:ext cx="87312" cy="1588"/>
          </a:xfrm>
          <a:prstGeom prst="line">
            <a:avLst/>
          </a:prstGeom>
          <a:noFill/>
          <a:ln w="19050" algn="ctr">
            <a:solidFill>
              <a:schemeClr val="bg1"/>
            </a:solidFill>
            <a:round/>
            <a:headEnd/>
            <a:tailEnd/>
          </a:ln>
        </p:spPr>
      </p:cxnSp>
      <p:cxnSp>
        <p:nvCxnSpPr>
          <p:cNvPr id="68655" name="Straight Connector 57"/>
          <p:cNvCxnSpPr>
            <a:cxnSpLocks noChangeShapeType="1"/>
          </p:cNvCxnSpPr>
          <p:nvPr/>
        </p:nvCxnSpPr>
        <p:spPr bwMode="auto">
          <a:xfrm flipV="1">
            <a:off x="3125788" y="4976814"/>
            <a:ext cx="87312" cy="3175"/>
          </a:xfrm>
          <a:prstGeom prst="line">
            <a:avLst/>
          </a:prstGeom>
          <a:noFill/>
          <a:ln w="19050" algn="ctr">
            <a:solidFill>
              <a:schemeClr val="bg1"/>
            </a:solidFill>
            <a:round/>
            <a:headEnd/>
            <a:tailEnd/>
          </a:ln>
        </p:spPr>
      </p:cxnSp>
      <p:grpSp>
        <p:nvGrpSpPr>
          <p:cNvPr id="68656" name="Group 66"/>
          <p:cNvGrpSpPr>
            <a:grpSpLocks/>
          </p:cNvGrpSpPr>
          <p:nvPr/>
        </p:nvGrpSpPr>
        <p:grpSpPr bwMode="auto">
          <a:xfrm>
            <a:off x="4683126" y="3611564"/>
            <a:ext cx="4435475" cy="109537"/>
            <a:chOff x="3158974" y="2598345"/>
            <a:chExt cx="4436199" cy="1092899"/>
          </a:xfrm>
        </p:grpSpPr>
        <p:cxnSp>
          <p:nvCxnSpPr>
            <p:cNvPr id="68659" name="Straight Connector 58"/>
            <p:cNvCxnSpPr>
              <a:cxnSpLocks noChangeShapeType="1"/>
            </p:cNvCxnSpPr>
            <p:nvPr/>
          </p:nvCxnSpPr>
          <p:spPr bwMode="auto">
            <a:xfrm flipH="1" flipV="1">
              <a:off x="3158974" y="2598345"/>
              <a:ext cx="1" cy="1092899"/>
            </a:xfrm>
            <a:prstGeom prst="line">
              <a:avLst/>
            </a:prstGeom>
            <a:noFill/>
            <a:ln w="19050" algn="ctr">
              <a:solidFill>
                <a:schemeClr val="bg1"/>
              </a:solidFill>
              <a:round/>
              <a:headEnd/>
              <a:tailEnd/>
            </a:ln>
          </p:spPr>
        </p:cxnSp>
        <p:cxnSp>
          <p:nvCxnSpPr>
            <p:cNvPr id="68660" name="Straight Connector 60"/>
            <p:cNvCxnSpPr>
              <a:cxnSpLocks noChangeShapeType="1"/>
            </p:cNvCxnSpPr>
            <p:nvPr/>
          </p:nvCxnSpPr>
          <p:spPr bwMode="auto">
            <a:xfrm flipH="1" flipV="1">
              <a:off x="4643743" y="2598345"/>
              <a:ext cx="1" cy="1092899"/>
            </a:xfrm>
            <a:prstGeom prst="line">
              <a:avLst/>
            </a:prstGeom>
            <a:noFill/>
            <a:ln w="19050" algn="ctr">
              <a:solidFill>
                <a:schemeClr val="bg1"/>
              </a:solidFill>
              <a:round/>
              <a:headEnd/>
              <a:tailEnd/>
            </a:ln>
          </p:spPr>
        </p:cxnSp>
        <p:cxnSp>
          <p:nvCxnSpPr>
            <p:cNvPr id="68661" name="Straight Connector 61"/>
            <p:cNvCxnSpPr>
              <a:cxnSpLocks noChangeShapeType="1"/>
            </p:cNvCxnSpPr>
            <p:nvPr/>
          </p:nvCxnSpPr>
          <p:spPr bwMode="auto">
            <a:xfrm flipH="1" flipV="1">
              <a:off x="6119458" y="2598345"/>
              <a:ext cx="1" cy="1092899"/>
            </a:xfrm>
            <a:prstGeom prst="line">
              <a:avLst/>
            </a:prstGeom>
            <a:noFill/>
            <a:ln w="19050" algn="ctr">
              <a:solidFill>
                <a:schemeClr val="bg1"/>
              </a:solidFill>
              <a:round/>
              <a:headEnd/>
              <a:tailEnd/>
            </a:ln>
          </p:spPr>
        </p:cxnSp>
        <p:cxnSp>
          <p:nvCxnSpPr>
            <p:cNvPr id="68662" name="Straight Connector 62"/>
            <p:cNvCxnSpPr>
              <a:cxnSpLocks noChangeShapeType="1"/>
            </p:cNvCxnSpPr>
            <p:nvPr/>
          </p:nvCxnSpPr>
          <p:spPr bwMode="auto">
            <a:xfrm flipH="1" flipV="1">
              <a:off x="7595172" y="2598345"/>
              <a:ext cx="1" cy="1092899"/>
            </a:xfrm>
            <a:prstGeom prst="line">
              <a:avLst/>
            </a:prstGeom>
            <a:noFill/>
            <a:ln w="19050" algn="ctr">
              <a:solidFill>
                <a:schemeClr val="bg1"/>
              </a:solidFill>
              <a:round/>
              <a:headEnd/>
              <a:tailEnd/>
            </a:ln>
          </p:spPr>
        </p:cxnSp>
      </p:grpSp>
      <p:cxnSp>
        <p:nvCxnSpPr>
          <p:cNvPr id="68657" name="Straight Connector 63"/>
          <p:cNvCxnSpPr>
            <a:cxnSpLocks noChangeShapeType="1"/>
          </p:cNvCxnSpPr>
          <p:nvPr/>
        </p:nvCxnSpPr>
        <p:spPr bwMode="auto">
          <a:xfrm flipV="1">
            <a:off x="3206750" y="1819276"/>
            <a:ext cx="0" cy="3160713"/>
          </a:xfrm>
          <a:prstGeom prst="line">
            <a:avLst/>
          </a:prstGeom>
          <a:noFill/>
          <a:ln w="19050" algn="ctr">
            <a:solidFill>
              <a:schemeClr val="bg1"/>
            </a:solidFill>
            <a:round/>
            <a:headEnd/>
            <a:tailEnd/>
          </a:ln>
        </p:spPr>
      </p:cxnSp>
      <p:sp>
        <p:nvSpPr>
          <p:cNvPr id="68658" name="Text Box 126"/>
          <p:cNvSpPr txBox="1">
            <a:spLocks noChangeArrowheads="1"/>
          </p:cNvSpPr>
          <p:nvPr/>
        </p:nvSpPr>
        <p:spPr bwMode="auto">
          <a:xfrm>
            <a:off x="1905000" y="6586538"/>
            <a:ext cx="6726238" cy="246062"/>
          </a:xfrm>
          <a:prstGeom prst="rect">
            <a:avLst/>
          </a:prstGeom>
          <a:noFill/>
          <a:ln w="9525">
            <a:noFill/>
            <a:miter lim="800000"/>
            <a:headEnd/>
            <a:tailEnd/>
          </a:ln>
        </p:spPr>
        <p:txBody>
          <a:bodyPr>
            <a:spAutoFit/>
          </a:bodyPr>
          <a:lstStyle/>
          <a:p>
            <a:r>
              <a:rPr lang="en-US" sz="1000">
                <a:solidFill>
                  <a:srgbClr val="FFFFFF"/>
                </a:solidFill>
              </a:rPr>
              <a:t>Adapted from Polednak AP. </a:t>
            </a:r>
            <a:r>
              <a:rPr lang="en-US" sz="1000" i="1">
                <a:solidFill>
                  <a:srgbClr val="FFFFFF"/>
                </a:solidFill>
              </a:rPr>
              <a:t>J COPD. </a:t>
            </a:r>
            <a:r>
              <a:rPr lang="en-US" sz="1000">
                <a:solidFill>
                  <a:srgbClr val="FFFFFF"/>
                </a:solidFill>
              </a:rPr>
              <a:t>2010;7:63-69.</a:t>
            </a:r>
          </a:p>
        </p:txBody>
      </p:sp>
    </p:spTree>
    <p:extLst>
      <p:ext uri="{BB962C8B-B14F-4D97-AF65-F5344CB8AC3E}">
        <p14:creationId xmlns:p14="http://schemas.microsoft.com/office/powerpoint/2010/main" val="38743887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4"/>
          <p:cNvSpPr>
            <a:spLocks noGrp="1" noChangeArrowheads="1"/>
          </p:cNvSpPr>
          <p:nvPr>
            <p:ph type="title" idx="4294967295"/>
          </p:nvPr>
        </p:nvSpPr>
        <p:spPr>
          <a:xfrm>
            <a:off x="1143000" y="155396"/>
            <a:ext cx="10820400" cy="687943"/>
          </a:xfrm>
        </p:spPr>
        <p:txBody>
          <a:bodyPr vert="horz" wrap="square" lIns="78629" tIns="39315" rIns="78629" bIns="39315" numCol="1" anchor="b" anchorCtr="0" compatLnSpc="1">
            <a:prstTxWarp prst="textNoShape">
              <a:avLst/>
            </a:prstTxWarp>
          </a:bodyPr>
          <a:lstStyle/>
          <a:p>
            <a:pPr eaLnBrk="1" hangingPunct="1">
              <a:buClr>
                <a:srgbClr val="FFFFFF"/>
              </a:buClr>
            </a:pPr>
            <a:r>
              <a:rPr lang="en-US" dirty="0" err="1">
                <a:solidFill>
                  <a:srgbClr val="FFFFFF"/>
                </a:solidFill>
                <a:cs typeface="Arial" pitchFamily="34" charset="0"/>
                <a:sym typeface="Arial" pitchFamily="34" charset="0"/>
              </a:rPr>
              <a:t>Lợi</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ích</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của</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viêc</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giáo</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dục</a:t>
            </a:r>
            <a:r>
              <a:rPr lang="en-US" dirty="0">
                <a:solidFill>
                  <a:srgbClr val="FFFFFF"/>
                </a:solidFill>
                <a:cs typeface="Arial" pitchFamily="34" charset="0"/>
                <a:sym typeface="Arial" pitchFamily="34" charset="0"/>
              </a:rPr>
              <a:t> bn COPD : </a:t>
            </a:r>
            <a:r>
              <a:rPr lang="en-US" dirty="0" err="1">
                <a:solidFill>
                  <a:srgbClr val="FFFFFF"/>
                </a:solidFill>
                <a:cs typeface="Arial" pitchFamily="34" charset="0"/>
                <a:sym typeface="Arial" pitchFamily="34" charset="0"/>
              </a:rPr>
              <a:t>tự</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quản</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lý</a:t>
            </a:r>
            <a:endParaRPr lang="en-US" dirty="0">
              <a:solidFill>
                <a:srgbClr val="FFFFFF"/>
              </a:solidFill>
              <a:cs typeface="Arial" pitchFamily="34" charset="0"/>
              <a:sym typeface="Arial" pitchFamily="34" charset="0"/>
            </a:endParaRPr>
          </a:p>
        </p:txBody>
      </p:sp>
      <p:sp>
        <p:nvSpPr>
          <p:cNvPr id="1028" name="Rectangle 3"/>
          <p:cNvSpPr>
            <a:spLocks noChangeArrowheads="1"/>
          </p:cNvSpPr>
          <p:nvPr/>
        </p:nvSpPr>
        <p:spPr bwMode="auto">
          <a:xfrm>
            <a:off x="1876425" y="6243638"/>
            <a:ext cx="3322638" cy="246062"/>
          </a:xfrm>
          <a:prstGeom prst="rect">
            <a:avLst/>
          </a:prstGeom>
          <a:noFill/>
          <a:ln w="9525">
            <a:noFill/>
            <a:miter lim="800000"/>
            <a:headEnd/>
            <a:tailEnd/>
          </a:ln>
          <a:effectLst>
            <a:prstShdw prst="shdw17" dist="17961" dir="13500000">
              <a:srgbClr val="53002F"/>
            </a:prstShdw>
          </a:effectLst>
        </p:spPr>
        <p:txBody>
          <a:bodyPr wrap="none" anchor="ctr">
            <a:spAutoFit/>
          </a:bodyPr>
          <a:lstStyle/>
          <a:p>
            <a:pPr>
              <a:buClr>
                <a:srgbClr val="FFFFFF"/>
              </a:buClr>
              <a:buFont typeface="Arial" pitchFamily="34" charset="0"/>
              <a:buNone/>
            </a:pPr>
            <a:r>
              <a:rPr lang="en-US" sz="1000" b="0">
                <a:solidFill>
                  <a:srgbClr val="FFFFFF"/>
                </a:solidFill>
                <a:cs typeface="Arial" pitchFamily="34" charset="0"/>
                <a:sym typeface="Arial" pitchFamily="34" charset="0"/>
              </a:rPr>
              <a:t>Bourbeau J,  et al</a:t>
            </a:r>
            <a:r>
              <a:rPr lang="en-US" sz="1000" b="0" i="1">
                <a:solidFill>
                  <a:srgbClr val="FFFFFF"/>
                </a:solidFill>
                <a:cs typeface="Arial" pitchFamily="34" charset="0"/>
                <a:sym typeface="Arial" pitchFamily="34" charset="0"/>
              </a:rPr>
              <a:t>. Arch Intern Med</a:t>
            </a:r>
            <a:r>
              <a:rPr lang="en-US" sz="1000" b="0">
                <a:solidFill>
                  <a:srgbClr val="FFFFFF"/>
                </a:solidFill>
                <a:cs typeface="Arial" pitchFamily="34" charset="0"/>
                <a:sym typeface="Arial" pitchFamily="34" charset="0"/>
              </a:rPr>
              <a:t>. 2003;163:585-591. </a:t>
            </a:r>
          </a:p>
        </p:txBody>
      </p:sp>
      <p:graphicFrame>
        <p:nvGraphicFramePr>
          <p:cNvPr id="1026" name="Object 2"/>
          <p:cNvGraphicFramePr>
            <a:graphicFrameLocks noChangeAspect="1"/>
          </p:cNvGraphicFramePr>
          <p:nvPr/>
        </p:nvGraphicFramePr>
        <p:xfrm>
          <a:off x="2047875" y="2085975"/>
          <a:ext cx="8134350" cy="4057650"/>
        </p:xfrm>
        <a:graphic>
          <a:graphicData uri="http://schemas.openxmlformats.org/presentationml/2006/ole">
            <mc:AlternateContent xmlns:mc="http://schemas.openxmlformats.org/markup-compatibility/2006">
              <mc:Choice xmlns:v="urn:schemas-microsoft-com:vml" Requires="v">
                <p:oleObj spid="_x0000_s13344" r:id="rId4" imgW="8132769" imgH="4060288" progId="Excel.Sheet.8">
                  <p:embed/>
                </p:oleObj>
              </mc:Choice>
              <mc:Fallback>
                <p:oleObj r:id="rId4" imgW="8132769" imgH="4060288" progId="Excel.Sheet.8">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7875" y="2085975"/>
                        <a:ext cx="8134350" cy="405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Box 8"/>
          <p:cNvSpPr txBox="1">
            <a:spLocks noChangeArrowheads="1"/>
          </p:cNvSpPr>
          <p:nvPr/>
        </p:nvSpPr>
        <p:spPr bwMode="auto">
          <a:xfrm>
            <a:off x="3044826" y="1649413"/>
            <a:ext cx="1662113" cy="523220"/>
          </a:xfrm>
          <a:prstGeom prst="rect">
            <a:avLst/>
          </a:prstGeom>
          <a:noFill/>
          <a:ln w="9525">
            <a:noFill/>
            <a:miter lim="800000"/>
            <a:headEnd/>
            <a:tailEnd/>
          </a:ln>
        </p:spPr>
        <p:txBody>
          <a:bodyPr>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Nhập viện vì đợt cấp</a:t>
            </a:r>
          </a:p>
        </p:txBody>
      </p:sp>
      <p:sp>
        <p:nvSpPr>
          <p:cNvPr id="1030" name="TextBox 9"/>
          <p:cNvSpPr txBox="1">
            <a:spLocks noChangeArrowheads="1"/>
          </p:cNvSpPr>
          <p:nvPr/>
        </p:nvSpPr>
        <p:spPr bwMode="auto">
          <a:xfrm>
            <a:off x="4762501" y="1649413"/>
            <a:ext cx="1662113" cy="523220"/>
          </a:xfrm>
          <a:prstGeom prst="rect">
            <a:avLst/>
          </a:prstGeom>
          <a:noFill/>
          <a:ln w="9525">
            <a:noFill/>
            <a:miter lim="800000"/>
            <a:headEnd/>
            <a:tailEnd/>
          </a:ln>
        </p:spPr>
        <p:txBody>
          <a:bodyPr>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Nhập viện vì những lý do khác</a:t>
            </a:r>
          </a:p>
        </p:txBody>
      </p:sp>
      <p:sp>
        <p:nvSpPr>
          <p:cNvPr id="1031" name="TextBox 10"/>
          <p:cNvSpPr txBox="1">
            <a:spLocks noChangeArrowheads="1"/>
          </p:cNvSpPr>
          <p:nvPr/>
        </p:nvSpPr>
        <p:spPr bwMode="auto">
          <a:xfrm>
            <a:off x="6510338" y="1649413"/>
            <a:ext cx="1662112" cy="304800"/>
          </a:xfrm>
          <a:prstGeom prst="rect">
            <a:avLst/>
          </a:prstGeom>
          <a:noFill/>
          <a:ln w="9525">
            <a:noFill/>
            <a:miter lim="800000"/>
            <a:headEnd/>
            <a:tailEnd/>
          </a:ln>
        </p:spPr>
        <p:txBody>
          <a:bodyPr>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Khám Cấp cứu</a:t>
            </a:r>
          </a:p>
        </p:txBody>
      </p:sp>
      <p:sp>
        <p:nvSpPr>
          <p:cNvPr id="1032" name="TextBox 11"/>
          <p:cNvSpPr txBox="1">
            <a:spLocks noChangeArrowheads="1"/>
          </p:cNvSpPr>
          <p:nvPr/>
        </p:nvSpPr>
        <p:spPr bwMode="auto">
          <a:xfrm>
            <a:off x="8328026" y="1649413"/>
            <a:ext cx="1660525" cy="523220"/>
          </a:xfrm>
          <a:prstGeom prst="rect">
            <a:avLst/>
          </a:prstGeom>
          <a:noFill/>
          <a:ln w="9525">
            <a:noFill/>
            <a:miter lim="800000"/>
            <a:headEnd/>
            <a:tailEnd/>
          </a:ln>
        </p:spPr>
        <p:txBody>
          <a:bodyPr>
            <a:spAutoFit/>
          </a:bodyPr>
          <a:lstStyle/>
          <a:p>
            <a:pPr algn="ctr">
              <a:buClr>
                <a:srgbClr val="FFFFFF"/>
              </a:buClr>
              <a:buFont typeface="Arial" pitchFamily="34" charset="0"/>
              <a:buNone/>
            </a:pPr>
            <a:r>
              <a:rPr lang="en-US" sz="1400">
                <a:solidFill>
                  <a:srgbClr val="FFFFFF"/>
                </a:solidFill>
                <a:cs typeface="Arial" pitchFamily="34" charset="0"/>
                <a:sym typeface="Arial" pitchFamily="34" charset="0"/>
              </a:rPr>
              <a:t>Khám BS không định trước</a:t>
            </a:r>
          </a:p>
        </p:txBody>
      </p:sp>
      <p:sp>
        <p:nvSpPr>
          <p:cNvPr id="1033" name="TextBox 8"/>
          <p:cNvSpPr txBox="1">
            <a:spLocks noChangeArrowheads="1"/>
          </p:cNvSpPr>
          <p:nvPr/>
        </p:nvSpPr>
        <p:spPr bwMode="auto">
          <a:xfrm>
            <a:off x="5475750" y="5427663"/>
            <a:ext cx="364203" cy="369332"/>
          </a:xfrm>
          <a:prstGeom prst="rect">
            <a:avLst/>
          </a:prstGeom>
          <a:noFill/>
          <a:ln w="9525">
            <a:noFill/>
            <a:miter lim="800000"/>
            <a:headEnd/>
            <a:tailEnd/>
          </a:ln>
        </p:spPr>
        <p:txBody>
          <a:bodyPr wrap="none">
            <a:spAutoFit/>
          </a:bodyPr>
          <a:lstStyle/>
          <a:p>
            <a:pPr algn="ctr">
              <a:spcBef>
                <a:spcPct val="60000"/>
              </a:spcBef>
              <a:buClr>
                <a:srgbClr val="FFFFFF"/>
              </a:buClr>
              <a:buFont typeface="Arial" pitchFamily="34" charset="0"/>
              <a:buNone/>
            </a:pPr>
            <a:r>
              <a:rPr lang="en-US" sz="1800" b="0">
                <a:solidFill>
                  <a:srgbClr val="FFFFFF"/>
                </a:solidFill>
                <a:cs typeface="Arial" pitchFamily="34" charset="0"/>
                <a:sym typeface="Arial" pitchFamily="34" charset="0"/>
              </a:rPr>
              <a:t>**</a:t>
            </a:r>
          </a:p>
        </p:txBody>
      </p:sp>
      <p:sp>
        <p:nvSpPr>
          <p:cNvPr id="1034" name="TextBox 9"/>
          <p:cNvSpPr txBox="1">
            <a:spLocks noChangeArrowheads="1"/>
          </p:cNvSpPr>
          <p:nvPr/>
        </p:nvSpPr>
        <p:spPr bwMode="auto">
          <a:xfrm>
            <a:off x="3710450" y="4557713"/>
            <a:ext cx="364203" cy="369332"/>
          </a:xfrm>
          <a:prstGeom prst="rect">
            <a:avLst/>
          </a:prstGeom>
          <a:noFill/>
          <a:ln w="9525">
            <a:noFill/>
            <a:miter lim="800000"/>
            <a:headEnd/>
            <a:tailEnd/>
          </a:ln>
        </p:spPr>
        <p:txBody>
          <a:bodyPr wrap="none">
            <a:spAutoFit/>
          </a:bodyPr>
          <a:lstStyle/>
          <a:p>
            <a:pPr algn="ctr">
              <a:spcBef>
                <a:spcPct val="60000"/>
              </a:spcBef>
              <a:buClr>
                <a:srgbClr val="FFFFFF"/>
              </a:buClr>
              <a:buFont typeface="Arial" pitchFamily="34" charset="0"/>
              <a:buNone/>
            </a:pPr>
            <a:r>
              <a:rPr lang="en-US" sz="1800" b="0">
                <a:solidFill>
                  <a:srgbClr val="FFFFFF"/>
                </a:solidFill>
                <a:cs typeface="Arial" pitchFamily="34" charset="0"/>
                <a:sym typeface="Arial" pitchFamily="34" charset="0"/>
              </a:rPr>
              <a:t>**</a:t>
            </a:r>
          </a:p>
        </p:txBody>
      </p:sp>
      <p:sp>
        <p:nvSpPr>
          <p:cNvPr id="1035" name="TextBox 10"/>
          <p:cNvSpPr txBox="1">
            <a:spLocks noChangeArrowheads="1"/>
          </p:cNvSpPr>
          <p:nvPr/>
        </p:nvSpPr>
        <p:spPr bwMode="auto">
          <a:xfrm>
            <a:off x="7271646" y="4611688"/>
            <a:ext cx="274435" cy="369332"/>
          </a:xfrm>
          <a:prstGeom prst="rect">
            <a:avLst/>
          </a:prstGeom>
          <a:noFill/>
          <a:ln w="9525">
            <a:noFill/>
            <a:miter lim="800000"/>
            <a:headEnd/>
            <a:tailEnd/>
          </a:ln>
        </p:spPr>
        <p:txBody>
          <a:bodyPr wrap="none">
            <a:spAutoFit/>
          </a:bodyPr>
          <a:lstStyle/>
          <a:p>
            <a:pPr algn="ctr">
              <a:spcBef>
                <a:spcPct val="60000"/>
              </a:spcBef>
              <a:buClr>
                <a:srgbClr val="FFFFFF"/>
              </a:buClr>
              <a:buFont typeface="Arial" pitchFamily="34" charset="0"/>
              <a:buNone/>
            </a:pPr>
            <a:r>
              <a:rPr lang="en-US" sz="1800" b="0">
                <a:solidFill>
                  <a:srgbClr val="FFFFFF"/>
                </a:solidFill>
                <a:cs typeface="Arial" pitchFamily="34" charset="0"/>
                <a:sym typeface="Arial" pitchFamily="34" charset="0"/>
              </a:rPr>
              <a:t>*</a:t>
            </a:r>
          </a:p>
        </p:txBody>
      </p:sp>
      <p:sp>
        <p:nvSpPr>
          <p:cNvPr id="1036" name="TextBox 11"/>
          <p:cNvSpPr txBox="1">
            <a:spLocks noChangeArrowheads="1"/>
          </p:cNvSpPr>
          <p:nvPr/>
        </p:nvSpPr>
        <p:spPr bwMode="auto">
          <a:xfrm>
            <a:off x="8936066" y="5521325"/>
            <a:ext cx="453971" cy="369332"/>
          </a:xfrm>
          <a:prstGeom prst="rect">
            <a:avLst/>
          </a:prstGeom>
          <a:noFill/>
          <a:ln w="9525">
            <a:noFill/>
            <a:miter lim="800000"/>
            <a:headEnd/>
            <a:tailEnd/>
          </a:ln>
        </p:spPr>
        <p:txBody>
          <a:bodyPr wrap="none">
            <a:spAutoFit/>
          </a:bodyPr>
          <a:lstStyle/>
          <a:p>
            <a:pPr algn="ctr">
              <a:spcBef>
                <a:spcPct val="60000"/>
              </a:spcBef>
              <a:buClr>
                <a:srgbClr val="FFFFFF"/>
              </a:buClr>
              <a:buFont typeface="Arial" pitchFamily="34" charset="0"/>
              <a:buNone/>
            </a:pPr>
            <a:r>
              <a:rPr lang="en-US" sz="1800" b="0">
                <a:solidFill>
                  <a:srgbClr val="FFFFFF"/>
                </a:solidFill>
                <a:cs typeface="Arial" pitchFamily="34" charset="0"/>
                <a:sym typeface="Arial" pitchFamily="34" charset="0"/>
              </a:rPr>
              <a:t>***</a:t>
            </a:r>
          </a:p>
        </p:txBody>
      </p:sp>
      <p:sp>
        <p:nvSpPr>
          <p:cNvPr id="1037" name="TextBox 12"/>
          <p:cNvSpPr txBox="1">
            <a:spLocks noChangeArrowheads="1"/>
          </p:cNvSpPr>
          <p:nvPr/>
        </p:nvSpPr>
        <p:spPr bwMode="auto">
          <a:xfrm>
            <a:off x="5872164" y="5756276"/>
            <a:ext cx="2746375" cy="307975"/>
          </a:xfrm>
          <a:prstGeom prst="rect">
            <a:avLst/>
          </a:prstGeom>
          <a:noFill/>
          <a:ln w="9525">
            <a:noFill/>
            <a:miter lim="800000"/>
            <a:headEnd/>
            <a:tailEnd/>
          </a:ln>
        </p:spPr>
        <p:txBody>
          <a:bodyPr wrap="none">
            <a:spAutoFit/>
          </a:bodyPr>
          <a:lstStyle/>
          <a:p>
            <a:pPr algn="ctr">
              <a:spcBef>
                <a:spcPct val="60000"/>
              </a:spcBef>
              <a:buClr>
                <a:srgbClr val="FFFFFF"/>
              </a:buClr>
              <a:buFont typeface="Arial" pitchFamily="34" charset="0"/>
              <a:buNone/>
            </a:pPr>
            <a:r>
              <a:rPr lang="en-US" sz="1400" b="0">
                <a:solidFill>
                  <a:srgbClr val="FFFFFF"/>
                </a:solidFill>
                <a:cs typeface="Arial" pitchFamily="34" charset="0"/>
                <a:sym typeface="Arial" pitchFamily="34" charset="0"/>
              </a:rPr>
              <a:t>* </a:t>
            </a:r>
            <a:r>
              <a:rPr lang="en-US" sz="1400" b="0" i="1">
                <a:solidFill>
                  <a:srgbClr val="FFFFFF"/>
                </a:solidFill>
                <a:cs typeface="Arial" pitchFamily="34" charset="0"/>
                <a:sym typeface="Arial" pitchFamily="34" charset="0"/>
              </a:rPr>
              <a:t>P</a:t>
            </a:r>
            <a:r>
              <a:rPr lang="en-US" sz="1400" b="0">
                <a:solidFill>
                  <a:srgbClr val="FFFFFF"/>
                </a:solidFill>
                <a:cs typeface="Arial" pitchFamily="34" charset="0"/>
                <a:sym typeface="Arial" pitchFamily="34" charset="0"/>
              </a:rPr>
              <a:t>=0.02, ** </a:t>
            </a:r>
            <a:r>
              <a:rPr lang="en-US" sz="1400" b="0" i="1">
                <a:solidFill>
                  <a:srgbClr val="FFFFFF"/>
                </a:solidFill>
                <a:cs typeface="Arial" pitchFamily="34" charset="0"/>
                <a:sym typeface="Arial" pitchFamily="34" charset="0"/>
              </a:rPr>
              <a:t>P</a:t>
            </a:r>
            <a:r>
              <a:rPr lang="en-US" sz="1400" b="0">
                <a:solidFill>
                  <a:srgbClr val="FFFFFF"/>
                </a:solidFill>
                <a:cs typeface="Arial" pitchFamily="34" charset="0"/>
                <a:sym typeface="Arial" pitchFamily="34" charset="0"/>
              </a:rPr>
              <a:t>=0.01, *** </a:t>
            </a:r>
            <a:r>
              <a:rPr lang="en-US" sz="1400" b="0" i="1">
                <a:solidFill>
                  <a:srgbClr val="FFFFFF"/>
                </a:solidFill>
                <a:cs typeface="Arial" pitchFamily="34" charset="0"/>
                <a:sym typeface="Arial" pitchFamily="34" charset="0"/>
              </a:rPr>
              <a:t>P</a:t>
            </a:r>
            <a:r>
              <a:rPr lang="en-US" sz="1400" b="0">
                <a:solidFill>
                  <a:srgbClr val="FFFFFF"/>
                </a:solidFill>
                <a:cs typeface="Arial" pitchFamily="34" charset="0"/>
                <a:sym typeface="Arial" pitchFamily="34" charset="0"/>
              </a:rPr>
              <a:t>=0.003</a:t>
            </a:r>
          </a:p>
        </p:txBody>
      </p:sp>
      <p:sp>
        <p:nvSpPr>
          <p:cNvPr id="1038" name="TextBox 13"/>
          <p:cNvSpPr txBox="1">
            <a:spLocks noChangeArrowheads="1"/>
          </p:cNvSpPr>
          <p:nvPr/>
        </p:nvSpPr>
        <p:spPr bwMode="auto">
          <a:xfrm>
            <a:off x="6746426" y="5402264"/>
            <a:ext cx="716863" cy="307777"/>
          </a:xfrm>
          <a:prstGeom prst="rect">
            <a:avLst/>
          </a:prstGeom>
          <a:noFill/>
          <a:ln w="9525">
            <a:noFill/>
            <a:miter lim="800000"/>
            <a:headEnd/>
            <a:tailEnd/>
          </a:ln>
        </p:spPr>
        <p:txBody>
          <a:bodyPr wrap="none">
            <a:spAutoFit/>
          </a:bodyPr>
          <a:lstStyle/>
          <a:p>
            <a:pPr algn="ctr">
              <a:spcBef>
                <a:spcPct val="60000"/>
              </a:spcBef>
              <a:buClr>
                <a:srgbClr val="FFFFFF"/>
              </a:buClr>
              <a:buFont typeface="Arial" pitchFamily="34" charset="0"/>
              <a:buNone/>
            </a:pPr>
            <a:r>
              <a:rPr lang="en-US" sz="1400" b="0">
                <a:solidFill>
                  <a:srgbClr val="FFFFFF"/>
                </a:solidFill>
                <a:cs typeface="Arial" pitchFamily="34" charset="0"/>
                <a:sym typeface="Arial" pitchFamily="34" charset="0"/>
              </a:rPr>
              <a:t>N=191</a:t>
            </a:r>
          </a:p>
        </p:txBody>
      </p:sp>
      <p:sp>
        <p:nvSpPr>
          <p:cNvPr id="15" name="Rectangle 14">
            <a:extLst>
              <a:ext uri="{FF2B5EF4-FFF2-40B4-BE49-F238E27FC236}">
                <a16:creationId xmlns:a16="http://schemas.microsoft.com/office/drawing/2014/main" id="{94249B95-93A0-4C61-A852-DBA793E6DFBA}"/>
              </a:ext>
            </a:extLst>
          </p:cNvPr>
          <p:cNvSpPr/>
          <p:nvPr/>
        </p:nvSpPr>
        <p:spPr>
          <a:xfrm>
            <a:off x="247650" y="830641"/>
            <a:ext cx="11734800" cy="830997"/>
          </a:xfrm>
          <a:prstGeom prst="rect">
            <a:avLst/>
          </a:prstGeom>
        </p:spPr>
        <p:txBody>
          <a:bodyPr wrap="square">
            <a:spAutoFit/>
          </a:bodyPr>
          <a:lstStyle/>
          <a:p>
            <a:pPr marL="342900" indent="-342900">
              <a:spcAft>
                <a:spcPts val="1200"/>
              </a:spcAft>
              <a:buClr>
                <a:srgbClr val="FFCC66"/>
              </a:buClr>
              <a:buFont typeface="Arial" panose="020B0604020202020204" pitchFamily="34" charset="0"/>
              <a:buChar char="►"/>
            </a:pPr>
            <a:r>
              <a:rPr lang="en-GB" dirty="0" err="1">
                <a:solidFill>
                  <a:srgbClr val="FFC000"/>
                </a:solidFill>
                <a:latin typeface="Calibri" panose="020F0502020204030204" pitchFamily="34" charset="0"/>
                <a:cs typeface="Calibri" panose="020F0502020204030204" pitchFamily="34" charset="0"/>
              </a:rPr>
              <a:t>Giáo</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dục</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và</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huấn</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luyện</a:t>
            </a:r>
            <a:r>
              <a:rPr lang="en-GB" dirty="0">
                <a:solidFill>
                  <a:srgbClr val="FFC000"/>
                </a:solidFill>
                <a:latin typeface="Calibri" panose="020F0502020204030204" pitchFamily="34" charset="0"/>
                <a:cs typeface="Calibri" panose="020F0502020204030204" pitchFamily="34" charset="0"/>
              </a:rPr>
              <a:t> t</a:t>
            </a:r>
            <a:r>
              <a:rPr lang="en-US" dirty="0">
                <a:solidFill>
                  <a:srgbClr val="FFC000"/>
                </a:solidFill>
                <a:latin typeface="Calibri" panose="020F0502020204030204" pitchFamily="34" charset="0"/>
                <a:cs typeface="Calibri" panose="020F0502020204030204" pitchFamily="34" charset="0"/>
              </a:rPr>
              <a:t>ự </a:t>
            </a:r>
            <a:r>
              <a:rPr lang="en-US" dirty="0" err="1">
                <a:solidFill>
                  <a:srgbClr val="FFC000"/>
                </a:solidFill>
                <a:latin typeface="Calibri" panose="020F0502020204030204" pitchFamily="34" charset="0"/>
                <a:cs typeface="Calibri" panose="020F0502020204030204" pitchFamily="34" charset="0"/>
              </a:rPr>
              <a:t>quản</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lý</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là</a:t>
            </a:r>
            <a:r>
              <a:rPr lang="en-US" dirty="0">
                <a:solidFill>
                  <a:srgbClr val="FFC000"/>
                </a:solidFill>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trọng</a:t>
            </a:r>
            <a:r>
              <a:rPr lang="en-US" dirty="0">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trong</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ch</a:t>
            </a:r>
            <a:r>
              <a:rPr lang="vi-VN" dirty="0">
                <a:solidFill>
                  <a:srgbClr val="FFC000"/>
                </a:solidFill>
                <a:latin typeface="Calibri" panose="020F0502020204030204" pitchFamily="34" charset="0"/>
                <a:cs typeface="Calibri" panose="020F0502020204030204" pitchFamily="34" charset="0"/>
              </a:rPr>
              <a:t>ư</a:t>
            </a:r>
            <a:r>
              <a:rPr lang="en-US" dirty="0" err="1">
                <a:solidFill>
                  <a:srgbClr val="FFC000"/>
                </a:solidFill>
                <a:latin typeface="Calibri" panose="020F0502020204030204" pitchFamily="34" charset="0"/>
                <a:cs typeface="Calibri" panose="020F0502020204030204" pitchFamily="34" charset="0"/>
              </a:rPr>
              <a:t>ơng</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trình</a:t>
            </a:r>
            <a:r>
              <a:rPr lang="en-US"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chăm</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sóc</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bệnh</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mạn</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tính</a:t>
            </a:r>
            <a:endParaRPr lang="en-GB" dirty="0">
              <a:solidFill>
                <a:srgbClr val="FFC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2505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D53A-D5F8-4CD9-9FA5-FD9379E907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14AE70-CBDF-4EF6-8076-455F960C9BB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BC6BBAC-B8B9-46E9-B3C6-111071AF71D0}"/>
              </a:ext>
            </a:extLst>
          </p:cNvPr>
          <p:cNvPicPr>
            <a:picLocks noChangeAspect="1"/>
          </p:cNvPicPr>
          <p:nvPr/>
        </p:nvPicPr>
        <p:blipFill>
          <a:blip r:embed="rId2"/>
          <a:stretch>
            <a:fillRect/>
          </a:stretch>
        </p:blipFill>
        <p:spPr>
          <a:xfrm>
            <a:off x="1905000" y="1447800"/>
            <a:ext cx="7521592" cy="4861981"/>
          </a:xfrm>
          <a:prstGeom prst="rect">
            <a:avLst/>
          </a:prstGeom>
        </p:spPr>
      </p:pic>
      <p:sp>
        <p:nvSpPr>
          <p:cNvPr id="7" name="TextBox 6">
            <a:extLst>
              <a:ext uri="{FF2B5EF4-FFF2-40B4-BE49-F238E27FC236}">
                <a16:creationId xmlns:a16="http://schemas.microsoft.com/office/drawing/2014/main" id="{E646ECBB-4B1C-452F-B809-2AE5B5798BE4}"/>
              </a:ext>
            </a:extLst>
          </p:cNvPr>
          <p:cNvSpPr txBox="1"/>
          <p:nvPr/>
        </p:nvSpPr>
        <p:spPr>
          <a:xfrm>
            <a:off x="5924274" y="6390162"/>
            <a:ext cx="6267726" cy="369332"/>
          </a:xfrm>
          <a:prstGeom prst="rect">
            <a:avLst/>
          </a:prstGeom>
          <a:noFill/>
        </p:spPr>
        <p:txBody>
          <a:bodyPr wrap="square" rtlCol="0">
            <a:spAutoFit/>
          </a:bodyPr>
          <a:lstStyle/>
          <a:p>
            <a:r>
              <a:rPr lang="en-US" sz="1800" b="0" dirty="0"/>
              <a:t>Spanish COPD guideline Arch </a:t>
            </a:r>
            <a:r>
              <a:rPr lang="en-US" sz="1800" b="0" dirty="0" err="1"/>
              <a:t>Bronconeumo</a:t>
            </a:r>
            <a:r>
              <a:rPr lang="en-US" sz="1800" b="0" dirty="0"/>
              <a:t> 2018</a:t>
            </a:r>
            <a:endParaRPr lang="en-US" sz="1800" b="0" kern="1200" dirty="0">
              <a:solidFill>
                <a:schemeClr val="tx1"/>
              </a:solidFill>
              <a:latin typeface="Arial" pitchFamily="34" charset="0"/>
              <a:ea typeface="+mn-ea"/>
              <a:cs typeface="+mn-cs"/>
            </a:endParaRPr>
          </a:p>
        </p:txBody>
      </p:sp>
    </p:spTree>
    <p:extLst>
      <p:ext uri="{BB962C8B-B14F-4D97-AF65-F5344CB8AC3E}">
        <p14:creationId xmlns:p14="http://schemas.microsoft.com/office/powerpoint/2010/main" val="2673645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EAD5-41AE-4185-87EE-10896E62CD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31342F-39CC-42C1-A9EA-30439BD734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246FCD4-D567-44CA-A3C7-61ECCA2CB6B5}"/>
              </a:ext>
            </a:extLst>
          </p:cNvPr>
          <p:cNvPicPr>
            <a:picLocks noChangeAspect="1"/>
          </p:cNvPicPr>
          <p:nvPr/>
        </p:nvPicPr>
        <p:blipFill>
          <a:blip r:embed="rId2"/>
          <a:stretch>
            <a:fillRect/>
          </a:stretch>
        </p:blipFill>
        <p:spPr>
          <a:xfrm>
            <a:off x="3036305" y="1093267"/>
            <a:ext cx="6119390" cy="4671465"/>
          </a:xfrm>
          <a:prstGeom prst="rect">
            <a:avLst/>
          </a:prstGeom>
        </p:spPr>
      </p:pic>
    </p:spTree>
    <p:extLst>
      <p:ext uri="{BB962C8B-B14F-4D97-AF65-F5344CB8AC3E}">
        <p14:creationId xmlns:p14="http://schemas.microsoft.com/office/powerpoint/2010/main" val="105213460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không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336032" y="658177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228600" y="1193354"/>
            <a:ext cx="11963400" cy="5355312"/>
          </a:xfrm>
          <a:prstGeom prst="rect">
            <a:avLst/>
          </a:prstGeom>
        </p:spPr>
        <p:txBody>
          <a:bodyPr wrap="square">
            <a:spAutoFit/>
          </a:bodyPr>
          <a:lstStyle/>
          <a:p>
            <a:pPr>
              <a:spcAft>
                <a:spcPts val="1200"/>
              </a:spcAft>
              <a:buClr>
                <a:srgbClr val="FFCC66"/>
              </a:buClr>
            </a:pPr>
            <a:r>
              <a:rPr lang="vi-VN" sz="2800" dirty="0" err="1">
                <a:solidFill>
                  <a:srgbClr val="FFC000"/>
                </a:solidFill>
                <a:latin typeface="Calibri" panose="020F0502020204030204" pitchFamily="34" charset="0"/>
                <a:cs typeface="Calibri" panose="020F0502020204030204" pitchFamily="34" charset="0"/>
              </a:rPr>
              <a:t>Giáo</a:t>
            </a:r>
            <a:r>
              <a:rPr lang="vi-VN" sz="2800" dirty="0">
                <a:solidFill>
                  <a:srgbClr val="FFC000"/>
                </a:solidFill>
                <a:latin typeface="Calibri" panose="020F0502020204030204" pitchFamily="34" charset="0"/>
                <a:cs typeface="Calibri" panose="020F0502020204030204" pitchFamily="34" charset="0"/>
              </a:rPr>
              <a:t> </a:t>
            </a:r>
            <a:r>
              <a:rPr lang="vi-VN" sz="2800" dirty="0" err="1">
                <a:solidFill>
                  <a:srgbClr val="FFC000"/>
                </a:solidFill>
                <a:latin typeface="Calibri" panose="020F0502020204030204" pitchFamily="34" charset="0"/>
                <a:cs typeface="Calibri" panose="020F0502020204030204" pitchFamily="34" charset="0"/>
              </a:rPr>
              <a:t>dục</a:t>
            </a:r>
            <a:r>
              <a:rPr lang="vi-VN" sz="2800" dirty="0">
                <a:solidFill>
                  <a:srgbClr val="FFC000"/>
                </a:solidFill>
                <a:latin typeface="Calibri" panose="020F0502020204030204" pitchFamily="34" charset="0"/>
                <a:cs typeface="Calibri" panose="020F0502020204030204" pitchFamily="34" charset="0"/>
              </a:rPr>
              <a:t> </a:t>
            </a:r>
            <a:r>
              <a:rPr lang="vi-VN" sz="2800" dirty="0" err="1">
                <a:solidFill>
                  <a:srgbClr val="FFC000"/>
                </a:solidFill>
                <a:latin typeface="Calibri" panose="020F0502020204030204" pitchFamily="34" charset="0"/>
                <a:cs typeface="Calibri" panose="020F0502020204030204" pitchFamily="34" charset="0"/>
              </a:rPr>
              <a:t>và</a:t>
            </a:r>
            <a:r>
              <a:rPr lang="vi-VN" sz="2800" dirty="0">
                <a:solidFill>
                  <a:srgbClr val="FFC000"/>
                </a:solidFill>
                <a:latin typeface="Calibri" panose="020F0502020204030204" pitchFamily="34" charset="0"/>
                <a:cs typeface="Calibri" panose="020F0502020204030204" pitchFamily="34" charset="0"/>
              </a:rPr>
              <a:t> </a:t>
            </a:r>
            <a:r>
              <a:rPr lang="vi-VN" sz="2800" dirty="0" err="1">
                <a:solidFill>
                  <a:srgbClr val="FFC000"/>
                </a:solidFill>
                <a:latin typeface="Calibri" panose="020F0502020204030204" pitchFamily="34" charset="0"/>
                <a:cs typeface="Calibri" panose="020F0502020204030204" pitchFamily="34" charset="0"/>
              </a:rPr>
              <a:t>tự</a:t>
            </a:r>
            <a:r>
              <a:rPr lang="vi-VN" sz="2800" dirty="0">
                <a:solidFill>
                  <a:srgbClr val="FFC000"/>
                </a:solidFill>
                <a:latin typeface="Calibri" panose="020F0502020204030204" pitchFamily="34" charset="0"/>
                <a:cs typeface="Calibri" panose="020F0502020204030204" pitchFamily="34" charset="0"/>
              </a:rPr>
              <a:t> </a:t>
            </a:r>
            <a:r>
              <a:rPr lang="vi-VN" sz="2800" dirty="0" err="1">
                <a:solidFill>
                  <a:srgbClr val="FFC000"/>
                </a:solidFill>
                <a:latin typeface="Calibri" panose="020F0502020204030204" pitchFamily="34" charset="0"/>
                <a:cs typeface="Calibri" panose="020F0502020204030204" pitchFamily="34" charset="0"/>
              </a:rPr>
              <a:t>quản</a:t>
            </a:r>
            <a:r>
              <a:rPr lang="vi-VN" sz="2800" dirty="0">
                <a:solidFill>
                  <a:srgbClr val="FFC000"/>
                </a:solidFill>
                <a:latin typeface="Calibri" panose="020F0502020204030204" pitchFamily="34" charset="0"/>
                <a:cs typeface="Calibri" panose="020F0502020204030204" pitchFamily="34" charset="0"/>
              </a:rPr>
              <a:t> </a:t>
            </a:r>
            <a:r>
              <a:rPr lang="vi-VN" sz="2800" dirty="0" err="1">
                <a:solidFill>
                  <a:srgbClr val="FFC000"/>
                </a:solidFill>
                <a:latin typeface="Calibri" panose="020F0502020204030204" pitchFamily="34" charset="0"/>
                <a:cs typeface="Calibri" panose="020F0502020204030204" pitchFamily="34" charset="0"/>
              </a:rPr>
              <a:t>lý</a:t>
            </a:r>
            <a:endParaRPr lang="vi-VN" sz="2800"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GB" dirty="0" err="1">
                <a:latin typeface="Calibri" panose="020F0502020204030204" pitchFamily="34" charset="0"/>
                <a:cs typeface="Calibri" panose="020F0502020204030204" pitchFamily="34" charset="0"/>
              </a:rPr>
              <a:t>Cá</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thể</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hóa</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điều</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trị</a:t>
            </a:r>
            <a:r>
              <a:rPr lang="en-GB" dirty="0">
                <a:latin typeface="Calibri" panose="020F0502020204030204" pitchFamily="34" charset="0"/>
                <a:cs typeface="Calibri" panose="020F0502020204030204" pitchFamily="34" charset="0"/>
              </a:rPr>
              <a:t> d</a:t>
            </a:r>
            <a:r>
              <a:rPr lang="en-US" dirty="0" err="1">
                <a:latin typeface="Calibri" panose="020F0502020204030204" pitchFamily="34" charset="0"/>
                <a:cs typeface="Calibri" panose="020F0502020204030204" pitchFamily="34" charset="0"/>
              </a:rPr>
              <a:t>ựa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nhóm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GOLD</a:t>
            </a:r>
          </a:p>
          <a:p>
            <a:pPr marL="800100" lvl="1" indent="-342900">
              <a:spcAft>
                <a:spcPts val="1200"/>
              </a:spcAft>
              <a:buClr>
                <a:srgbClr val="FFCC66"/>
              </a:buClr>
              <a:buFont typeface="Wingdings" panose="05000000000000000000" pitchFamily="2" charset="2"/>
              <a:buChar char="Ø"/>
            </a:pPr>
            <a:r>
              <a:rPr lang="en-GB" dirty="0">
                <a:solidFill>
                  <a:srgbClr val="FAB516"/>
                </a:solidFill>
                <a:latin typeface="Calibri" panose="020F0502020204030204" pitchFamily="34" charset="0"/>
                <a:cs typeface="Calibri" panose="020F0502020204030204" pitchFamily="34" charset="0"/>
              </a:rPr>
              <a:t>Groups </a:t>
            </a:r>
            <a:r>
              <a:rPr lang="en-GB" dirty="0">
                <a:solidFill>
                  <a:schemeClr val="bg1">
                    <a:lumMod val="20000"/>
                    <a:lumOff val="80000"/>
                  </a:schemeClr>
                </a:solidFill>
                <a:latin typeface="Calibri" panose="020F0502020204030204" pitchFamily="34" charset="0"/>
                <a:cs typeface="Calibri" panose="020F0502020204030204" pitchFamily="34" charset="0"/>
              </a:rPr>
              <a:t>A</a:t>
            </a:r>
            <a:r>
              <a:rPr lang="en-GB" dirty="0">
                <a:solidFill>
                  <a:srgbClr val="FAB516"/>
                </a:solidFill>
                <a:latin typeface="Calibri" panose="020F0502020204030204" pitchFamily="34" charset="0"/>
                <a:cs typeface="Calibri" panose="020F0502020204030204" pitchFamily="34" charset="0"/>
              </a:rPr>
              <a:t>, B, </a:t>
            </a:r>
            <a:r>
              <a:rPr lang="en-GB" dirty="0">
                <a:solidFill>
                  <a:srgbClr val="92D050"/>
                </a:solidFill>
                <a:latin typeface="Calibri" panose="020F0502020204030204" pitchFamily="34" charset="0"/>
                <a:cs typeface="Calibri" panose="020F0502020204030204" pitchFamily="34" charset="0"/>
              </a:rPr>
              <a:t>C</a:t>
            </a:r>
            <a:r>
              <a:rPr lang="en-GB" dirty="0">
                <a:solidFill>
                  <a:srgbClr val="FAB516"/>
                </a:solidFill>
                <a:latin typeface="Calibri" panose="020F0502020204030204" pitchFamily="34" charset="0"/>
                <a:cs typeface="Calibri" panose="020F0502020204030204" pitchFamily="34" charset="0"/>
              </a:rPr>
              <a:t> &amp; </a:t>
            </a:r>
            <a:r>
              <a:rPr lang="en-GB" dirty="0">
                <a:solidFill>
                  <a:schemeClr val="accent2">
                    <a:lumMod val="40000"/>
                    <a:lumOff val="60000"/>
                  </a:schemeClr>
                </a:solidFill>
                <a:latin typeface="Calibri" panose="020F0502020204030204" pitchFamily="34" charset="0"/>
                <a:cs typeface="Calibri" panose="020F0502020204030204" pitchFamily="34" charset="0"/>
              </a:rPr>
              <a:t>D</a:t>
            </a:r>
            <a:r>
              <a:rPr lang="en-GB" dirty="0">
                <a:solidFill>
                  <a:srgbClr val="FAB516"/>
                </a:solidFill>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giải</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quyết</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các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yếu</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tố</a:t>
            </a:r>
            <a:r>
              <a:rPr lang="vi-VN" dirty="0">
                <a:latin typeface="Calibri" panose="020F0502020204030204" pitchFamily="34" charset="0"/>
                <a:cs typeface="Calibri" panose="020F0502020204030204" pitchFamily="34" charset="0"/>
              </a:rPr>
              <a:t> nguy cơ </a:t>
            </a:r>
            <a:r>
              <a:rPr lang="vi-VN" dirty="0" err="1">
                <a:latin typeface="Calibri" panose="020F0502020204030204" pitchFamily="34" charset="0"/>
                <a:cs typeface="Calibri" panose="020F0502020204030204" pitchFamily="34" charset="0"/>
              </a:rPr>
              <a:t>hành</a:t>
            </a:r>
            <a:r>
              <a:rPr lang="vi-VN" dirty="0">
                <a:latin typeface="Calibri" panose="020F0502020204030204" pitchFamily="34" charset="0"/>
                <a:cs typeface="Calibri" panose="020F0502020204030204" pitchFamily="34" charset="0"/>
              </a:rPr>
              <a:t> vi, bao </a:t>
            </a:r>
            <a:r>
              <a:rPr lang="vi-VN" dirty="0" err="1">
                <a:latin typeface="Calibri" panose="020F0502020204030204" pitchFamily="34" charset="0"/>
                <a:cs typeface="Calibri" panose="020F0502020204030204" pitchFamily="34" charset="0"/>
              </a:rPr>
              <a:t>gồm</a:t>
            </a:r>
            <a:r>
              <a:rPr lang="vi-VN" dirty="0">
                <a:latin typeface="Calibri" panose="020F0502020204030204" pitchFamily="34" charset="0"/>
                <a:cs typeface="Calibri" panose="020F0502020204030204" pitchFamily="34" charset="0"/>
              </a:rPr>
              <a:t> cai </a:t>
            </a:r>
            <a:r>
              <a:rPr lang="vi-VN" dirty="0" err="1">
                <a:latin typeface="Calibri" panose="020F0502020204030204" pitchFamily="34" charset="0"/>
                <a:cs typeface="Calibri" panose="020F0502020204030204" pitchFamily="34" charset="0"/>
              </a:rPr>
              <a:t>thuốc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lá</a:t>
            </a:r>
            <a:r>
              <a:rPr lang="en-US" dirty="0">
                <a:latin typeface="Calibri" panose="020F0502020204030204" pitchFamily="34" charset="0"/>
                <a:cs typeface="Calibri" panose="020F0502020204030204" pitchFamily="34" charset="0"/>
              </a:rPr>
              <a:t>;</a:t>
            </a:r>
            <a:r>
              <a:rPr lang="vi-VN" dirty="0">
                <a:latin typeface="Calibri" panose="020F0502020204030204" pitchFamily="34" charset="0"/>
                <a:cs typeface="Calibri" panose="020F0502020204030204" pitchFamily="34" charset="0"/>
              </a:rPr>
              <a:t> duy </a:t>
            </a:r>
            <a:r>
              <a:rPr lang="vi-VN" dirty="0" err="1">
                <a:latin typeface="Calibri" panose="020F0502020204030204" pitchFamily="34" charset="0"/>
                <a:cs typeface="Calibri" panose="020F0502020204030204" pitchFamily="34" charset="0"/>
              </a:rPr>
              <a:t>trì</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hoặc</a:t>
            </a:r>
            <a:r>
              <a:rPr lang="vi-VN" dirty="0">
                <a:latin typeface="Calibri" panose="020F0502020204030204" pitchFamily="34" charset="0"/>
                <a:cs typeface="Calibri" panose="020F0502020204030204" pitchFamily="34" charset="0"/>
              </a:rPr>
              <a:t> tăng </a:t>
            </a:r>
            <a:r>
              <a:rPr lang="vi-VN" dirty="0" err="1">
                <a:latin typeface="Calibri" panose="020F0502020204030204" pitchFamily="34" charset="0"/>
                <a:cs typeface="Calibri" panose="020F0502020204030204" pitchFamily="34" charset="0"/>
              </a:rPr>
              <a:t>hoạt</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động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thể</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chất</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và</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đảm</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bảo</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ngủ</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đủ</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giấc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và</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chế</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độ</a:t>
            </a:r>
            <a:r>
              <a:rPr lang="vi-VN" dirty="0">
                <a:latin typeface="Calibri" panose="020F0502020204030204" pitchFamily="34" charset="0"/>
                <a:cs typeface="Calibri" panose="020F0502020204030204" pitchFamily="34" charset="0"/>
              </a:rPr>
              <a:t> ăn </a:t>
            </a:r>
            <a:r>
              <a:rPr lang="vi-VN" dirty="0" err="1">
                <a:latin typeface="Calibri" panose="020F0502020204030204" pitchFamily="34" charset="0"/>
                <a:cs typeface="Calibri" panose="020F0502020204030204" pitchFamily="34" charset="0"/>
              </a:rPr>
              <a:t>uống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lành</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mạnh</a:t>
            </a:r>
            <a:r>
              <a:rPr lang="vi-VN"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800100" lvl="1" indent="-342900">
              <a:spcAft>
                <a:spcPts val="1200"/>
              </a:spcAft>
              <a:buClr>
                <a:srgbClr val="FFCC66"/>
              </a:buClr>
              <a:buFont typeface="Wingdings" panose="05000000000000000000" pitchFamily="2" charset="2"/>
              <a:buChar char="Ø"/>
            </a:pPr>
            <a:r>
              <a:rPr lang="en-GB" dirty="0">
                <a:solidFill>
                  <a:srgbClr val="FAB516"/>
                </a:solidFill>
                <a:latin typeface="Calibri" panose="020F0502020204030204" pitchFamily="34" charset="0"/>
                <a:cs typeface="Calibri" panose="020F0502020204030204" pitchFamily="34" charset="0"/>
              </a:rPr>
              <a:t>Groups B &amp; </a:t>
            </a:r>
            <a:r>
              <a:rPr lang="en-GB" dirty="0">
                <a:solidFill>
                  <a:schemeClr val="accent2">
                    <a:lumMod val="40000"/>
                    <a:lumOff val="60000"/>
                  </a:schemeClr>
                </a:solidFill>
                <a:latin typeface="Calibri" panose="020F0502020204030204" pitchFamily="34" charset="0"/>
                <a:cs typeface="Calibri" panose="020F0502020204030204" pitchFamily="34" charset="0"/>
              </a:rPr>
              <a:t>D</a:t>
            </a:r>
            <a:r>
              <a:rPr lang="en-GB" dirty="0">
                <a:solidFill>
                  <a:srgbClr val="FAB516"/>
                </a:solidFill>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học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cách</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tự</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quản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lý</a:t>
            </a:r>
            <a:r>
              <a:rPr lang="vi-VN" dirty="0">
                <a:latin typeface="Calibri" panose="020F0502020204030204" pitchFamily="34" charset="0"/>
                <a:cs typeface="Calibri" panose="020F0502020204030204" pitchFamily="34" charset="0"/>
              </a:rPr>
              <a:t> hơi </a:t>
            </a:r>
            <a:r>
              <a:rPr lang="vi-VN" dirty="0" err="1">
                <a:latin typeface="Calibri" panose="020F0502020204030204" pitchFamily="34" charset="0"/>
                <a:cs typeface="Calibri" panose="020F0502020204030204" pitchFamily="34" charset="0"/>
              </a:rPr>
              <a:t>thở</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kỹ</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thuật</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bảo</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tồn</a:t>
            </a:r>
            <a:r>
              <a:rPr lang="vi-VN" dirty="0">
                <a:latin typeface="Calibri" panose="020F0502020204030204" pitchFamily="34" charset="0"/>
                <a:cs typeface="Calibri" panose="020F0502020204030204" pitchFamily="34" charset="0"/>
              </a:rPr>
              <a:t> năng </a:t>
            </a:r>
            <a:r>
              <a:rPr lang="vi-VN" dirty="0" err="1">
                <a:latin typeface="Calibri" panose="020F0502020204030204" pitchFamily="34" charset="0"/>
                <a:cs typeface="Calibri" panose="020F0502020204030204" pitchFamily="34" charset="0"/>
              </a:rPr>
              <a:t>lượng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và</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chiến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lược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quản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lý</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stress/</a:t>
            </a:r>
            <a:r>
              <a:rPr lang="vi-VN" dirty="0">
                <a:latin typeface="Calibri" panose="020F0502020204030204" pitchFamily="34" charset="0"/>
                <a:cs typeface="Calibri" panose="020F0502020204030204" pitchFamily="34" charset="0"/>
              </a:rPr>
              <a:t>căng </a:t>
            </a:r>
            <a:r>
              <a:rPr lang="vi-VN" dirty="0" err="1">
                <a:latin typeface="Calibri" panose="020F0502020204030204" pitchFamily="34" charset="0"/>
                <a:cs typeface="Calibri" panose="020F0502020204030204" pitchFamily="34" charset="0"/>
              </a:rPr>
              <a:t>thẳng</a:t>
            </a:r>
            <a:r>
              <a:rPr lang="en-GB" dirty="0">
                <a:latin typeface="Calibri" panose="020F0502020204030204" pitchFamily="34" charset="0"/>
                <a:cs typeface="Calibri" panose="020F0502020204030204" pitchFamily="34" charset="0"/>
              </a:rPr>
              <a:t>.</a:t>
            </a:r>
          </a:p>
          <a:p>
            <a:pPr marL="800100" lvl="1" indent="-342900">
              <a:spcAft>
                <a:spcPts val="1200"/>
              </a:spcAft>
              <a:buClr>
                <a:srgbClr val="FFCC66"/>
              </a:buClr>
              <a:buFont typeface="Wingdings" panose="05000000000000000000" pitchFamily="2" charset="2"/>
              <a:buChar char="Ø"/>
            </a:pPr>
            <a:r>
              <a:rPr lang="en-GB" dirty="0">
                <a:solidFill>
                  <a:srgbClr val="FAB516"/>
                </a:solidFill>
                <a:latin typeface="Calibri" panose="020F0502020204030204" pitchFamily="34" charset="0"/>
                <a:cs typeface="Calibri" panose="020F0502020204030204" pitchFamily="34" charset="0"/>
              </a:rPr>
              <a:t>Groups </a:t>
            </a:r>
            <a:r>
              <a:rPr lang="en-GB" dirty="0">
                <a:solidFill>
                  <a:srgbClr val="92D050"/>
                </a:solidFill>
                <a:latin typeface="Calibri" panose="020F0502020204030204" pitchFamily="34" charset="0"/>
                <a:cs typeface="Calibri" panose="020F0502020204030204" pitchFamily="34" charset="0"/>
              </a:rPr>
              <a:t>C</a:t>
            </a:r>
            <a:r>
              <a:rPr lang="en-GB" dirty="0">
                <a:solidFill>
                  <a:srgbClr val="FAB516"/>
                </a:solidFill>
                <a:latin typeface="Calibri" panose="020F0502020204030204" pitchFamily="34" charset="0"/>
                <a:cs typeface="Calibri" panose="020F0502020204030204" pitchFamily="34" charset="0"/>
              </a:rPr>
              <a:t> &amp; </a:t>
            </a:r>
            <a:r>
              <a:rPr lang="en-GB" dirty="0">
                <a:solidFill>
                  <a:schemeClr val="accent2">
                    <a:lumMod val="40000"/>
                    <a:lumOff val="60000"/>
                  </a:schemeClr>
                </a:solidFill>
                <a:latin typeface="Calibri" panose="020F0502020204030204" pitchFamily="34" charset="0"/>
                <a:cs typeface="Calibri" panose="020F0502020204030204" pitchFamily="34" charset="0"/>
              </a:rPr>
              <a:t>D</a:t>
            </a:r>
            <a:r>
              <a:rPr lang="en-GB" dirty="0">
                <a:solidFill>
                  <a:srgbClr val="FAB516"/>
                </a:solidFill>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 t</a:t>
            </a:r>
            <a:r>
              <a:rPr lang="vi-VN" dirty="0" err="1">
                <a:latin typeface="Calibri" panose="020F0502020204030204" pitchFamily="34" charset="0"/>
                <a:cs typeface="Calibri" panose="020F0502020204030204" pitchFamily="34" charset="0"/>
              </a:rPr>
              <a:t>ránh</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các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yếu</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tố</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làm</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nặng</a:t>
            </a:r>
            <a:r>
              <a:rPr lang="vi-VN" dirty="0">
                <a:latin typeface="Calibri" panose="020F0502020204030204" pitchFamily="34" charset="0"/>
                <a:cs typeface="Calibri" panose="020F0502020204030204" pitchFamily="34" charset="0"/>
              </a:rPr>
              <a:t> thêm, theo </a:t>
            </a:r>
            <a:r>
              <a:rPr lang="vi-VN" dirty="0" err="1">
                <a:latin typeface="Calibri" panose="020F0502020204030204" pitchFamily="34" charset="0"/>
                <a:cs typeface="Calibri" panose="020F0502020204030204" pitchFamily="34" charset="0"/>
              </a:rPr>
              <a:t>dõi</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và</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quản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lý</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các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triệu</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chứng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xấu</a:t>
            </a:r>
            <a:r>
              <a:rPr lang="vi-VN" dirty="0">
                <a:latin typeface="Calibri" panose="020F0502020204030204" pitchFamily="34" charset="0"/>
                <a:cs typeface="Calibri" panose="020F0502020204030204" pitchFamily="34" charset="0"/>
              </a:rPr>
              <a:t> đi, </a:t>
            </a:r>
            <a:r>
              <a:rPr lang="vi-VN" dirty="0" err="1">
                <a:latin typeface="Calibri" panose="020F0502020204030204" pitchFamily="34" charset="0"/>
                <a:cs typeface="Calibri" panose="020F0502020204030204" pitchFamily="34" charset="0"/>
              </a:rPr>
              <a:t>có</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kế</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hoạch</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hành</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động</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bằng</a:t>
            </a:r>
            <a:r>
              <a:rPr lang="vi-VN" dirty="0">
                <a:latin typeface="Calibri" panose="020F0502020204030204" pitchFamily="34" charset="0"/>
                <a:cs typeface="Calibri" panose="020F0502020204030204" pitchFamily="34" charset="0"/>
              </a:rPr>
              <a:t> văn </a:t>
            </a:r>
            <a:r>
              <a:rPr lang="vi-VN" dirty="0" err="1">
                <a:latin typeface="Calibri" panose="020F0502020204030204" pitchFamily="34" charset="0"/>
                <a:cs typeface="Calibri" panose="020F0502020204030204" pitchFamily="34" charset="0"/>
              </a:rPr>
              <a:t>bản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và</a:t>
            </a:r>
            <a:r>
              <a:rPr lang="vi-VN" dirty="0">
                <a:latin typeface="Calibri" panose="020F0502020204030204" pitchFamily="34" charset="0"/>
                <a:cs typeface="Calibri" panose="020F0502020204030204" pitchFamily="34" charset="0"/>
              </a:rPr>
              <a:t> duy </a:t>
            </a:r>
            <a:r>
              <a:rPr lang="vi-VN" dirty="0" err="1">
                <a:latin typeface="Calibri" panose="020F0502020204030204" pitchFamily="34" charset="0"/>
                <a:cs typeface="Calibri" panose="020F0502020204030204" pitchFamily="34" charset="0"/>
              </a:rPr>
              <a:t>trì</a:t>
            </a:r>
            <a:r>
              <a:rPr lang="vi-VN" dirty="0">
                <a:latin typeface="Calibri" panose="020F0502020204030204" pitchFamily="34" charset="0"/>
                <a:cs typeface="Calibri" panose="020F0502020204030204" pitchFamily="34" charset="0"/>
              </a:rPr>
              <a:t> liên </a:t>
            </a:r>
            <a:r>
              <a:rPr lang="vi-VN" dirty="0" err="1">
                <a:latin typeface="Calibri" panose="020F0502020204030204" pitchFamily="34" charset="0"/>
                <a:cs typeface="Calibri" panose="020F0502020204030204" pitchFamily="34" charset="0"/>
              </a:rPr>
              <a:t>lạc</a:t>
            </a:r>
            <a:r>
              <a:rPr lang="vi-VN" dirty="0">
                <a:latin typeface="Calibri" panose="020F0502020204030204" pitchFamily="34" charset="0"/>
                <a:cs typeface="Calibri" panose="020F0502020204030204" pitchFamily="34" charset="0"/>
              </a:rPr>
              <a:t> / liên </a:t>
            </a:r>
            <a:r>
              <a:rPr lang="vi-VN" dirty="0" err="1">
                <a:latin typeface="Calibri" panose="020F0502020204030204" pitchFamily="34" charset="0"/>
                <a:cs typeface="Calibri" panose="020F0502020204030204" pitchFamily="34" charset="0"/>
              </a:rPr>
              <a:t>lạc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thường</a:t>
            </a:r>
            <a:r>
              <a:rPr lang="vi-VN" dirty="0">
                <a:latin typeface="Calibri" panose="020F0502020204030204" pitchFamily="34" charset="0"/>
                <a:cs typeface="Calibri" panose="020F0502020204030204" pitchFamily="34" charset="0"/>
              </a:rPr>
              <a:t> xuyên </a:t>
            </a:r>
            <a:r>
              <a:rPr lang="vi-VN" dirty="0" err="1">
                <a:latin typeface="Calibri" panose="020F0502020204030204" pitchFamily="34" charset="0"/>
                <a:cs typeface="Calibri" panose="020F0502020204030204" pitchFamily="34" charset="0"/>
              </a:rPr>
              <a:t>với</a:t>
            </a:r>
            <a:r>
              <a:rPr lang="vi-VN" dirty="0">
                <a:latin typeface="Calibri" panose="020F0502020204030204" pitchFamily="34" charset="0"/>
                <a:cs typeface="Calibri" panose="020F0502020204030204" pitchFamily="34" charset="0"/>
              </a:rPr>
              <a:t> chuyên gia chăm </a:t>
            </a:r>
            <a:r>
              <a:rPr lang="vi-VN" dirty="0" err="1">
                <a:latin typeface="Calibri" panose="020F0502020204030204" pitchFamily="34" charset="0"/>
                <a:cs typeface="Calibri" panose="020F0502020204030204" pitchFamily="34" charset="0"/>
              </a:rPr>
              <a:t>sóc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sức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khỏe</a:t>
            </a:r>
            <a:r>
              <a:rPr lang="en-GB" dirty="0">
                <a:latin typeface="Calibri" panose="020F0502020204030204" pitchFamily="34" charset="0"/>
                <a:cs typeface="Calibri" panose="020F0502020204030204" pitchFamily="34" charset="0"/>
              </a:rPr>
              <a:t>.</a:t>
            </a:r>
          </a:p>
          <a:p>
            <a:pPr marL="800100" lvl="1" indent="-342900">
              <a:spcAft>
                <a:spcPts val="1200"/>
              </a:spcAft>
              <a:buClr>
                <a:srgbClr val="FFCC66"/>
              </a:buClr>
              <a:buFont typeface="Wingdings" panose="05000000000000000000" pitchFamily="2" charset="2"/>
              <a:buChar char="Ø"/>
            </a:pPr>
            <a:r>
              <a:rPr lang="en-GB" dirty="0">
                <a:solidFill>
                  <a:srgbClr val="FAB516"/>
                </a:solidFill>
                <a:latin typeface="Calibri" panose="020F0502020204030204" pitchFamily="34" charset="0"/>
                <a:cs typeface="Calibri" panose="020F0502020204030204" pitchFamily="34" charset="0"/>
              </a:rPr>
              <a:t>Group </a:t>
            </a:r>
            <a:r>
              <a:rPr lang="en-GB" dirty="0">
                <a:solidFill>
                  <a:schemeClr val="accent2">
                    <a:lumMod val="40000"/>
                    <a:lumOff val="60000"/>
                  </a:schemeClr>
                </a:solidFill>
                <a:latin typeface="Calibri" panose="020F0502020204030204" pitchFamily="34" charset="0"/>
                <a:cs typeface="Calibri" panose="020F0502020204030204" pitchFamily="34" charset="0"/>
              </a:rPr>
              <a:t>D</a:t>
            </a:r>
            <a:r>
              <a:rPr lang="en-GB" dirty="0">
                <a:solidFill>
                  <a:srgbClr val="FAB516"/>
                </a:solidFill>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thảo</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luận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với</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ng</a:t>
            </a:r>
            <a:r>
              <a:rPr lang="vi-VN" dirty="0">
                <a:latin typeface="Calibri" panose="020F0502020204030204" pitchFamily="34" charset="0"/>
                <a:cs typeface="Calibri" panose="020F0502020204030204" pitchFamily="34" charset="0"/>
              </a:rPr>
              <a:t>ư</a:t>
            </a:r>
            <a:r>
              <a:rPr lang="en-US" dirty="0" err="1">
                <a:latin typeface="Calibri" panose="020F0502020204030204" pitchFamily="34" charset="0"/>
                <a:cs typeface="Calibri" panose="020F0502020204030204" pitchFamily="34" charset="0"/>
              </a:rPr>
              <a:t>ời</a:t>
            </a:r>
            <a:r>
              <a:rPr lang="en-US" dirty="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chăm </a:t>
            </a:r>
            <a:r>
              <a:rPr lang="vi-VN" dirty="0" err="1">
                <a:latin typeface="Calibri" panose="020F0502020204030204" pitchFamily="34" charset="0"/>
                <a:cs typeface="Calibri" panose="020F0502020204030204" pitchFamily="34" charset="0"/>
              </a:rPr>
              <a:t>sóc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sức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khỏe</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của</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sóc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giảm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h</a:t>
            </a:r>
            <a:r>
              <a:rPr lang="vi-VN" dirty="0">
                <a:latin typeface="Calibri" panose="020F0502020204030204" pitchFamily="34" charset="0"/>
                <a:cs typeface="Calibri" panose="020F0502020204030204" pitchFamily="34" charset="0"/>
              </a:rPr>
              <a:t>ư</a:t>
            </a:r>
            <a:r>
              <a:rPr lang="en-US" dirty="0" err="1">
                <a:latin typeface="Calibri" panose="020F0502020204030204" pitchFamily="34" charset="0"/>
                <a:cs typeface="Calibri" panose="020F0502020204030204" pitchFamily="34" charset="0"/>
              </a:rPr>
              <a:t>ớng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sóc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triển</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57853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2133600"/>
            <a:ext cx="9410700" cy="2246769"/>
          </a:xfrm>
          <a:prstGeom prst="rect">
            <a:avLst/>
          </a:prstGeom>
          <a:solidFill>
            <a:schemeClr val="accent4">
              <a:lumMod val="20000"/>
              <a:lumOff val="80000"/>
            </a:schemeClr>
          </a:solidFill>
          <a:ln w="38100">
            <a:solidFill>
              <a:srgbClr val="C00000"/>
            </a:solidFill>
          </a:ln>
        </p:spPr>
        <p:txBody>
          <a:bodyPr wrap="square">
            <a:spAutoFit/>
          </a:bodyPr>
          <a:lstStyle/>
          <a:p>
            <a:r>
              <a:rPr lang="fr-FR" sz="2800" dirty="0">
                <a:solidFill>
                  <a:srgbClr val="000000"/>
                </a:solidFill>
              </a:rPr>
              <a:t>ĐỊNH NGHĨA</a:t>
            </a:r>
            <a:r>
              <a:rPr lang="fr-FR" sz="2800" dirty="0">
                <a:solidFill>
                  <a:srgbClr val="000000"/>
                </a:solidFill>
                <a:latin typeface="Calibri" panose="020F0502020204030204" pitchFamily="34" charset="0"/>
              </a:rPr>
              <a:t> 2019</a:t>
            </a:r>
            <a:endParaRPr lang="fr-FR" sz="2800" b="0" dirty="0">
              <a:solidFill>
                <a:srgbClr val="000000"/>
              </a:solidFill>
              <a:latin typeface="Calibri" panose="020F0502020204030204" pitchFamily="34" charset="0"/>
            </a:endParaRPr>
          </a:p>
          <a:p>
            <a:r>
              <a:rPr lang="en-US" sz="2600" b="0" dirty="0">
                <a:solidFill>
                  <a:srgbClr val="000000"/>
                </a:solidFill>
                <a:latin typeface="Calibri" panose="020F0502020204030204" pitchFamily="34" charset="0"/>
              </a:rPr>
              <a:t>COPD </a:t>
            </a:r>
            <a:r>
              <a:rPr lang="vi-VN" sz="2800" dirty="0">
                <a:solidFill>
                  <a:srgbClr val="000000"/>
                </a:solidFill>
                <a:latin typeface="Calibri" panose="020F0502020204030204" pitchFamily="34" charset="0"/>
              </a:rPr>
              <a:t>là bệnh phổ biến dự phòng và điều trị được, đặc trưng bởi</a:t>
            </a:r>
            <a:r>
              <a:rPr lang="en-US" sz="2800" dirty="0">
                <a:solidFill>
                  <a:srgbClr val="FF0000"/>
                </a:solidFill>
                <a:latin typeface="Calibri" panose="020F0502020204030204" pitchFamily="34" charset="0"/>
              </a:rPr>
              <a:t> </a:t>
            </a:r>
            <a:r>
              <a:rPr lang="en-US" sz="2800" dirty="0" err="1">
                <a:solidFill>
                  <a:schemeClr val="bg2"/>
                </a:solidFill>
                <a:latin typeface="Calibri" panose="020F0502020204030204" pitchFamily="34" charset="0"/>
              </a:rPr>
              <a:t>sự</a:t>
            </a:r>
            <a:r>
              <a:rPr lang="en-US" sz="2800" dirty="0">
                <a:solidFill>
                  <a:schemeClr val="bg2"/>
                </a:solidFill>
                <a:latin typeface="Calibri" panose="020F0502020204030204" pitchFamily="34" charset="0"/>
              </a:rPr>
              <a:t> </a:t>
            </a:r>
            <a:r>
              <a:rPr lang="en-US" sz="2800" dirty="0" err="1">
                <a:solidFill>
                  <a:schemeClr val="bg2"/>
                </a:solidFill>
                <a:latin typeface="Calibri" panose="020F0502020204030204" pitchFamily="34" charset="0"/>
              </a:rPr>
              <a:t>hiện</a:t>
            </a:r>
            <a:r>
              <a:rPr lang="en-US" sz="2800" dirty="0">
                <a:solidFill>
                  <a:schemeClr val="bg2"/>
                </a:solidFill>
                <a:latin typeface="Calibri" panose="020F0502020204030204" pitchFamily="34" charset="0"/>
              </a:rPr>
              <a:t> </a:t>
            </a:r>
            <a:r>
              <a:rPr lang="en-US" sz="2800" dirty="0" err="1">
                <a:solidFill>
                  <a:schemeClr val="bg2"/>
                </a:solidFill>
                <a:latin typeface="Calibri" panose="020F0502020204030204" pitchFamily="34" charset="0"/>
              </a:rPr>
              <a:t>diện</a:t>
            </a:r>
            <a:r>
              <a:rPr lang="en-US" sz="2800" dirty="0">
                <a:solidFill>
                  <a:schemeClr val="bg2"/>
                </a:solidFill>
                <a:latin typeface="Calibri" panose="020F0502020204030204" pitchFamily="34" charset="0"/>
              </a:rPr>
              <a:t> </a:t>
            </a:r>
            <a:r>
              <a:rPr lang="en-US" sz="2800" dirty="0" err="1">
                <a:solidFill>
                  <a:schemeClr val="bg2"/>
                </a:solidFill>
                <a:latin typeface="Calibri" panose="020F0502020204030204" pitchFamily="34" charset="0"/>
              </a:rPr>
              <a:t>của</a:t>
            </a:r>
            <a:r>
              <a:rPr lang="en-US" sz="2800" dirty="0">
                <a:solidFill>
                  <a:schemeClr val="bg2"/>
                </a:solidFill>
                <a:latin typeface="Calibri" panose="020F0502020204030204" pitchFamily="34" charset="0"/>
              </a:rPr>
              <a:t> </a:t>
            </a:r>
            <a:r>
              <a:rPr lang="en-US" sz="2800" dirty="0" err="1">
                <a:solidFill>
                  <a:schemeClr val="accent5">
                    <a:lumMod val="50000"/>
                  </a:schemeClr>
                </a:solidFill>
                <a:latin typeface="Calibri" panose="020F0502020204030204" pitchFamily="34" charset="0"/>
              </a:rPr>
              <a:t>triệu</a:t>
            </a:r>
            <a:r>
              <a:rPr lang="en-US" sz="2800" dirty="0">
                <a:solidFill>
                  <a:schemeClr val="accent5">
                    <a:lumMod val="50000"/>
                  </a:schemeClr>
                </a:solidFill>
                <a:latin typeface="Calibri" panose="020F0502020204030204" pitchFamily="34" charset="0"/>
              </a:rPr>
              <a:t> </a:t>
            </a:r>
            <a:r>
              <a:rPr lang="en-US" sz="2800" dirty="0" err="1">
                <a:solidFill>
                  <a:schemeClr val="accent5">
                    <a:lumMod val="50000"/>
                  </a:schemeClr>
                </a:solidFill>
                <a:latin typeface="Calibri" panose="020F0502020204030204" pitchFamily="34" charset="0"/>
              </a:rPr>
              <a:t>chứng</a:t>
            </a:r>
            <a:r>
              <a:rPr lang="en-US" sz="2800" dirty="0">
                <a:solidFill>
                  <a:schemeClr val="accent5">
                    <a:lumMod val="50000"/>
                  </a:schemeClr>
                </a:solidFill>
                <a:latin typeface="Calibri" panose="020F0502020204030204" pitchFamily="34" charset="0"/>
              </a:rPr>
              <a:t> </a:t>
            </a:r>
            <a:r>
              <a:rPr lang="en-US" sz="2800" dirty="0" err="1">
                <a:solidFill>
                  <a:schemeClr val="accent5">
                    <a:lumMod val="50000"/>
                  </a:schemeClr>
                </a:solidFill>
                <a:latin typeface="Calibri" panose="020F0502020204030204" pitchFamily="34" charset="0"/>
              </a:rPr>
              <a:t>hô</a:t>
            </a:r>
            <a:r>
              <a:rPr lang="en-US" sz="2800" dirty="0">
                <a:solidFill>
                  <a:schemeClr val="accent5">
                    <a:lumMod val="50000"/>
                  </a:schemeClr>
                </a:solidFill>
                <a:latin typeface="Calibri" panose="020F0502020204030204" pitchFamily="34" charset="0"/>
              </a:rPr>
              <a:t> </a:t>
            </a:r>
            <a:r>
              <a:rPr lang="en-US" sz="2800" dirty="0" err="1">
                <a:solidFill>
                  <a:schemeClr val="accent5">
                    <a:lumMod val="50000"/>
                  </a:schemeClr>
                </a:solidFill>
                <a:latin typeface="Calibri" panose="020F0502020204030204" pitchFamily="34" charset="0"/>
              </a:rPr>
              <a:t>hấp</a:t>
            </a:r>
            <a:r>
              <a:rPr lang="en-US" sz="2800" dirty="0">
                <a:solidFill>
                  <a:schemeClr val="accent5">
                    <a:lumMod val="50000"/>
                  </a:schemeClr>
                </a:solidFill>
                <a:latin typeface="Calibri" panose="020F0502020204030204" pitchFamily="34" charset="0"/>
              </a:rPr>
              <a:t> </a:t>
            </a:r>
            <a:r>
              <a:rPr lang="en-US" sz="2800" dirty="0" err="1">
                <a:solidFill>
                  <a:srgbClr val="000000"/>
                </a:solidFill>
                <a:latin typeface="Calibri" panose="020F0502020204030204" pitchFamily="34" charset="0"/>
              </a:rPr>
              <a:t>và</a:t>
            </a:r>
            <a:r>
              <a:rPr lang="en-US" sz="2800" dirty="0">
                <a:solidFill>
                  <a:srgbClr val="000000"/>
                </a:solidFill>
                <a:latin typeface="Calibri" panose="020F0502020204030204" pitchFamily="34" charset="0"/>
              </a:rPr>
              <a:t> </a:t>
            </a:r>
            <a:r>
              <a:rPr lang="en-US" sz="2800" dirty="0" err="1">
                <a:solidFill>
                  <a:srgbClr val="0000CC"/>
                </a:solidFill>
                <a:latin typeface="Calibri" panose="020F0502020204030204" pitchFamily="34" charset="0"/>
              </a:rPr>
              <a:t>giới</a:t>
            </a:r>
            <a:r>
              <a:rPr lang="en-US" sz="2800" dirty="0">
                <a:solidFill>
                  <a:srgbClr val="0000CC"/>
                </a:solidFill>
                <a:latin typeface="Calibri" panose="020F0502020204030204" pitchFamily="34" charset="0"/>
              </a:rPr>
              <a:t> </a:t>
            </a:r>
            <a:r>
              <a:rPr lang="en-US" sz="2800" dirty="0" err="1">
                <a:solidFill>
                  <a:srgbClr val="0000CC"/>
                </a:solidFill>
                <a:latin typeface="Calibri" panose="020F0502020204030204" pitchFamily="34" charset="0"/>
              </a:rPr>
              <a:t>hạn</a:t>
            </a:r>
            <a:r>
              <a:rPr lang="en-US" sz="2800" dirty="0">
                <a:solidFill>
                  <a:srgbClr val="0000CC"/>
                </a:solidFill>
                <a:latin typeface="Calibri" panose="020F0502020204030204" pitchFamily="34" charset="0"/>
              </a:rPr>
              <a:t> </a:t>
            </a:r>
            <a:r>
              <a:rPr lang="en-US" sz="2800" dirty="0" err="1">
                <a:solidFill>
                  <a:srgbClr val="0000CC"/>
                </a:solidFill>
                <a:latin typeface="Calibri" panose="020F0502020204030204" pitchFamily="34" charset="0"/>
              </a:rPr>
              <a:t>dòng</a:t>
            </a:r>
            <a:r>
              <a:rPr lang="en-US" sz="2800" dirty="0">
                <a:solidFill>
                  <a:srgbClr val="0000CC"/>
                </a:solidFill>
                <a:latin typeface="Calibri" panose="020F0502020204030204" pitchFamily="34" charset="0"/>
              </a:rPr>
              <a:t> </a:t>
            </a:r>
            <a:r>
              <a:rPr lang="en-US" sz="2800" dirty="0" err="1">
                <a:solidFill>
                  <a:srgbClr val="0000CC"/>
                </a:solidFill>
                <a:latin typeface="Calibri" panose="020F0502020204030204" pitchFamily="34" charset="0"/>
              </a:rPr>
              <a:t>khí</a:t>
            </a:r>
            <a:r>
              <a:rPr lang="en-US" sz="2800" dirty="0">
                <a:solidFill>
                  <a:srgbClr val="0000CC"/>
                </a:solidFill>
                <a:latin typeface="Calibri" panose="020F0502020204030204" pitchFamily="34" charset="0"/>
              </a:rPr>
              <a:t> </a:t>
            </a:r>
            <a:r>
              <a:rPr lang="en-US" sz="2800" dirty="0" err="1">
                <a:solidFill>
                  <a:srgbClr val="7030A0"/>
                </a:solidFill>
                <a:latin typeface="Calibri" panose="020F0502020204030204" pitchFamily="34" charset="0"/>
              </a:rPr>
              <a:t>kéo</a:t>
            </a:r>
            <a:r>
              <a:rPr lang="en-US" sz="2800" dirty="0">
                <a:solidFill>
                  <a:srgbClr val="7030A0"/>
                </a:solidFill>
                <a:latin typeface="Calibri" panose="020F0502020204030204" pitchFamily="34" charset="0"/>
              </a:rPr>
              <a:t> </a:t>
            </a:r>
            <a:r>
              <a:rPr lang="en-US" sz="2800" dirty="0" err="1">
                <a:solidFill>
                  <a:srgbClr val="7030A0"/>
                </a:solidFill>
                <a:latin typeface="Calibri" panose="020F0502020204030204" pitchFamily="34" charset="0"/>
              </a:rPr>
              <a:t>dài</a:t>
            </a:r>
            <a:r>
              <a:rPr lang="en-US" sz="2800" dirty="0">
                <a:solidFill>
                  <a:srgbClr val="7030A0"/>
                </a:solidFill>
                <a:latin typeface="Calibri" panose="020F0502020204030204" pitchFamily="34" charset="0"/>
              </a:rPr>
              <a:t> </a:t>
            </a:r>
            <a:r>
              <a:rPr lang="en-US" sz="2800" dirty="0">
                <a:solidFill>
                  <a:srgbClr val="000000"/>
                </a:solidFill>
                <a:latin typeface="Calibri" panose="020F0502020204030204" pitchFamily="34" charset="0"/>
              </a:rPr>
              <a:t>do</a:t>
            </a:r>
            <a:r>
              <a:rPr lang="en-US" sz="2800" b="0" dirty="0">
                <a:solidFill>
                  <a:srgbClr val="000000"/>
                </a:solidFill>
                <a:latin typeface="Calibri" panose="020F0502020204030204" pitchFamily="34" charset="0"/>
              </a:rPr>
              <a:t> </a:t>
            </a:r>
            <a:r>
              <a:rPr lang="en-US" sz="2800" dirty="0" err="1">
                <a:solidFill>
                  <a:srgbClr val="00B050"/>
                </a:solidFill>
                <a:latin typeface="Calibri" panose="020F0502020204030204" pitchFamily="34" charset="0"/>
              </a:rPr>
              <a:t>bất</a:t>
            </a:r>
            <a:r>
              <a:rPr lang="en-US" sz="2800" dirty="0">
                <a:solidFill>
                  <a:srgbClr val="00B050"/>
                </a:solidFill>
                <a:latin typeface="Calibri" panose="020F0502020204030204" pitchFamily="34" charset="0"/>
              </a:rPr>
              <a:t> </a:t>
            </a:r>
            <a:r>
              <a:rPr lang="en-US" sz="2800" dirty="0" err="1">
                <a:solidFill>
                  <a:srgbClr val="00B050"/>
                </a:solidFill>
                <a:latin typeface="Calibri" panose="020F0502020204030204" pitchFamily="34" charset="0"/>
              </a:rPr>
              <a:t>thường</a:t>
            </a:r>
            <a:r>
              <a:rPr lang="en-US" sz="2800" dirty="0">
                <a:solidFill>
                  <a:srgbClr val="00B050"/>
                </a:solidFill>
                <a:latin typeface="Calibri" panose="020F0502020204030204" pitchFamily="34" charset="0"/>
              </a:rPr>
              <a:t> </a:t>
            </a:r>
            <a:r>
              <a:rPr lang="en-US" sz="2800" dirty="0" err="1">
                <a:solidFill>
                  <a:srgbClr val="00B050"/>
                </a:solidFill>
                <a:latin typeface="Calibri" panose="020F0502020204030204" pitchFamily="34" charset="0"/>
              </a:rPr>
              <a:t>đường</a:t>
            </a:r>
            <a:r>
              <a:rPr lang="en-US" sz="2800" dirty="0">
                <a:solidFill>
                  <a:srgbClr val="00B050"/>
                </a:solidFill>
                <a:latin typeface="Calibri" panose="020F0502020204030204" pitchFamily="34" charset="0"/>
              </a:rPr>
              <a:t> </a:t>
            </a:r>
            <a:r>
              <a:rPr lang="en-US" sz="2800" dirty="0" err="1">
                <a:solidFill>
                  <a:srgbClr val="00B050"/>
                </a:solidFill>
                <a:latin typeface="Calibri" panose="020F0502020204030204" pitchFamily="34" charset="0"/>
              </a:rPr>
              <a:t>dẫn</a:t>
            </a:r>
            <a:r>
              <a:rPr lang="en-US" sz="2800" dirty="0">
                <a:solidFill>
                  <a:srgbClr val="00B050"/>
                </a:solidFill>
                <a:latin typeface="Calibri" panose="020F0502020204030204" pitchFamily="34" charset="0"/>
              </a:rPr>
              <a:t> </a:t>
            </a:r>
            <a:r>
              <a:rPr lang="en-US" sz="2800" dirty="0" err="1">
                <a:solidFill>
                  <a:srgbClr val="00B050"/>
                </a:solidFill>
                <a:latin typeface="Calibri" panose="020F0502020204030204" pitchFamily="34" charset="0"/>
              </a:rPr>
              <a:t>khí</a:t>
            </a:r>
            <a:r>
              <a:rPr lang="en-US" sz="2800" dirty="0">
                <a:solidFill>
                  <a:srgbClr val="00B050"/>
                </a:solidFill>
                <a:latin typeface="Calibri" panose="020F0502020204030204" pitchFamily="34" charset="0"/>
              </a:rPr>
              <a:t> </a:t>
            </a:r>
            <a:r>
              <a:rPr lang="en-US" sz="2800" dirty="0" err="1">
                <a:solidFill>
                  <a:srgbClr val="00B050"/>
                </a:solidFill>
                <a:latin typeface="Calibri" panose="020F0502020204030204" pitchFamily="34" charset="0"/>
              </a:rPr>
              <a:t>và</a:t>
            </a:r>
            <a:r>
              <a:rPr lang="en-US" sz="2800" dirty="0">
                <a:solidFill>
                  <a:srgbClr val="00B050"/>
                </a:solidFill>
                <a:latin typeface="Calibri" panose="020F0502020204030204" pitchFamily="34" charset="0"/>
              </a:rPr>
              <a:t>/</a:t>
            </a:r>
            <a:r>
              <a:rPr lang="en-US" sz="2800" dirty="0" err="1">
                <a:solidFill>
                  <a:srgbClr val="00B050"/>
                </a:solidFill>
                <a:latin typeface="Calibri" panose="020F0502020204030204" pitchFamily="34" charset="0"/>
              </a:rPr>
              <a:t>hoặc</a:t>
            </a:r>
            <a:r>
              <a:rPr lang="en-US" sz="2800" dirty="0">
                <a:solidFill>
                  <a:srgbClr val="00B050"/>
                </a:solidFill>
                <a:latin typeface="Calibri" panose="020F0502020204030204" pitchFamily="34" charset="0"/>
              </a:rPr>
              <a:t> ở </a:t>
            </a:r>
            <a:r>
              <a:rPr lang="en-US" sz="2800" dirty="0" err="1">
                <a:solidFill>
                  <a:srgbClr val="00B050"/>
                </a:solidFill>
                <a:latin typeface="Calibri" panose="020F0502020204030204" pitchFamily="34" charset="0"/>
              </a:rPr>
              <a:t>phế</a:t>
            </a:r>
            <a:r>
              <a:rPr lang="en-US" sz="2800" dirty="0">
                <a:solidFill>
                  <a:srgbClr val="00B050"/>
                </a:solidFill>
                <a:latin typeface="Calibri" panose="020F0502020204030204" pitchFamily="34" charset="0"/>
              </a:rPr>
              <a:t> </a:t>
            </a:r>
            <a:r>
              <a:rPr lang="en-US" sz="2800" dirty="0" err="1">
                <a:solidFill>
                  <a:srgbClr val="00B050"/>
                </a:solidFill>
                <a:latin typeface="Calibri" panose="020F0502020204030204" pitchFamily="34" charset="0"/>
              </a:rPr>
              <a:t>nang</a:t>
            </a:r>
            <a:r>
              <a:rPr lang="en-US" sz="2800" b="0" dirty="0">
                <a:solidFill>
                  <a:srgbClr val="00B050"/>
                </a:solidFill>
                <a:latin typeface="Calibri" panose="020F0502020204030204" pitchFamily="34" charset="0"/>
              </a:rPr>
              <a:t> </a:t>
            </a:r>
            <a:r>
              <a:rPr lang="en-US" sz="2800" b="0" dirty="0" err="1">
                <a:solidFill>
                  <a:srgbClr val="000000"/>
                </a:solidFill>
                <a:latin typeface="Calibri" panose="020F0502020204030204" pitchFamily="34" charset="0"/>
              </a:rPr>
              <a:t>thường</a:t>
            </a:r>
            <a:r>
              <a:rPr lang="en-US" sz="2800" b="0" dirty="0">
                <a:solidFill>
                  <a:srgbClr val="000000"/>
                </a:solidFill>
                <a:latin typeface="Calibri" panose="020F0502020204030204" pitchFamily="34" charset="0"/>
              </a:rPr>
              <a:t> do </a:t>
            </a:r>
            <a:r>
              <a:rPr lang="en-US" sz="2800" b="0" dirty="0" err="1">
                <a:solidFill>
                  <a:srgbClr val="000000"/>
                </a:solidFill>
                <a:latin typeface="Calibri" panose="020F0502020204030204" pitchFamily="34" charset="0"/>
              </a:rPr>
              <a:t>bởi</a:t>
            </a:r>
            <a:r>
              <a:rPr lang="en-US" sz="2800" b="0" dirty="0">
                <a:solidFill>
                  <a:srgbClr val="000000"/>
                </a:solidFill>
                <a:latin typeface="Calibri" panose="020F0502020204030204" pitchFamily="34" charset="0"/>
              </a:rPr>
              <a:t> </a:t>
            </a:r>
            <a:r>
              <a:rPr lang="en-US" sz="2800" b="0" dirty="0" err="1">
                <a:solidFill>
                  <a:srgbClr val="000000"/>
                </a:solidFill>
                <a:latin typeface="Calibri" panose="020F0502020204030204" pitchFamily="34" charset="0"/>
              </a:rPr>
              <a:t>tiếp</a:t>
            </a:r>
            <a:r>
              <a:rPr lang="en-US" sz="2800" b="0" dirty="0">
                <a:solidFill>
                  <a:srgbClr val="000000"/>
                </a:solidFill>
                <a:latin typeface="Calibri" panose="020F0502020204030204" pitchFamily="34" charset="0"/>
              </a:rPr>
              <a:t> </a:t>
            </a:r>
            <a:r>
              <a:rPr lang="en-US" sz="2800" b="0" dirty="0" err="1">
                <a:solidFill>
                  <a:srgbClr val="000000"/>
                </a:solidFill>
                <a:latin typeface="Calibri" panose="020F0502020204030204" pitchFamily="34" charset="0"/>
              </a:rPr>
              <a:t>xúc</a:t>
            </a:r>
            <a:r>
              <a:rPr lang="en-US" sz="2800" b="0" dirty="0">
                <a:solidFill>
                  <a:srgbClr val="000000"/>
                </a:solidFill>
                <a:latin typeface="Calibri" panose="020F0502020204030204" pitchFamily="34" charset="0"/>
              </a:rPr>
              <a:t> </a:t>
            </a:r>
            <a:r>
              <a:rPr lang="en-US" sz="2800" b="0" dirty="0" err="1">
                <a:solidFill>
                  <a:srgbClr val="000000"/>
                </a:solidFill>
                <a:latin typeface="Calibri" panose="020F0502020204030204" pitchFamily="34" charset="0"/>
              </a:rPr>
              <a:t>đáng</a:t>
            </a:r>
            <a:r>
              <a:rPr lang="en-US" sz="2800" b="0" dirty="0">
                <a:solidFill>
                  <a:srgbClr val="000000"/>
                </a:solidFill>
                <a:latin typeface="Calibri" panose="020F0502020204030204" pitchFamily="34" charset="0"/>
              </a:rPr>
              <a:t> </a:t>
            </a:r>
            <a:r>
              <a:rPr lang="en-US" sz="2800" b="0" dirty="0" err="1">
                <a:solidFill>
                  <a:srgbClr val="000000"/>
                </a:solidFill>
                <a:latin typeface="Calibri" panose="020F0502020204030204" pitchFamily="34" charset="0"/>
              </a:rPr>
              <a:t>kể</a:t>
            </a:r>
            <a:r>
              <a:rPr lang="en-US" sz="2800" b="0" dirty="0">
                <a:solidFill>
                  <a:srgbClr val="000000"/>
                </a:solidFill>
                <a:latin typeface="Calibri" panose="020F0502020204030204" pitchFamily="34" charset="0"/>
              </a:rPr>
              <a:t> </a:t>
            </a:r>
            <a:r>
              <a:rPr lang="en-US" sz="2800" dirty="0" err="1">
                <a:solidFill>
                  <a:srgbClr val="FF0000"/>
                </a:solidFill>
              </a:rPr>
              <a:t>với</a:t>
            </a:r>
            <a:r>
              <a:rPr lang="en-US" sz="2800" dirty="0">
                <a:solidFill>
                  <a:srgbClr val="FF0000"/>
                </a:solidFill>
              </a:rPr>
              <a:t> </a:t>
            </a:r>
            <a:r>
              <a:rPr lang="en-US" sz="2800" dirty="0" err="1">
                <a:solidFill>
                  <a:srgbClr val="FF0000"/>
                </a:solidFill>
              </a:rPr>
              <a:t>hạt</a:t>
            </a:r>
            <a:r>
              <a:rPr lang="en-US" sz="2800" dirty="0">
                <a:solidFill>
                  <a:srgbClr val="FF0000"/>
                </a:solidFill>
              </a:rPr>
              <a:t> </a:t>
            </a:r>
            <a:r>
              <a:rPr lang="en-US" sz="2800" dirty="0" err="1">
                <a:solidFill>
                  <a:srgbClr val="FF0000"/>
                </a:solidFill>
              </a:rPr>
              <a:t>và</a:t>
            </a:r>
            <a:r>
              <a:rPr lang="en-US" sz="2800" dirty="0">
                <a:solidFill>
                  <a:srgbClr val="FF0000"/>
                </a:solidFill>
              </a:rPr>
              <a:t> </a:t>
            </a:r>
            <a:r>
              <a:rPr lang="en-US" sz="2800" dirty="0" err="1">
                <a:solidFill>
                  <a:srgbClr val="FF0000"/>
                </a:solidFill>
              </a:rPr>
              <a:t>khí</a:t>
            </a:r>
            <a:r>
              <a:rPr lang="en-US" sz="2800" dirty="0">
                <a:solidFill>
                  <a:srgbClr val="FF0000"/>
                </a:solidFill>
              </a:rPr>
              <a:t> </a:t>
            </a:r>
            <a:r>
              <a:rPr lang="en-US" sz="2800" dirty="0" err="1">
                <a:solidFill>
                  <a:srgbClr val="FF0000"/>
                </a:solidFill>
              </a:rPr>
              <a:t>độc</a:t>
            </a:r>
            <a:r>
              <a:rPr lang="en-US" sz="2800" dirty="0">
                <a:solidFill>
                  <a:srgbClr val="FF0000"/>
                </a:solidFill>
              </a:rPr>
              <a:t> </a:t>
            </a:r>
            <a:r>
              <a:rPr lang="en-US" sz="2800" dirty="0" err="1">
                <a:solidFill>
                  <a:srgbClr val="FF0000"/>
                </a:solidFill>
              </a:rPr>
              <a:t>hại</a:t>
            </a:r>
            <a:r>
              <a:rPr lang="en-US" sz="2800" dirty="0">
                <a:solidFill>
                  <a:srgbClr val="000000"/>
                </a:solidFill>
              </a:rPr>
              <a:t>.</a:t>
            </a:r>
            <a:endParaRPr lang="fr-FR" sz="2800" dirty="0"/>
          </a:p>
        </p:txBody>
      </p:sp>
      <p:sp>
        <p:nvSpPr>
          <p:cNvPr id="5" name="Rectangle 4"/>
          <p:cNvSpPr/>
          <p:nvPr/>
        </p:nvSpPr>
        <p:spPr>
          <a:xfrm>
            <a:off x="1524000" y="304800"/>
            <a:ext cx="9144000" cy="584775"/>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p:spPr>
        <p:txBody>
          <a:bodyPr wrap="square">
            <a:spAutoFit/>
          </a:bodyPr>
          <a:lstStyle/>
          <a:p>
            <a:pPr algn="ctr"/>
            <a:r>
              <a:rPr lang="en-US" sz="3200" dirty="0">
                <a:solidFill>
                  <a:srgbClr val="000000"/>
                </a:solidFill>
                <a:latin typeface="Calibri" panose="020F0502020204030204" pitchFamily="34" charset="0"/>
              </a:rPr>
              <a:t>ĐỊNH NGHĨA VÀ TỔNG QUAN</a:t>
            </a:r>
          </a:p>
        </p:txBody>
      </p:sp>
    </p:spTree>
    <p:extLst>
      <p:ext uri="{BB962C8B-B14F-4D97-AF65-F5344CB8AC3E}">
        <p14:creationId xmlns:p14="http://schemas.microsoft.com/office/powerpoint/2010/main" val="182797178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không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457200" y="1478081"/>
            <a:ext cx="11430000" cy="3347840"/>
          </a:xfrm>
          <a:prstGeom prst="rect">
            <a:avLst/>
          </a:prstGeom>
        </p:spPr>
        <p:txBody>
          <a:bodyPr wrap="square">
            <a:spAutoFit/>
          </a:bodyPr>
          <a:lstStyle/>
          <a:p>
            <a:pPr>
              <a:lnSpc>
                <a:spcPct val="150000"/>
              </a:lnSpc>
            </a:pPr>
            <a:r>
              <a:rPr lang="vi-VN" dirty="0" err="1">
                <a:solidFill>
                  <a:srgbClr val="FFC000"/>
                </a:solidFill>
              </a:rPr>
              <a:t>Hoạt</a:t>
            </a:r>
            <a:r>
              <a:rPr lang="vi-VN" dirty="0">
                <a:solidFill>
                  <a:srgbClr val="FFC000"/>
                </a:solidFill>
              </a:rPr>
              <a:t> </a:t>
            </a:r>
            <a:r>
              <a:rPr lang="vi-VN" dirty="0" err="1">
                <a:solidFill>
                  <a:srgbClr val="FFC000"/>
                </a:solidFill>
              </a:rPr>
              <a:t>động</a:t>
            </a:r>
            <a:r>
              <a:rPr lang="vi-VN" dirty="0">
                <a:solidFill>
                  <a:srgbClr val="FFC000"/>
                </a:solidFill>
              </a:rPr>
              <a:t> </a:t>
            </a:r>
            <a:r>
              <a:rPr lang="vi-VN" dirty="0" err="1">
                <a:solidFill>
                  <a:srgbClr val="FFC000"/>
                </a:solidFill>
              </a:rPr>
              <a:t>thể</a:t>
            </a:r>
            <a:r>
              <a:rPr lang="vi-VN" dirty="0">
                <a:solidFill>
                  <a:srgbClr val="FFC000"/>
                </a:solidFill>
              </a:rPr>
              <a:t> </a:t>
            </a:r>
            <a:r>
              <a:rPr lang="vi-VN" dirty="0" err="1">
                <a:solidFill>
                  <a:srgbClr val="FFC000"/>
                </a:solidFill>
              </a:rPr>
              <a:t>chất</a:t>
            </a:r>
            <a:endParaRPr lang="en-US" dirty="0">
              <a:solidFill>
                <a:srgbClr val="FFC000"/>
              </a:solidFill>
            </a:endParaRPr>
          </a:p>
          <a:p>
            <a:pPr marL="342900" indent="-342900">
              <a:lnSpc>
                <a:spcPct val="150000"/>
              </a:lnSpc>
              <a:buFont typeface="Wingdings" panose="05000000000000000000" pitchFamily="2" charset="2"/>
              <a:buChar char="Ø"/>
            </a:pPr>
            <a:r>
              <a:rPr lang="vi-VN" b="0" dirty="0" err="1"/>
              <a:t>Phục</a:t>
            </a:r>
            <a:r>
              <a:rPr lang="vi-VN" b="0" dirty="0"/>
              <a:t> </a:t>
            </a:r>
            <a:r>
              <a:rPr lang="vi-VN" b="0" dirty="0" err="1"/>
              <a:t>hồi</a:t>
            </a:r>
            <a:r>
              <a:rPr lang="vi-VN" b="0" dirty="0"/>
              <a:t> </a:t>
            </a:r>
            <a:r>
              <a:rPr lang="vi-VN" b="0" dirty="0" err="1"/>
              <a:t>chức</a:t>
            </a:r>
            <a:r>
              <a:rPr lang="vi-VN" b="0" dirty="0"/>
              <a:t> năng </a:t>
            </a:r>
            <a:r>
              <a:rPr lang="vi-VN" b="0" dirty="0" err="1"/>
              <a:t>phổi</a:t>
            </a:r>
            <a:r>
              <a:rPr lang="en-US" b="0" dirty="0"/>
              <a:t> </a:t>
            </a:r>
            <a:r>
              <a:rPr lang="en-US" b="0" dirty="0" err="1"/>
              <a:t>có</a:t>
            </a:r>
            <a:r>
              <a:rPr lang="en-US" b="0" dirty="0"/>
              <a:t> </a:t>
            </a:r>
            <a:r>
              <a:rPr lang="vi-VN" b="0" dirty="0" err="1"/>
              <a:t>bằng</a:t>
            </a:r>
            <a:r>
              <a:rPr lang="vi-VN" b="0" dirty="0"/>
              <a:t> </a:t>
            </a:r>
            <a:r>
              <a:rPr lang="vi-VN" b="0" dirty="0" err="1"/>
              <a:t>chứng</a:t>
            </a:r>
            <a:r>
              <a:rPr lang="vi-VN" b="0" dirty="0"/>
              <a:t> </a:t>
            </a:r>
            <a:r>
              <a:rPr lang="vi-VN" b="0" dirty="0" err="1"/>
              <a:t>rõ</a:t>
            </a:r>
            <a:r>
              <a:rPr lang="vi-VN" b="0" dirty="0"/>
              <a:t> </a:t>
            </a:r>
            <a:r>
              <a:rPr lang="vi-VN" b="0" dirty="0" err="1"/>
              <a:t>ràng</a:t>
            </a:r>
            <a:r>
              <a:rPr lang="vi-VN" b="0" dirty="0"/>
              <a:t> </a:t>
            </a:r>
            <a:r>
              <a:rPr lang="vi-VN" b="0" dirty="0" err="1"/>
              <a:t>về</a:t>
            </a:r>
            <a:r>
              <a:rPr lang="vi-VN" b="0" dirty="0"/>
              <a:t> </a:t>
            </a:r>
            <a:r>
              <a:rPr lang="vi-VN" b="0" dirty="0" err="1"/>
              <a:t>lợi</a:t>
            </a:r>
            <a:r>
              <a:rPr lang="vi-VN" b="0" dirty="0"/>
              <a:t> </a:t>
            </a:r>
            <a:r>
              <a:rPr lang="vi-VN" b="0" dirty="0" err="1"/>
              <a:t>ích</a:t>
            </a:r>
            <a:r>
              <a:rPr lang="vi-VN" b="0" dirty="0">
                <a:solidFill>
                  <a:srgbClr val="FFC000"/>
                </a:solidFill>
              </a:rPr>
              <a:t>. </a:t>
            </a:r>
            <a:endParaRPr lang="en-US" b="0" dirty="0">
              <a:solidFill>
                <a:srgbClr val="FFC000"/>
              </a:solidFill>
            </a:endParaRPr>
          </a:p>
          <a:p>
            <a:pPr marL="342900" indent="-342900">
              <a:lnSpc>
                <a:spcPct val="150000"/>
              </a:lnSpc>
              <a:buFont typeface="Wingdings" panose="05000000000000000000" pitchFamily="2" charset="2"/>
              <a:buChar char="Ø"/>
            </a:pPr>
            <a:r>
              <a:rPr lang="en-US" b="0" dirty="0"/>
              <a:t>H</a:t>
            </a:r>
            <a:r>
              <a:rPr lang="vi-VN" b="0" dirty="0" err="1"/>
              <a:t>oạt</a:t>
            </a:r>
            <a:r>
              <a:rPr lang="vi-VN" b="0" dirty="0"/>
              <a:t> </a:t>
            </a:r>
            <a:r>
              <a:rPr lang="vi-VN" b="0" dirty="0" err="1"/>
              <a:t>động</a:t>
            </a:r>
            <a:r>
              <a:rPr lang="vi-VN" b="0" dirty="0"/>
              <a:t> </a:t>
            </a:r>
            <a:r>
              <a:rPr lang="vi-VN" b="0" dirty="0" err="1"/>
              <a:t>thể</a:t>
            </a:r>
            <a:r>
              <a:rPr lang="vi-VN" b="0" dirty="0"/>
              <a:t> </a:t>
            </a:r>
            <a:r>
              <a:rPr lang="vi-VN" b="0" dirty="0" err="1"/>
              <a:t>chất</a:t>
            </a:r>
            <a:r>
              <a:rPr lang="vi-VN" b="0" dirty="0"/>
              <a:t> </a:t>
            </a:r>
            <a:r>
              <a:rPr lang="vi-VN" b="0" dirty="0" err="1"/>
              <a:t>giảm</a:t>
            </a:r>
            <a:r>
              <a:rPr lang="vi-VN" b="0" dirty="0"/>
              <a:t> </a:t>
            </a:r>
            <a:r>
              <a:rPr lang="en-US" b="0" dirty="0" err="1"/>
              <a:t>làm</a:t>
            </a:r>
            <a:r>
              <a:rPr lang="en-US" b="0" dirty="0"/>
              <a:t> bn </a:t>
            </a:r>
            <a:r>
              <a:rPr lang="en-US" b="0" dirty="0" err="1"/>
              <a:t>càng</a:t>
            </a:r>
            <a:r>
              <a:rPr lang="en-US" b="0" dirty="0"/>
              <a:t> </a:t>
            </a:r>
            <a:r>
              <a:rPr lang="en-US" b="0" dirty="0" err="1"/>
              <a:t>ngày</a:t>
            </a:r>
            <a:r>
              <a:rPr lang="en-US" b="0" dirty="0"/>
              <a:t> </a:t>
            </a:r>
            <a:r>
              <a:rPr lang="en-US" b="0" dirty="0" err="1"/>
              <a:t>càng</a:t>
            </a:r>
            <a:r>
              <a:rPr lang="en-US" b="0" dirty="0"/>
              <a:t> </a:t>
            </a:r>
            <a:r>
              <a:rPr lang="en-US" b="0" dirty="0" err="1"/>
              <a:t>giảm</a:t>
            </a:r>
            <a:r>
              <a:rPr lang="en-US" b="0" dirty="0"/>
              <a:t> </a:t>
            </a:r>
            <a:r>
              <a:rPr lang="en-US" b="0" dirty="0" err="1"/>
              <a:t>hoạt</a:t>
            </a:r>
            <a:r>
              <a:rPr lang="en-US" b="0" dirty="0"/>
              <a:t> </a:t>
            </a:r>
            <a:r>
              <a:rPr lang="en-US" b="0" dirty="0" err="1"/>
              <a:t>động</a:t>
            </a:r>
            <a:r>
              <a:rPr lang="en-US" b="0" dirty="0"/>
              <a:t> </a:t>
            </a:r>
            <a:r>
              <a:rPr lang="vi-VN" b="0" dirty="0" err="1">
                <a:solidFill>
                  <a:srgbClr val="FFC000"/>
                </a:solidFill>
              </a:rPr>
              <a:t>dẫn</a:t>
            </a:r>
            <a:r>
              <a:rPr lang="vi-VN" b="0" dirty="0">
                <a:solidFill>
                  <a:srgbClr val="FFC000"/>
                </a:solidFill>
              </a:rPr>
              <a:t> </a:t>
            </a:r>
            <a:r>
              <a:rPr lang="vi-VN" b="0" dirty="0" err="1">
                <a:solidFill>
                  <a:srgbClr val="FFC000"/>
                </a:solidFill>
              </a:rPr>
              <a:t>đến</a:t>
            </a:r>
            <a:r>
              <a:rPr lang="vi-VN" b="0" dirty="0">
                <a:solidFill>
                  <a:srgbClr val="FFC000"/>
                </a:solidFill>
              </a:rPr>
              <a:t> </a:t>
            </a:r>
            <a:r>
              <a:rPr lang="vi-VN" b="0" dirty="0" err="1"/>
              <a:t>giảm</a:t>
            </a:r>
            <a:r>
              <a:rPr lang="vi-VN" b="0" dirty="0"/>
              <a:t> </a:t>
            </a:r>
            <a:r>
              <a:rPr lang="vi-VN" b="0" dirty="0" err="1"/>
              <a:t>chất</a:t>
            </a:r>
            <a:r>
              <a:rPr lang="vi-VN" b="0" dirty="0"/>
              <a:t> </a:t>
            </a:r>
            <a:r>
              <a:rPr lang="vi-VN" b="0" dirty="0" err="1"/>
              <a:t>lượng</a:t>
            </a:r>
            <a:r>
              <a:rPr lang="vi-VN" b="0" dirty="0"/>
              <a:t> </a:t>
            </a:r>
            <a:r>
              <a:rPr lang="vi-VN" b="0" dirty="0" err="1"/>
              <a:t>cuộc</a:t>
            </a:r>
            <a:r>
              <a:rPr lang="vi-VN" b="0" dirty="0"/>
              <a:t> </a:t>
            </a:r>
            <a:r>
              <a:rPr lang="vi-VN" b="0" dirty="0" err="1"/>
              <a:t>sống</a:t>
            </a:r>
            <a:r>
              <a:rPr lang="vi-VN" b="0" dirty="0"/>
              <a:t>, tăng </a:t>
            </a:r>
            <a:r>
              <a:rPr lang="vi-VN" b="0" dirty="0" err="1"/>
              <a:t>tỷ</a:t>
            </a:r>
            <a:r>
              <a:rPr lang="vi-VN" b="0" dirty="0"/>
              <a:t> </a:t>
            </a:r>
            <a:r>
              <a:rPr lang="vi-VN" b="0" dirty="0" err="1"/>
              <a:t>lệ</a:t>
            </a:r>
            <a:r>
              <a:rPr lang="vi-VN" b="0" dirty="0"/>
              <a:t> </a:t>
            </a:r>
            <a:r>
              <a:rPr lang="vi-VN" b="0" dirty="0" err="1"/>
              <a:t>nhập</a:t>
            </a:r>
            <a:r>
              <a:rPr lang="vi-VN" b="0" dirty="0"/>
              <a:t> </a:t>
            </a:r>
            <a:r>
              <a:rPr lang="vi-VN" b="0" dirty="0" err="1"/>
              <a:t>viện</a:t>
            </a:r>
            <a:r>
              <a:rPr lang="vi-VN" b="0" dirty="0"/>
              <a:t> </a:t>
            </a:r>
            <a:r>
              <a:rPr lang="vi-VN" b="0" dirty="0" err="1"/>
              <a:t>và</a:t>
            </a:r>
            <a:r>
              <a:rPr lang="vi-VN" b="0" dirty="0"/>
              <a:t> </a:t>
            </a:r>
            <a:r>
              <a:rPr lang="vi-VN" b="0" dirty="0" err="1"/>
              <a:t>tử</a:t>
            </a:r>
            <a:r>
              <a:rPr lang="vi-VN" b="0" dirty="0"/>
              <a:t> vong</a:t>
            </a:r>
            <a:r>
              <a:rPr lang="vi-VN" b="0" dirty="0">
                <a:solidFill>
                  <a:srgbClr val="FFC000"/>
                </a:solidFill>
              </a:rPr>
              <a:t>.</a:t>
            </a:r>
            <a:endParaRPr lang="en-US" b="0" dirty="0">
              <a:solidFill>
                <a:srgbClr val="FFC000"/>
              </a:solidFill>
            </a:endParaRPr>
          </a:p>
          <a:p>
            <a:pPr marL="342900" indent="-342900">
              <a:lnSpc>
                <a:spcPct val="150000"/>
              </a:lnSpc>
              <a:buFont typeface="Wingdings" panose="05000000000000000000" pitchFamily="2" charset="2"/>
              <a:buChar char="Ø"/>
            </a:pPr>
            <a:r>
              <a:rPr lang="vi-VN" b="0" dirty="0" err="1">
                <a:solidFill>
                  <a:srgbClr val="FFC000"/>
                </a:solidFill>
              </a:rPr>
              <a:t>Cần</a:t>
            </a:r>
            <a:r>
              <a:rPr lang="vi-VN" b="0" dirty="0">
                <a:solidFill>
                  <a:srgbClr val="FFC000"/>
                </a:solidFill>
              </a:rPr>
              <a:t> can </a:t>
            </a:r>
            <a:r>
              <a:rPr lang="vi-VN" b="0" dirty="0" err="1">
                <a:solidFill>
                  <a:srgbClr val="FFC000"/>
                </a:solidFill>
              </a:rPr>
              <a:t>thiệp</a:t>
            </a:r>
            <a:r>
              <a:rPr lang="vi-VN" b="0" dirty="0">
                <a:solidFill>
                  <a:srgbClr val="FFC000"/>
                </a:solidFill>
              </a:rPr>
              <a:t> </a:t>
            </a:r>
            <a:r>
              <a:rPr lang="en-US" b="0" dirty="0" err="1">
                <a:solidFill>
                  <a:srgbClr val="FFC000"/>
                </a:solidFill>
              </a:rPr>
              <a:t>để</a:t>
            </a:r>
            <a:r>
              <a:rPr lang="en-US" b="0" dirty="0">
                <a:solidFill>
                  <a:srgbClr val="FFC000"/>
                </a:solidFill>
              </a:rPr>
              <a:t> </a:t>
            </a:r>
            <a:r>
              <a:rPr lang="vi-VN" b="0" dirty="0" err="1">
                <a:solidFill>
                  <a:srgbClr val="FFC000"/>
                </a:solidFill>
              </a:rPr>
              <a:t>cải</a:t>
            </a:r>
            <a:r>
              <a:rPr lang="vi-VN" b="0" dirty="0">
                <a:solidFill>
                  <a:srgbClr val="FFC000"/>
                </a:solidFill>
              </a:rPr>
              <a:t> </a:t>
            </a:r>
            <a:r>
              <a:rPr lang="vi-VN" b="0" dirty="0" err="1">
                <a:solidFill>
                  <a:srgbClr val="FFC000"/>
                </a:solidFill>
              </a:rPr>
              <a:t>thiện</a:t>
            </a:r>
            <a:r>
              <a:rPr lang="vi-VN" b="0" dirty="0">
                <a:solidFill>
                  <a:srgbClr val="FFC000"/>
                </a:solidFill>
              </a:rPr>
              <a:t> </a:t>
            </a:r>
            <a:r>
              <a:rPr lang="vi-VN" b="0" dirty="0" err="1">
                <a:solidFill>
                  <a:srgbClr val="FFC000"/>
                </a:solidFill>
              </a:rPr>
              <a:t>hoạt</a:t>
            </a:r>
            <a:r>
              <a:rPr lang="vi-VN" b="0" dirty="0">
                <a:solidFill>
                  <a:srgbClr val="FFC000"/>
                </a:solidFill>
              </a:rPr>
              <a:t> </a:t>
            </a:r>
            <a:r>
              <a:rPr lang="vi-VN" b="0" dirty="0" err="1">
                <a:solidFill>
                  <a:srgbClr val="FFC000"/>
                </a:solidFill>
              </a:rPr>
              <a:t>động</a:t>
            </a:r>
            <a:r>
              <a:rPr lang="vi-VN" b="0" dirty="0">
                <a:solidFill>
                  <a:srgbClr val="FFC000"/>
                </a:solidFill>
              </a:rPr>
              <a:t> </a:t>
            </a:r>
            <a:r>
              <a:rPr lang="vi-VN" b="0" dirty="0" err="1">
                <a:solidFill>
                  <a:srgbClr val="FFC000"/>
                </a:solidFill>
              </a:rPr>
              <a:t>thể</a:t>
            </a:r>
            <a:r>
              <a:rPr lang="vi-VN" b="0" dirty="0">
                <a:solidFill>
                  <a:srgbClr val="FFC000"/>
                </a:solidFill>
              </a:rPr>
              <a:t> </a:t>
            </a:r>
            <a:r>
              <a:rPr lang="vi-VN" b="0" dirty="0" err="1">
                <a:solidFill>
                  <a:srgbClr val="FFC000"/>
                </a:solidFill>
              </a:rPr>
              <a:t>chất</a:t>
            </a:r>
            <a:r>
              <a:rPr lang="vi-VN" b="0" dirty="0">
                <a:solidFill>
                  <a:srgbClr val="FFC000"/>
                </a:solidFill>
              </a:rPr>
              <a:t>.</a:t>
            </a:r>
            <a:r>
              <a:rPr lang="en-US" b="0" dirty="0">
                <a:solidFill>
                  <a:srgbClr val="FFC000"/>
                </a:solidFill>
              </a:rPr>
              <a:t> Ch</a:t>
            </a:r>
            <a:r>
              <a:rPr lang="vi-VN" b="0" dirty="0">
                <a:solidFill>
                  <a:srgbClr val="FFC000"/>
                </a:solidFill>
              </a:rPr>
              <a:t>ư</a:t>
            </a:r>
            <a:r>
              <a:rPr lang="en-US" b="0" dirty="0">
                <a:solidFill>
                  <a:srgbClr val="FFC000"/>
                </a:solidFill>
              </a:rPr>
              <a:t>a </a:t>
            </a:r>
            <a:r>
              <a:rPr lang="en-US" b="0" dirty="0" err="1">
                <a:solidFill>
                  <a:srgbClr val="FFC000"/>
                </a:solidFill>
              </a:rPr>
              <a:t>biết</a:t>
            </a:r>
            <a:r>
              <a:rPr lang="en-US" b="0" dirty="0">
                <a:solidFill>
                  <a:srgbClr val="FFC000"/>
                </a:solidFill>
              </a:rPr>
              <a:t> </a:t>
            </a:r>
            <a:r>
              <a:rPr lang="en-US" b="0" dirty="0" err="1">
                <a:solidFill>
                  <a:srgbClr val="FFC000"/>
                </a:solidFill>
              </a:rPr>
              <a:t>cách</a:t>
            </a:r>
            <a:r>
              <a:rPr lang="en-US" b="0" dirty="0">
                <a:solidFill>
                  <a:srgbClr val="FFC000"/>
                </a:solidFill>
              </a:rPr>
              <a:t> </a:t>
            </a:r>
            <a:r>
              <a:rPr lang="vi-VN" b="0" dirty="0">
                <a:solidFill>
                  <a:srgbClr val="FFC000"/>
                </a:solidFill>
              </a:rPr>
              <a:t>can </a:t>
            </a:r>
            <a:r>
              <a:rPr lang="vi-VN" b="0" dirty="0" err="1">
                <a:solidFill>
                  <a:srgbClr val="FFC000"/>
                </a:solidFill>
              </a:rPr>
              <a:t>thiệp</a:t>
            </a:r>
            <a:r>
              <a:rPr lang="vi-VN" b="0" dirty="0">
                <a:solidFill>
                  <a:srgbClr val="FFC000"/>
                </a:solidFill>
              </a:rPr>
              <a:t> cho </a:t>
            </a:r>
            <a:r>
              <a:rPr lang="en-US" b="0" dirty="0" err="1">
                <a:solidFill>
                  <a:srgbClr val="FFC000"/>
                </a:solidFill>
              </a:rPr>
              <a:t>thực</a:t>
            </a:r>
            <a:r>
              <a:rPr lang="en-US" b="0" dirty="0">
                <a:solidFill>
                  <a:srgbClr val="FFC000"/>
                </a:solidFill>
              </a:rPr>
              <a:t> </a:t>
            </a:r>
            <a:r>
              <a:rPr lang="en-US" b="0" dirty="0" err="1">
                <a:solidFill>
                  <a:srgbClr val="FFC000"/>
                </a:solidFill>
              </a:rPr>
              <a:t>hành</a:t>
            </a:r>
            <a:r>
              <a:rPr lang="en-US" b="0" dirty="0">
                <a:solidFill>
                  <a:srgbClr val="FFC000"/>
                </a:solidFill>
              </a:rPr>
              <a:t> </a:t>
            </a:r>
            <a:r>
              <a:rPr lang="vi-VN" b="0" dirty="0">
                <a:solidFill>
                  <a:srgbClr val="FFC000"/>
                </a:solidFill>
              </a:rPr>
              <a:t>lâm </a:t>
            </a:r>
            <a:r>
              <a:rPr lang="vi-VN" b="0" dirty="0" err="1">
                <a:solidFill>
                  <a:srgbClr val="FFC000"/>
                </a:solidFill>
              </a:rPr>
              <a:t>sàng</a:t>
            </a:r>
            <a:r>
              <a:rPr lang="vi-VN" b="0" dirty="0">
                <a:solidFill>
                  <a:srgbClr val="FFC000"/>
                </a:solidFill>
              </a:rPr>
              <a:t>.</a:t>
            </a:r>
          </a:p>
        </p:txBody>
      </p:sp>
    </p:spTree>
    <p:extLst>
      <p:ext uri="{BB962C8B-B14F-4D97-AF65-F5344CB8AC3E}">
        <p14:creationId xmlns:p14="http://schemas.microsoft.com/office/powerpoint/2010/main" val="173836300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en-AU" dirty="0" err="1"/>
              <a:t>Vận</a:t>
            </a:r>
            <a:r>
              <a:rPr lang="en-AU" dirty="0"/>
              <a:t> </a:t>
            </a:r>
            <a:r>
              <a:rPr lang="en-AU" dirty="0" err="1"/>
              <a:t>động</a:t>
            </a:r>
            <a:r>
              <a:rPr lang="en-AU" dirty="0"/>
              <a:t> </a:t>
            </a:r>
            <a:r>
              <a:rPr lang="en-AU" dirty="0" err="1"/>
              <a:t>thể</a:t>
            </a:r>
            <a:r>
              <a:rPr lang="en-AU" dirty="0"/>
              <a:t> </a:t>
            </a:r>
            <a:r>
              <a:rPr lang="en-AU" dirty="0" err="1"/>
              <a:t>lực</a:t>
            </a:r>
            <a:r>
              <a:rPr lang="en-AU" dirty="0"/>
              <a:t> </a:t>
            </a:r>
            <a:r>
              <a:rPr lang="en-AU" dirty="0" err="1"/>
              <a:t>trên</a:t>
            </a:r>
            <a:r>
              <a:rPr lang="en-AU" dirty="0"/>
              <a:t> bn COPD</a:t>
            </a:r>
            <a:br>
              <a:rPr lang="en-AU" sz="2400" dirty="0"/>
            </a:br>
            <a:r>
              <a:rPr lang="en-AU" sz="2000" dirty="0" err="1">
                <a:solidFill>
                  <a:schemeClr val="tx2"/>
                </a:solidFill>
              </a:rPr>
              <a:t>Watz</a:t>
            </a:r>
            <a:r>
              <a:rPr lang="en-AU" sz="2000" dirty="0">
                <a:solidFill>
                  <a:schemeClr val="tx2"/>
                </a:solidFill>
              </a:rPr>
              <a:t> </a:t>
            </a:r>
            <a:r>
              <a:rPr lang="en-AU" sz="2000" dirty="0" err="1">
                <a:solidFill>
                  <a:schemeClr val="tx2"/>
                </a:solidFill>
              </a:rPr>
              <a:t>và</a:t>
            </a:r>
            <a:r>
              <a:rPr lang="en-AU" sz="2000" dirty="0">
                <a:solidFill>
                  <a:schemeClr val="tx2"/>
                </a:solidFill>
              </a:rPr>
              <a:t> cs. ERJ 2009;33:262</a:t>
            </a:r>
          </a:p>
        </p:txBody>
      </p:sp>
      <p:grpSp>
        <p:nvGrpSpPr>
          <p:cNvPr id="3077" name="Group 3"/>
          <p:cNvGrpSpPr>
            <a:grpSpLocks/>
          </p:cNvGrpSpPr>
          <p:nvPr/>
        </p:nvGrpSpPr>
        <p:grpSpPr bwMode="auto">
          <a:xfrm>
            <a:off x="6096001" y="2124076"/>
            <a:ext cx="3965575" cy="3648075"/>
            <a:chOff x="2880" y="1338"/>
            <a:chExt cx="2498" cy="2298"/>
          </a:xfrm>
        </p:grpSpPr>
        <p:sp>
          <p:nvSpPr>
            <p:cNvPr id="3086" name="Text Box 4"/>
            <p:cNvSpPr txBox="1">
              <a:spLocks noChangeArrowheads="1"/>
            </p:cNvSpPr>
            <p:nvPr/>
          </p:nvSpPr>
          <p:spPr bwMode="auto">
            <a:xfrm rot="16200000">
              <a:off x="2642" y="2199"/>
              <a:ext cx="669" cy="194"/>
            </a:xfrm>
            <a:prstGeom prst="rect">
              <a:avLst/>
            </a:prstGeom>
            <a:noFill/>
            <a:ln w="28575" algn="ctr">
              <a:noFill/>
              <a:miter lim="800000"/>
              <a:headEnd/>
              <a:tailEnd/>
            </a:ln>
          </p:spPr>
          <p:txBody>
            <a:bodyPr wrap="none">
              <a:spAutoFit/>
            </a:bodyPr>
            <a:lstStyle/>
            <a:p>
              <a:pPr algn="ctr" eaLnBrk="0" hangingPunct="0"/>
              <a:r>
                <a:rPr lang="en-GB" sz="1400">
                  <a:solidFill>
                    <a:srgbClr val="FFFFFF"/>
                  </a:solidFill>
                  <a:ea typeface="ＭＳ Ｐゴシック" pitchFamily="34" charset="-128"/>
                </a:rPr>
                <a:t>6MWD (m)</a:t>
              </a:r>
            </a:p>
          </p:txBody>
        </p:sp>
        <p:sp>
          <p:nvSpPr>
            <p:cNvPr id="3087" name="Text Box 5"/>
            <p:cNvSpPr txBox="1">
              <a:spLocks noChangeArrowheads="1"/>
            </p:cNvSpPr>
            <p:nvPr/>
          </p:nvSpPr>
          <p:spPr bwMode="auto">
            <a:xfrm>
              <a:off x="3043" y="1338"/>
              <a:ext cx="304" cy="1969"/>
            </a:xfrm>
            <a:prstGeom prst="rect">
              <a:avLst/>
            </a:prstGeom>
            <a:noFill/>
            <a:ln w="28575" algn="ctr">
              <a:noFill/>
              <a:miter lim="800000"/>
              <a:headEnd/>
              <a:tailEnd/>
            </a:ln>
          </p:spPr>
          <p:txBody>
            <a:bodyPr wrap="none">
              <a:spAutoFit/>
            </a:bodyPr>
            <a:lstStyle/>
            <a:p>
              <a:pPr algn="r" eaLnBrk="0" hangingPunct="0">
                <a:spcAft>
                  <a:spcPct val="118000"/>
                </a:spcAft>
              </a:pPr>
              <a:r>
                <a:rPr lang="en-GB" sz="1400">
                  <a:solidFill>
                    <a:srgbClr val="FFFFFF"/>
                  </a:solidFill>
                  <a:ea typeface="ＭＳ Ｐゴシック" pitchFamily="34" charset="-128"/>
                </a:rPr>
                <a:t>600</a:t>
              </a:r>
            </a:p>
            <a:p>
              <a:pPr algn="r" eaLnBrk="0" hangingPunct="0">
                <a:spcAft>
                  <a:spcPct val="118000"/>
                </a:spcAft>
              </a:pPr>
              <a:r>
                <a:rPr lang="en-GB" sz="1400">
                  <a:solidFill>
                    <a:srgbClr val="FFFFFF"/>
                  </a:solidFill>
                  <a:ea typeface="ＭＳ Ｐゴシック" pitchFamily="34" charset="-128"/>
                </a:rPr>
                <a:t>500</a:t>
              </a:r>
            </a:p>
            <a:p>
              <a:pPr algn="r" eaLnBrk="0" hangingPunct="0">
                <a:spcAft>
                  <a:spcPct val="118000"/>
                </a:spcAft>
              </a:pPr>
              <a:r>
                <a:rPr lang="en-GB" sz="1400">
                  <a:solidFill>
                    <a:srgbClr val="FFFFFF"/>
                  </a:solidFill>
                  <a:ea typeface="ＭＳ Ｐゴシック" pitchFamily="34" charset="-128"/>
                </a:rPr>
                <a:t>400</a:t>
              </a:r>
            </a:p>
            <a:p>
              <a:pPr algn="r" eaLnBrk="0" hangingPunct="0">
                <a:spcAft>
                  <a:spcPct val="118000"/>
                </a:spcAft>
              </a:pPr>
              <a:r>
                <a:rPr lang="en-GB" sz="1400">
                  <a:solidFill>
                    <a:srgbClr val="FFFFFF"/>
                  </a:solidFill>
                  <a:ea typeface="ＭＳ Ｐゴシック" pitchFamily="34" charset="-128"/>
                </a:rPr>
                <a:t>300</a:t>
              </a:r>
            </a:p>
            <a:p>
              <a:pPr algn="r" eaLnBrk="0" hangingPunct="0">
                <a:spcAft>
                  <a:spcPct val="118000"/>
                </a:spcAft>
              </a:pPr>
              <a:r>
                <a:rPr lang="en-GB" sz="1400">
                  <a:solidFill>
                    <a:srgbClr val="FFFFFF"/>
                  </a:solidFill>
                  <a:ea typeface="ＭＳ Ｐゴシック" pitchFamily="34" charset="-128"/>
                </a:rPr>
                <a:t>200</a:t>
              </a:r>
            </a:p>
            <a:p>
              <a:pPr algn="r" eaLnBrk="0" hangingPunct="0">
                <a:spcAft>
                  <a:spcPct val="118000"/>
                </a:spcAft>
              </a:pPr>
              <a:r>
                <a:rPr lang="en-GB" sz="1400">
                  <a:solidFill>
                    <a:srgbClr val="FFFFFF"/>
                  </a:solidFill>
                  <a:ea typeface="ＭＳ Ｐゴシック" pitchFamily="34" charset="-128"/>
                </a:rPr>
                <a:t>100</a:t>
              </a:r>
            </a:p>
            <a:p>
              <a:pPr algn="r" eaLnBrk="0" hangingPunct="0">
                <a:spcAft>
                  <a:spcPct val="118000"/>
                </a:spcAft>
              </a:pPr>
              <a:r>
                <a:rPr lang="en-GB" sz="1400">
                  <a:solidFill>
                    <a:srgbClr val="FFFFFF"/>
                  </a:solidFill>
                  <a:ea typeface="ＭＳ Ｐゴシック" pitchFamily="34" charset="-128"/>
                </a:rPr>
                <a:t>0</a:t>
              </a:r>
            </a:p>
          </p:txBody>
        </p:sp>
        <p:sp>
          <p:nvSpPr>
            <p:cNvPr id="3088" name="Text Box 6"/>
            <p:cNvSpPr txBox="1">
              <a:spLocks noChangeArrowheads="1"/>
            </p:cNvSpPr>
            <p:nvPr/>
          </p:nvSpPr>
          <p:spPr bwMode="auto">
            <a:xfrm>
              <a:off x="3347" y="3210"/>
              <a:ext cx="2024" cy="192"/>
            </a:xfrm>
            <a:prstGeom prst="rect">
              <a:avLst/>
            </a:prstGeom>
            <a:noFill/>
            <a:ln w="28575" algn="ctr">
              <a:noFill/>
              <a:miter lim="800000"/>
              <a:headEnd/>
              <a:tailEnd/>
            </a:ln>
          </p:spPr>
          <p:txBody>
            <a:bodyPr>
              <a:spAutoFit/>
            </a:bodyPr>
            <a:lstStyle/>
            <a:p>
              <a:pPr eaLnBrk="0" hangingPunct="0">
                <a:tabLst>
                  <a:tab pos="266700" algn="ctr"/>
                  <a:tab pos="898525" algn="ctr"/>
                  <a:tab pos="1539875" algn="ctr"/>
                  <a:tab pos="2163763" algn="ctr"/>
                  <a:tab pos="2803525" algn="ctr"/>
                </a:tabLst>
              </a:pPr>
              <a:r>
                <a:rPr lang="en-GB" sz="1400">
                  <a:solidFill>
                    <a:srgbClr val="FFFFFF"/>
                  </a:solidFill>
                  <a:ea typeface="ＭＳ Ｐゴシック" pitchFamily="34" charset="-128"/>
                </a:rPr>
                <a:t>	CB 	I 	II 	III	IV</a:t>
              </a:r>
            </a:p>
          </p:txBody>
        </p:sp>
        <p:sp>
          <p:nvSpPr>
            <p:cNvPr id="3089" name="Text Box 7"/>
            <p:cNvSpPr txBox="1">
              <a:spLocks noChangeArrowheads="1"/>
            </p:cNvSpPr>
            <p:nvPr/>
          </p:nvSpPr>
          <p:spPr bwMode="auto">
            <a:xfrm>
              <a:off x="4197" y="3442"/>
              <a:ext cx="987" cy="194"/>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Giai đoạn GOLD</a:t>
              </a:r>
            </a:p>
          </p:txBody>
        </p:sp>
        <p:sp>
          <p:nvSpPr>
            <p:cNvPr id="3090" name="Line 8"/>
            <p:cNvSpPr>
              <a:spLocks noChangeShapeType="1"/>
            </p:cNvSpPr>
            <p:nvPr/>
          </p:nvSpPr>
          <p:spPr bwMode="auto">
            <a:xfrm>
              <a:off x="3782" y="3411"/>
              <a:ext cx="1596" cy="0"/>
            </a:xfrm>
            <a:prstGeom prst="line">
              <a:avLst/>
            </a:prstGeom>
            <a:noFill/>
            <a:ln w="19050">
              <a:solidFill>
                <a:schemeClr val="tx1"/>
              </a:solidFill>
              <a:round/>
              <a:headEnd/>
              <a:tailEnd/>
            </a:ln>
          </p:spPr>
          <p:txBody>
            <a:bodyPr/>
            <a:lstStyle/>
            <a:p>
              <a:endParaRPr lang="en-US"/>
            </a:p>
          </p:txBody>
        </p:sp>
        <p:graphicFrame>
          <p:nvGraphicFramePr>
            <p:cNvPr id="3075" name="Object 2"/>
            <p:cNvGraphicFramePr>
              <a:graphicFrameLocks noChangeAspect="1"/>
            </p:cNvGraphicFramePr>
            <p:nvPr/>
          </p:nvGraphicFramePr>
          <p:xfrm>
            <a:off x="3306" y="1409"/>
            <a:ext cx="2072" cy="1839"/>
          </p:xfrm>
          <a:graphic>
            <a:graphicData uri="http://schemas.openxmlformats.org/presentationml/2006/ole">
              <mc:AlternateContent xmlns:mc="http://schemas.openxmlformats.org/markup-compatibility/2006">
                <mc:Choice xmlns:v="urn:schemas-microsoft-com:vml" Requires="v">
                  <p:oleObj spid="_x0000_s14394" name="CorelDRAW" r:id="rId4" imgW="13690440" imgH="12173040" progId="">
                    <p:embed/>
                  </p:oleObj>
                </mc:Choice>
                <mc:Fallback>
                  <p:oleObj name="CorelDRAW" r:id="rId4" imgW="13690440" imgH="12173040" progId="">
                    <p:embed/>
                    <p:pic>
                      <p:nvPicPr>
                        <p:cNvPr id="307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 y="1409"/>
                          <a:ext cx="2072" cy="1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078" name="Group 10"/>
          <p:cNvGrpSpPr>
            <a:grpSpLocks/>
          </p:cNvGrpSpPr>
          <p:nvPr/>
        </p:nvGrpSpPr>
        <p:grpSpPr bwMode="auto">
          <a:xfrm>
            <a:off x="1906589" y="2114550"/>
            <a:ext cx="4133851" cy="3657600"/>
            <a:chOff x="241" y="1332"/>
            <a:chExt cx="2604" cy="2304"/>
          </a:xfrm>
        </p:grpSpPr>
        <p:graphicFrame>
          <p:nvGraphicFramePr>
            <p:cNvPr id="3074" name="Object 3"/>
            <p:cNvGraphicFramePr>
              <a:graphicFrameLocks noChangeAspect="1"/>
            </p:cNvGraphicFramePr>
            <p:nvPr/>
          </p:nvGraphicFramePr>
          <p:xfrm>
            <a:off x="774" y="1410"/>
            <a:ext cx="2071" cy="1838"/>
          </p:xfrm>
          <a:graphic>
            <a:graphicData uri="http://schemas.openxmlformats.org/presentationml/2006/ole">
              <mc:AlternateContent xmlns:mc="http://schemas.openxmlformats.org/markup-compatibility/2006">
                <mc:Choice xmlns:v="urn:schemas-microsoft-com:vml" Requires="v">
                  <p:oleObj spid="_x0000_s14395" name="CorelDRAW" r:id="rId6" imgW="13690440" imgH="12173040" progId="">
                    <p:embed/>
                  </p:oleObj>
                </mc:Choice>
                <mc:Fallback>
                  <p:oleObj name="CorelDRAW" r:id="rId6" imgW="13690440" imgH="12173040" progId="">
                    <p:embed/>
                    <p:pic>
                      <p:nvPicPr>
                        <p:cNvPr id="307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 y="1410"/>
                          <a:ext cx="2071" cy="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1" name="Text Box 12"/>
            <p:cNvSpPr txBox="1">
              <a:spLocks noChangeArrowheads="1"/>
            </p:cNvSpPr>
            <p:nvPr/>
          </p:nvSpPr>
          <p:spPr bwMode="auto">
            <a:xfrm rot="16200000">
              <a:off x="-90" y="2203"/>
              <a:ext cx="855" cy="194"/>
            </a:xfrm>
            <a:prstGeom prst="rect">
              <a:avLst/>
            </a:prstGeom>
            <a:noFill/>
            <a:ln w="28575" algn="ctr">
              <a:noFill/>
              <a:miter lim="800000"/>
              <a:headEnd/>
              <a:tailEnd/>
            </a:ln>
          </p:spPr>
          <p:txBody>
            <a:bodyPr wrap="none">
              <a:spAutoFit/>
            </a:bodyPr>
            <a:lstStyle/>
            <a:p>
              <a:pPr algn="ctr" eaLnBrk="0" hangingPunct="0"/>
              <a:r>
                <a:rPr lang="en-GB" sz="1400">
                  <a:solidFill>
                    <a:srgbClr val="FFFFFF"/>
                  </a:solidFill>
                  <a:ea typeface="ＭＳ Ｐゴシック" pitchFamily="34" charset="-128"/>
                </a:rPr>
                <a:t>Steps per day</a:t>
              </a:r>
            </a:p>
          </p:txBody>
        </p:sp>
        <p:sp>
          <p:nvSpPr>
            <p:cNvPr id="3082" name="Text Box 13"/>
            <p:cNvSpPr txBox="1">
              <a:spLocks noChangeArrowheads="1"/>
            </p:cNvSpPr>
            <p:nvPr/>
          </p:nvSpPr>
          <p:spPr bwMode="auto">
            <a:xfrm>
              <a:off x="354" y="1332"/>
              <a:ext cx="461" cy="1969"/>
            </a:xfrm>
            <a:prstGeom prst="rect">
              <a:avLst/>
            </a:prstGeom>
            <a:noFill/>
            <a:ln w="28575" algn="ctr">
              <a:noFill/>
              <a:miter lim="800000"/>
              <a:headEnd/>
              <a:tailEnd/>
            </a:ln>
          </p:spPr>
          <p:txBody>
            <a:bodyPr wrap="none">
              <a:spAutoFit/>
            </a:bodyPr>
            <a:lstStyle/>
            <a:p>
              <a:pPr algn="r" eaLnBrk="0" hangingPunct="0">
                <a:spcAft>
                  <a:spcPct val="118000"/>
                </a:spcAft>
              </a:pPr>
              <a:r>
                <a:rPr lang="en-GB" sz="1400">
                  <a:solidFill>
                    <a:srgbClr val="FFFFFF"/>
                  </a:solidFill>
                  <a:ea typeface="ＭＳ Ｐゴシック" pitchFamily="34" charset="-128"/>
                </a:rPr>
                <a:t>12,000</a:t>
              </a:r>
            </a:p>
            <a:p>
              <a:pPr algn="r" eaLnBrk="0" hangingPunct="0">
                <a:spcAft>
                  <a:spcPct val="118000"/>
                </a:spcAft>
              </a:pPr>
              <a:r>
                <a:rPr lang="en-GB" sz="1400">
                  <a:solidFill>
                    <a:srgbClr val="FFFFFF"/>
                  </a:solidFill>
                  <a:ea typeface="ＭＳ Ｐゴシック" pitchFamily="34" charset="-128"/>
                </a:rPr>
                <a:t>10,000</a:t>
              </a:r>
            </a:p>
            <a:p>
              <a:pPr algn="r" eaLnBrk="0" hangingPunct="0">
                <a:spcAft>
                  <a:spcPct val="118000"/>
                </a:spcAft>
              </a:pPr>
              <a:r>
                <a:rPr lang="en-GB" sz="1400">
                  <a:solidFill>
                    <a:srgbClr val="FFFFFF"/>
                  </a:solidFill>
                  <a:ea typeface="ＭＳ Ｐゴシック" pitchFamily="34" charset="-128"/>
                </a:rPr>
                <a:t>8000</a:t>
              </a:r>
            </a:p>
            <a:p>
              <a:pPr algn="r" eaLnBrk="0" hangingPunct="0">
                <a:spcAft>
                  <a:spcPct val="118000"/>
                </a:spcAft>
              </a:pPr>
              <a:r>
                <a:rPr lang="en-GB" sz="1400">
                  <a:solidFill>
                    <a:srgbClr val="FFFFFF"/>
                  </a:solidFill>
                  <a:ea typeface="ＭＳ Ｐゴシック" pitchFamily="34" charset="-128"/>
                </a:rPr>
                <a:t>6000</a:t>
              </a:r>
            </a:p>
            <a:p>
              <a:pPr algn="r" eaLnBrk="0" hangingPunct="0">
                <a:spcAft>
                  <a:spcPct val="118000"/>
                </a:spcAft>
              </a:pPr>
              <a:r>
                <a:rPr lang="en-GB" sz="1400">
                  <a:solidFill>
                    <a:srgbClr val="FFFFFF"/>
                  </a:solidFill>
                  <a:ea typeface="ＭＳ Ｐゴシック" pitchFamily="34" charset="-128"/>
                </a:rPr>
                <a:t>4000</a:t>
              </a:r>
            </a:p>
            <a:p>
              <a:pPr algn="r" eaLnBrk="0" hangingPunct="0">
                <a:spcAft>
                  <a:spcPct val="118000"/>
                </a:spcAft>
              </a:pPr>
              <a:r>
                <a:rPr lang="en-GB" sz="1400">
                  <a:solidFill>
                    <a:srgbClr val="FFFFFF"/>
                  </a:solidFill>
                  <a:ea typeface="ＭＳ Ｐゴシック" pitchFamily="34" charset="-128"/>
                </a:rPr>
                <a:t>2000</a:t>
              </a:r>
            </a:p>
            <a:p>
              <a:pPr algn="r" eaLnBrk="0" hangingPunct="0">
                <a:spcAft>
                  <a:spcPct val="118000"/>
                </a:spcAft>
              </a:pPr>
              <a:r>
                <a:rPr lang="en-GB" sz="1400">
                  <a:solidFill>
                    <a:srgbClr val="FFFFFF"/>
                  </a:solidFill>
                  <a:ea typeface="ＭＳ Ｐゴシック" pitchFamily="34" charset="-128"/>
                </a:rPr>
                <a:t>0</a:t>
              </a:r>
            </a:p>
          </p:txBody>
        </p:sp>
        <p:sp>
          <p:nvSpPr>
            <p:cNvPr id="3083" name="Text Box 14"/>
            <p:cNvSpPr txBox="1">
              <a:spLocks noChangeArrowheads="1"/>
            </p:cNvSpPr>
            <p:nvPr/>
          </p:nvSpPr>
          <p:spPr bwMode="auto">
            <a:xfrm>
              <a:off x="792" y="3210"/>
              <a:ext cx="2024" cy="192"/>
            </a:xfrm>
            <a:prstGeom prst="rect">
              <a:avLst/>
            </a:prstGeom>
            <a:noFill/>
            <a:ln w="28575" algn="ctr">
              <a:noFill/>
              <a:miter lim="800000"/>
              <a:headEnd/>
              <a:tailEnd/>
            </a:ln>
          </p:spPr>
          <p:txBody>
            <a:bodyPr>
              <a:spAutoFit/>
            </a:bodyPr>
            <a:lstStyle/>
            <a:p>
              <a:pPr eaLnBrk="0" hangingPunct="0">
                <a:tabLst>
                  <a:tab pos="266700" algn="ctr"/>
                  <a:tab pos="898525" algn="ctr"/>
                  <a:tab pos="1539875" algn="ctr"/>
                  <a:tab pos="2163763" algn="ctr"/>
                  <a:tab pos="2803525" algn="ctr"/>
                </a:tabLst>
              </a:pPr>
              <a:r>
                <a:rPr lang="en-GB" sz="1400">
                  <a:solidFill>
                    <a:srgbClr val="FFFFFF"/>
                  </a:solidFill>
                  <a:ea typeface="ＭＳ Ｐゴシック" pitchFamily="34" charset="-128"/>
                </a:rPr>
                <a:t>	CB 	I 	II 	III	IV</a:t>
              </a:r>
            </a:p>
          </p:txBody>
        </p:sp>
        <p:sp>
          <p:nvSpPr>
            <p:cNvPr id="3084" name="Text Box 15"/>
            <p:cNvSpPr txBox="1">
              <a:spLocks noChangeArrowheads="1"/>
            </p:cNvSpPr>
            <p:nvPr/>
          </p:nvSpPr>
          <p:spPr bwMode="auto">
            <a:xfrm>
              <a:off x="1642" y="3442"/>
              <a:ext cx="987" cy="194"/>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Giai đoạn GOLD</a:t>
              </a:r>
            </a:p>
          </p:txBody>
        </p:sp>
        <p:sp>
          <p:nvSpPr>
            <p:cNvPr id="3085" name="Line 16"/>
            <p:cNvSpPr>
              <a:spLocks noChangeShapeType="1"/>
            </p:cNvSpPr>
            <p:nvPr/>
          </p:nvSpPr>
          <p:spPr bwMode="auto">
            <a:xfrm>
              <a:off x="1227" y="3411"/>
              <a:ext cx="1596" cy="0"/>
            </a:xfrm>
            <a:prstGeom prst="line">
              <a:avLst/>
            </a:prstGeom>
            <a:noFill/>
            <a:ln w="19050">
              <a:solidFill>
                <a:schemeClr val="tx1"/>
              </a:solidFill>
              <a:round/>
              <a:headEnd/>
              <a:tailEnd/>
            </a:ln>
          </p:spPr>
          <p:txBody>
            <a:bodyPr/>
            <a:lstStyle/>
            <a:p>
              <a:endParaRPr lang="en-US"/>
            </a:p>
          </p:txBody>
        </p:sp>
      </p:grpSp>
      <p:sp>
        <p:nvSpPr>
          <p:cNvPr id="3079" name="Text Box 17"/>
          <p:cNvSpPr txBox="1">
            <a:spLocks noChangeArrowheads="1"/>
          </p:cNvSpPr>
          <p:nvPr/>
        </p:nvSpPr>
        <p:spPr bwMode="auto">
          <a:xfrm>
            <a:off x="1901825" y="6518276"/>
            <a:ext cx="4403770" cy="276999"/>
          </a:xfrm>
          <a:prstGeom prst="rect">
            <a:avLst/>
          </a:prstGeom>
          <a:noFill/>
          <a:ln w="28575" algn="ctr">
            <a:noFill/>
            <a:miter lim="800000"/>
            <a:headEnd/>
            <a:tailEnd/>
          </a:ln>
        </p:spPr>
        <p:txBody>
          <a:bodyPr wrap="none">
            <a:spAutoFit/>
          </a:bodyPr>
          <a:lstStyle/>
          <a:p>
            <a:pPr eaLnBrk="0" hangingPunct="0"/>
            <a:r>
              <a:rPr lang="en-GB" sz="1200">
                <a:solidFill>
                  <a:srgbClr val="FFFFFF"/>
                </a:solidFill>
                <a:ea typeface="ＭＳ Ｐゴシック" pitchFamily="34" charset="-128"/>
              </a:rPr>
              <a:t>CB=chronic bronchitis; 6MWD=6 minute walking distance</a:t>
            </a:r>
          </a:p>
        </p:txBody>
      </p:sp>
      <p:sp>
        <p:nvSpPr>
          <p:cNvPr id="3080" name="Text Box 18"/>
          <p:cNvSpPr txBox="1">
            <a:spLocks noChangeArrowheads="1"/>
          </p:cNvSpPr>
          <p:nvPr/>
        </p:nvSpPr>
        <p:spPr bwMode="auto">
          <a:xfrm>
            <a:off x="3754438" y="3829050"/>
            <a:ext cx="184150" cy="457200"/>
          </a:xfrm>
          <a:prstGeom prst="rect">
            <a:avLst/>
          </a:prstGeom>
          <a:noFill/>
          <a:ln w="28575" algn="ctr">
            <a:noFill/>
            <a:miter lim="800000"/>
            <a:headEnd/>
            <a:tailEnd/>
          </a:ln>
        </p:spPr>
        <p:txBody>
          <a:bodyPr wrap="none">
            <a:spAutoFit/>
          </a:bodyPr>
          <a:lstStyle/>
          <a:p>
            <a:pPr eaLnBrk="0" hangingPunct="0"/>
            <a:endParaRPr lang="en-GB">
              <a:solidFill>
                <a:srgbClr val="FFFFFF"/>
              </a:solidFill>
              <a:ea typeface="ＭＳ Ｐゴシック" pitchFamily="34" charset="-128"/>
            </a:endParaRPr>
          </a:p>
        </p:txBody>
      </p:sp>
    </p:spTree>
    <p:extLst>
      <p:ext uri="{BB962C8B-B14F-4D97-AF65-F5344CB8AC3E}">
        <p14:creationId xmlns:p14="http://schemas.microsoft.com/office/powerpoint/2010/main" val="29572728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2608263" y="1712913"/>
          <a:ext cx="5518150" cy="1981200"/>
        </p:xfrm>
        <a:graphic>
          <a:graphicData uri="http://schemas.openxmlformats.org/presentationml/2006/ole">
            <mc:AlternateContent xmlns:mc="http://schemas.openxmlformats.org/markup-compatibility/2006">
              <mc:Choice xmlns:v="urn:schemas-microsoft-com:vml" Requires="v">
                <p:oleObj spid="_x0000_s15418" name="CorelDRAW" r:id="rId4" imgW="22999680" imgH="8255160" progId="">
                  <p:embed/>
                </p:oleObj>
              </mc:Choice>
              <mc:Fallback>
                <p:oleObj name="CorelDRAW" r:id="rId4" imgW="22999680" imgH="8255160" progId="">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263" y="1712913"/>
                        <a:ext cx="55181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2608263" y="4132263"/>
          <a:ext cx="5518150" cy="1981200"/>
        </p:xfrm>
        <a:graphic>
          <a:graphicData uri="http://schemas.openxmlformats.org/presentationml/2006/ole">
            <mc:AlternateContent xmlns:mc="http://schemas.openxmlformats.org/markup-compatibility/2006">
              <mc:Choice xmlns:v="urn:schemas-microsoft-com:vml" Requires="v">
                <p:oleObj spid="_x0000_s15419" name="CorelDRAW" r:id="rId6" imgW="22999680" imgH="8255160" progId="">
                  <p:embed/>
                </p:oleObj>
              </mc:Choice>
              <mc:Fallback>
                <p:oleObj name="CorelDRAW" r:id="rId6" imgW="22999680" imgH="8255160" progId="">
                  <p:embed/>
                  <p:pic>
                    <p:nvPicPr>
                      <p:cNvPr id="40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8263" y="4132263"/>
                        <a:ext cx="55181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Rectangle 4"/>
          <p:cNvSpPr>
            <a:spLocks noGrp="1" noChangeArrowheads="1"/>
          </p:cNvSpPr>
          <p:nvPr>
            <p:ph type="title"/>
          </p:nvPr>
        </p:nvSpPr>
        <p:spPr>
          <a:xfrm>
            <a:off x="914401" y="268296"/>
            <a:ext cx="11277599" cy="969963"/>
          </a:xfrm>
        </p:spPr>
        <p:txBody>
          <a:bodyPr/>
          <a:lstStyle/>
          <a:p>
            <a:pPr eaLnBrk="1" hangingPunct="1"/>
            <a:r>
              <a:rPr lang="en-AU" dirty="0" err="1"/>
              <a:t>Vận</a:t>
            </a:r>
            <a:r>
              <a:rPr lang="en-AU" dirty="0"/>
              <a:t> </a:t>
            </a:r>
            <a:r>
              <a:rPr lang="en-AU" dirty="0" err="1"/>
              <a:t>động</a:t>
            </a:r>
            <a:r>
              <a:rPr lang="en-AU" dirty="0"/>
              <a:t> </a:t>
            </a:r>
            <a:r>
              <a:rPr lang="en-AU" dirty="0" err="1"/>
              <a:t>thể</a:t>
            </a:r>
            <a:r>
              <a:rPr lang="en-AU" dirty="0"/>
              <a:t> </a:t>
            </a:r>
            <a:r>
              <a:rPr lang="en-AU" dirty="0" err="1"/>
              <a:t>lực</a:t>
            </a:r>
            <a:r>
              <a:rPr lang="en-AU" dirty="0"/>
              <a:t> </a:t>
            </a:r>
            <a:r>
              <a:rPr lang="en-AU" dirty="0" err="1"/>
              <a:t>đều</a:t>
            </a:r>
            <a:r>
              <a:rPr lang="en-AU" dirty="0"/>
              <a:t> </a:t>
            </a:r>
            <a:r>
              <a:rPr lang="en-AU" dirty="0" err="1"/>
              <a:t>đặn</a:t>
            </a:r>
            <a:r>
              <a:rPr lang="en-AU" dirty="0"/>
              <a:t> </a:t>
            </a:r>
            <a:r>
              <a:rPr lang="en-AU" dirty="0" err="1"/>
              <a:t>và</a:t>
            </a:r>
            <a:r>
              <a:rPr lang="en-AU" dirty="0"/>
              <a:t> </a:t>
            </a:r>
            <a:r>
              <a:rPr lang="en-AU" dirty="0" err="1"/>
              <a:t>nhập</a:t>
            </a:r>
            <a:r>
              <a:rPr lang="en-AU" dirty="0"/>
              <a:t> </a:t>
            </a:r>
            <a:r>
              <a:rPr lang="en-AU" dirty="0" err="1"/>
              <a:t>viện</a:t>
            </a:r>
            <a:r>
              <a:rPr lang="en-AU" dirty="0"/>
              <a:t>/t</a:t>
            </a:r>
            <a:r>
              <a:rPr lang="en-US" dirty="0"/>
              <a:t>ử </a:t>
            </a:r>
            <a:r>
              <a:rPr lang="en-US" dirty="0" err="1"/>
              <a:t>vong</a:t>
            </a:r>
            <a:br>
              <a:rPr lang="en-AU" dirty="0"/>
            </a:br>
            <a:r>
              <a:rPr lang="en-AU" sz="2000" dirty="0">
                <a:solidFill>
                  <a:schemeClr val="tx2"/>
                </a:solidFill>
              </a:rPr>
              <a:t>Garcia-</a:t>
            </a:r>
            <a:r>
              <a:rPr lang="en-AU" sz="2000" dirty="0" err="1">
                <a:solidFill>
                  <a:schemeClr val="tx2"/>
                </a:solidFill>
              </a:rPr>
              <a:t>Aymerich</a:t>
            </a:r>
            <a:r>
              <a:rPr lang="en-AU" sz="2000" dirty="0">
                <a:solidFill>
                  <a:schemeClr val="tx2"/>
                </a:solidFill>
              </a:rPr>
              <a:t> </a:t>
            </a:r>
            <a:r>
              <a:rPr lang="en-AU" sz="2000" dirty="0" err="1">
                <a:solidFill>
                  <a:schemeClr val="tx2"/>
                </a:solidFill>
              </a:rPr>
              <a:t>và</a:t>
            </a:r>
            <a:r>
              <a:rPr lang="en-AU" sz="2000" dirty="0">
                <a:solidFill>
                  <a:schemeClr val="tx2"/>
                </a:solidFill>
              </a:rPr>
              <a:t> cs. Thorax 2006;61:772</a:t>
            </a:r>
          </a:p>
        </p:txBody>
      </p:sp>
      <p:sp>
        <p:nvSpPr>
          <p:cNvPr id="4101" name="Text Box 5"/>
          <p:cNvSpPr txBox="1">
            <a:spLocks noChangeArrowheads="1"/>
          </p:cNvSpPr>
          <p:nvPr/>
        </p:nvSpPr>
        <p:spPr bwMode="auto">
          <a:xfrm>
            <a:off x="8328024" y="2833491"/>
            <a:ext cx="1968500" cy="1169988"/>
          </a:xfrm>
          <a:prstGeom prst="rect">
            <a:avLst/>
          </a:prstGeom>
          <a:noFill/>
          <a:ln w="28575" algn="ctr">
            <a:noFill/>
            <a:miter lim="800000"/>
            <a:headEnd/>
            <a:tailEnd/>
          </a:ln>
        </p:spPr>
        <p:txBody>
          <a:bodyPr>
            <a:spAutoFit/>
          </a:bodyPr>
          <a:lstStyle/>
          <a:p>
            <a:pPr eaLnBrk="0" hangingPunct="0"/>
            <a:r>
              <a:rPr lang="en-AU" sz="1400" dirty="0" err="1">
                <a:solidFill>
                  <a:srgbClr val="FFFFFF"/>
                </a:solidFill>
                <a:ea typeface="ＭＳ Ｐゴシック" pitchFamily="34" charset="-128"/>
              </a:rPr>
              <a:t>Đường</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cong</a:t>
            </a:r>
            <a:r>
              <a:rPr lang="en-AU" sz="1400" dirty="0">
                <a:solidFill>
                  <a:srgbClr val="FFFFFF"/>
                </a:solidFill>
                <a:ea typeface="ＭＳ Ｐゴシック" pitchFamily="34" charset="-128"/>
              </a:rPr>
              <a:t> Kaplan-Meier </a:t>
            </a:r>
            <a:r>
              <a:rPr lang="en-AU" sz="1400" dirty="0" err="1">
                <a:solidFill>
                  <a:srgbClr val="FFFFFF"/>
                </a:solidFill>
                <a:ea typeface="ＭＳ Ｐゴシック" pitchFamily="34" charset="-128"/>
              </a:rPr>
              <a:t>theo</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mức</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độ</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vận</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động</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thể</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lực</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đều</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đặn</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trong</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thời</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gian</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theo</a:t>
            </a:r>
            <a:r>
              <a:rPr lang="en-AU" sz="1400" dirty="0">
                <a:solidFill>
                  <a:srgbClr val="FFFFFF"/>
                </a:solidFill>
                <a:ea typeface="ＭＳ Ｐゴシック" pitchFamily="34" charset="-128"/>
              </a:rPr>
              <a:t> </a:t>
            </a:r>
            <a:r>
              <a:rPr lang="en-AU" sz="1400" dirty="0" err="1">
                <a:solidFill>
                  <a:srgbClr val="FFFFFF"/>
                </a:solidFill>
                <a:ea typeface="ＭＳ Ｐゴシック" pitchFamily="34" charset="-128"/>
              </a:rPr>
              <a:t>dõi</a:t>
            </a:r>
            <a:endParaRPr lang="en-AU" sz="1400" dirty="0">
              <a:solidFill>
                <a:srgbClr val="FFFFFF"/>
              </a:solidFill>
              <a:ea typeface="ＭＳ Ｐゴシック" pitchFamily="34" charset="-128"/>
            </a:endParaRPr>
          </a:p>
        </p:txBody>
      </p:sp>
      <p:sp>
        <p:nvSpPr>
          <p:cNvPr id="5126" name="Text Box 6"/>
          <p:cNvSpPr txBox="1">
            <a:spLocks noChangeArrowheads="1"/>
          </p:cNvSpPr>
          <p:nvPr/>
        </p:nvSpPr>
        <p:spPr bwMode="auto">
          <a:xfrm>
            <a:off x="1631951" y="6527801"/>
            <a:ext cx="7142163" cy="276225"/>
          </a:xfrm>
          <a:prstGeom prst="rect">
            <a:avLst/>
          </a:prstGeom>
          <a:noFill/>
          <a:ln w="28575" algn="ctr">
            <a:noFill/>
            <a:miter lim="800000"/>
            <a:headEnd/>
            <a:tailEnd/>
          </a:ln>
        </p:spPr>
        <p:txBody>
          <a:bodyPr>
            <a:spAutoFit/>
          </a:bodyPr>
          <a:lstStyle/>
          <a:p>
            <a:pPr eaLnBrk="0" hangingPunct="0">
              <a:spcBef>
                <a:spcPct val="50000"/>
              </a:spcBef>
              <a:defRPr/>
            </a:pPr>
            <a:r>
              <a:rPr lang="en-AU" sz="1200" dirty="0">
                <a:ea typeface="ＭＳ Ｐゴシック" pitchFamily="34" charset="-128"/>
              </a:rPr>
              <a:t>n=</a:t>
            </a:r>
            <a:r>
              <a:rPr lang="en-AU" sz="1200" kern="0" dirty="0"/>
              <a:t>Sequential cohorts 1981–2000, total 15,563; </a:t>
            </a:r>
            <a:r>
              <a:rPr lang="en-AU" sz="1200" dirty="0">
                <a:ea typeface="ＭＳ Ｐゴシック" pitchFamily="34" charset="-128"/>
              </a:rPr>
              <a:t>2,386 individuals with COPD, Copenhagen CHS</a:t>
            </a:r>
          </a:p>
        </p:txBody>
      </p:sp>
      <p:sp>
        <p:nvSpPr>
          <p:cNvPr id="4103" name="Text Box 7"/>
          <p:cNvSpPr txBox="1">
            <a:spLocks noChangeArrowheads="1"/>
          </p:cNvSpPr>
          <p:nvPr/>
        </p:nvSpPr>
        <p:spPr bwMode="auto">
          <a:xfrm>
            <a:off x="2134482" y="1597025"/>
            <a:ext cx="532518" cy="2169312"/>
          </a:xfrm>
          <a:prstGeom prst="rect">
            <a:avLst/>
          </a:prstGeom>
          <a:noFill/>
          <a:ln w="28575" algn="ctr">
            <a:noFill/>
            <a:miter lim="800000"/>
            <a:headEnd/>
            <a:tailEnd/>
          </a:ln>
        </p:spPr>
        <p:txBody>
          <a:bodyPr wrap="none">
            <a:spAutoFit/>
          </a:bodyPr>
          <a:lstStyle/>
          <a:p>
            <a:pPr algn="r" eaLnBrk="0" hangingPunct="0">
              <a:spcAft>
                <a:spcPct val="116000"/>
              </a:spcAft>
            </a:pPr>
            <a:r>
              <a:rPr lang="en-GB" sz="1400">
                <a:solidFill>
                  <a:srgbClr val="FFFFFF"/>
                </a:solidFill>
                <a:ea typeface="ＭＳ Ｐゴシック" pitchFamily="34" charset="-128"/>
              </a:rPr>
              <a:t>1.00</a:t>
            </a:r>
          </a:p>
          <a:p>
            <a:pPr algn="r" eaLnBrk="0" hangingPunct="0">
              <a:spcAft>
                <a:spcPct val="116000"/>
              </a:spcAft>
            </a:pPr>
            <a:r>
              <a:rPr lang="en-GB" sz="1400">
                <a:solidFill>
                  <a:srgbClr val="FFFFFF"/>
                </a:solidFill>
                <a:ea typeface="ＭＳ Ｐゴシック" pitchFamily="34" charset="-128"/>
              </a:rPr>
              <a:t>0.75</a:t>
            </a:r>
          </a:p>
          <a:p>
            <a:pPr algn="r" eaLnBrk="0" hangingPunct="0">
              <a:spcAft>
                <a:spcPct val="116000"/>
              </a:spcAft>
            </a:pPr>
            <a:r>
              <a:rPr lang="en-GB" sz="1400">
                <a:solidFill>
                  <a:srgbClr val="FFFFFF"/>
                </a:solidFill>
                <a:ea typeface="ＭＳ Ｐゴシック" pitchFamily="34" charset="-128"/>
              </a:rPr>
              <a:t>0.50</a:t>
            </a:r>
          </a:p>
          <a:p>
            <a:pPr algn="r" eaLnBrk="0" hangingPunct="0">
              <a:spcAft>
                <a:spcPct val="116000"/>
              </a:spcAft>
            </a:pPr>
            <a:r>
              <a:rPr lang="en-GB" sz="1400">
                <a:solidFill>
                  <a:srgbClr val="FFFFFF"/>
                </a:solidFill>
                <a:ea typeface="ＭＳ Ｐゴシック" pitchFamily="34" charset="-128"/>
              </a:rPr>
              <a:t>0.25</a:t>
            </a:r>
          </a:p>
          <a:p>
            <a:pPr algn="r" eaLnBrk="0" hangingPunct="0">
              <a:spcAft>
                <a:spcPct val="116000"/>
              </a:spcAft>
            </a:pPr>
            <a:r>
              <a:rPr lang="en-GB" sz="1400">
                <a:solidFill>
                  <a:srgbClr val="FFFFFF"/>
                </a:solidFill>
                <a:ea typeface="ＭＳ Ｐゴシック" pitchFamily="34" charset="-128"/>
              </a:rPr>
              <a:t>0.00</a:t>
            </a:r>
          </a:p>
        </p:txBody>
      </p:sp>
      <p:sp>
        <p:nvSpPr>
          <p:cNvPr id="4104" name="Text Box 8"/>
          <p:cNvSpPr txBox="1">
            <a:spLocks noChangeArrowheads="1"/>
          </p:cNvSpPr>
          <p:nvPr/>
        </p:nvSpPr>
        <p:spPr bwMode="auto">
          <a:xfrm>
            <a:off x="2495551" y="3651250"/>
            <a:ext cx="5618163" cy="304800"/>
          </a:xfrm>
          <a:prstGeom prst="rect">
            <a:avLst/>
          </a:prstGeom>
          <a:noFill/>
          <a:ln w="28575" algn="ctr">
            <a:noFill/>
            <a:miter lim="800000"/>
            <a:headEnd/>
            <a:tailEnd/>
          </a:ln>
        </p:spPr>
        <p:txBody>
          <a:bodyPr>
            <a:spAutoFit/>
          </a:bodyPr>
          <a:lstStyle/>
          <a:p>
            <a:pPr eaLnBrk="0" hangingPunct="0">
              <a:tabLst>
                <a:tab pos="125413" algn="ctr"/>
                <a:tab pos="1300163" algn="ctr"/>
                <a:tab pos="2466975" algn="ctr"/>
                <a:tab pos="3641725" algn="ctr"/>
                <a:tab pos="4808538" algn="ctr"/>
              </a:tabLst>
            </a:pPr>
            <a:r>
              <a:rPr lang="en-GB" sz="1400">
                <a:solidFill>
                  <a:srgbClr val="FFFFFF"/>
                </a:solidFill>
                <a:ea typeface="ＭＳ Ｐゴシック" pitchFamily="34" charset="-128"/>
              </a:rPr>
              <a:t>	0	5	10	15	20</a:t>
            </a:r>
          </a:p>
        </p:txBody>
      </p:sp>
      <p:sp>
        <p:nvSpPr>
          <p:cNvPr id="4105" name="Text Box 9"/>
          <p:cNvSpPr txBox="1">
            <a:spLocks noChangeArrowheads="1"/>
          </p:cNvSpPr>
          <p:nvPr/>
        </p:nvSpPr>
        <p:spPr bwMode="auto">
          <a:xfrm>
            <a:off x="4743450" y="3856039"/>
            <a:ext cx="663708"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Years</a:t>
            </a:r>
          </a:p>
        </p:txBody>
      </p:sp>
      <p:sp>
        <p:nvSpPr>
          <p:cNvPr id="4106" name="Text Box 10"/>
          <p:cNvSpPr txBox="1">
            <a:spLocks noChangeArrowheads="1"/>
          </p:cNvSpPr>
          <p:nvPr/>
        </p:nvSpPr>
        <p:spPr bwMode="auto">
          <a:xfrm>
            <a:off x="2879726" y="3140076"/>
            <a:ext cx="944489"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p&lt;0.0001</a:t>
            </a:r>
          </a:p>
        </p:txBody>
      </p:sp>
      <p:sp>
        <p:nvSpPr>
          <p:cNvPr id="4107" name="Text Box 11"/>
          <p:cNvSpPr txBox="1">
            <a:spLocks noChangeArrowheads="1"/>
          </p:cNvSpPr>
          <p:nvPr/>
        </p:nvSpPr>
        <p:spPr bwMode="auto">
          <a:xfrm>
            <a:off x="2879726" y="5614989"/>
            <a:ext cx="944489"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p&lt;0.0001</a:t>
            </a:r>
          </a:p>
        </p:txBody>
      </p:sp>
      <p:sp>
        <p:nvSpPr>
          <p:cNvPr id="4108" name="Text Box 12"/>
          <p:cNvSpPr txBox="1">
            <a:spLocks noChangeArrowheads="1"/>
          </p:cNvSpPr>
          <p:nvPr/>
        </p:nvSpPr>
        <p:spPr bwMode="auto">
          <a:xfrm>
            <a:off x="2495551" y="6054725"/>
            <a:ext cx="5618163" cy="304800"/>
          </a:xfrm>
          <a:prstGeom prst="rect">
            <a:avLst/>
          </a:prstGeom>
          <a:noFill/>
          <a:ln w="28575" algn="ctr">
            <a:noFill/>
            <a:miter lim="800000"/>
            <a:headEnd/>
            <a:tailEnd/>
          </a:ln>
        </p:spPr>
        <p:txBody>
          <a:bodyPr>
            <a:spAutoFit/>
          </a:bodyPr>
          <a:lstStyle/>
          <a:p>
            <a:pPr eaLnBrk="0" hangingPunct="0">
              <a:tabLst>
                <a:tab pos="125413" algn="ctr"/>
                <a:tab pos="1300163" algn="ctr"/>
                <a:tab pos="2466975" algn="ctr"/>
                <a:tab pos="3641725" algn="ctr"/>
                <a:tab pos="4808538" algn="ctr"/>
              </a:tabLst>
            </a:pPr>
            <a:r>
              <a:rPr lang="en-GB" sz="1400">
                <a:solidFill>
                  <a:srgbClr val="FFFFFF"/>
                </a:solidFill>
                <a:ea typeface="ＭＳ Ｐゴシック" pitchFamily="34" charset="-128"/>
              </a:rPr>
              <a:t>	0	5	10	15	20</a:t>
            </a:r>
          </a:p>
        </p:txBody>
      </p:sp>
      <p:sp>
        <p:nvSpPr>
          <p:cNvPr id="4109" name="Text Box 13"/>
          <p:cNvSpPr txBox="1">
            <a:spLocks noChangeArrowheads="1"/>
          </p:cNvSpPr>
          <p:nvPr/>
        </p:nvSpPr>
        <p:spPr bwMode="auto">
          <a:xfrm>
            <a:off x="4743450" y="6259514"/>
            <a:ext cx="663708"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Years</a:t>
            </a:r>
          </a:p>
        </p:txBody>
      </p:sp>
      <p:sp>
        <p:nvSpPr>
          <p:cNvPr id="4110" name="Text Box 14"/>
          <p:cNvSpPr txBox="1">
            <a:spLocks noChangeArrowheads="1"/>
          </p:cNvSpPr>
          <p:nvPr/>
        </p:nvSpPr>
        <p:spPr bwMode="auto">
          <a:xfrm>
            <a:off x="2134482" y="4000500"/>
            <a:ext cx="532518" cy="2169312"/>
          </a:xfrm>
          <a:prstGeom prst="rect">
            <a:avLst/>
          </a:prstGeom>
          <a:noFill/>
          <a:ln w="28575" algn="ctr">
            <a:noFill/>
            <a:miter lim="800000"/>
            <a:headEnd/>
            <a:tailEnd/>
          </a:ln>
        </p:spPr>
        <p:txBody>
          <a:bodyPr wrap="none">
            <a:spAutoFit/>
          </a:bodyPr>
          <a:lstStyle/>
          <a:p>
            <a:pPr algn="r" eaLnBrk="0" hangingPunct="0">
              <a:spcAft>
                <a:spcPct val="116000"/>
              </a:spcAft>
            </a:pPr>
            <a:r>
              <a:rPr lang="en-GB" sz="1400">
                <a:solidFill>
                  <a:srgbClr val="FFFFFF"/>
                </a:solidFill>
                <a:ea typeface="ＭＳ Ｐゴシック" pitchFamily="34" charset="-128"/>
              </a:rPr>
              <a:t>1.00</a:t>
            </a:r>
          </a:p>
          <a:p>
            <a:pPr algn="r" eaLnBrk="0" hangingPunct="0">
              <a:spcAft>
                <a:spcPct val="116000"/>
              </a:spcAft>
            </a:pPr>
            <a:r>
              <a:rPr lang="en-GB" sz="1400">
                <a:solidFill>
                  <a:srgbClr val="FFFFFF"/>
                </a:solidFill>
                <a:ea typeface="ＭＳ Ｐゴシック" pitchFamily="34" charset="-128"/>
              </a:rPr>
              <a:t>0.75</a:t>
            </a:r>
          </a:p>
          <a:p>
            <a:pPr algn="r" eaLnBrk="0" hangingPunct="0">
              <a:spcAft>
                <a:spcPct val="116000"/>
              </a:spcAft>
            </a:pPr>
            <a:r>
              <a:rPr lang="en-GB" sz="1400">
                <a:solidFill>
                  <a:srgbClr val="FFFFFF"/>
                </a:solidFill>
                <a:ea typeface="ＭＳ Ｐゴシック" pitchFamily="34" charset="-128"/>
              </a:rPr>
              <a:t>0.50</a:t>
            </a:r>
          </a:p>
          <a:p>
            <a:pPr algn="r" eaLnBrk="0" hangingPunct="0">
              <a:spcAft>
                <a:spcPct val="116000"/>
              </a:spcAft>
            </a:pPr>
            <a:r>
              <a:rPr lang="en-GB" sz="1400">
                <a:solidFill>
                  <a:srgbClr val="FFFFFF"/>
                </a:solidFill>
                <a:ea typeface="ＭＳ Ｐゴシック" pitchFamily="34" charset="-128"/>
              </a:rPr>
              <a:t>0.25</a:t>
            </a:r>
          </a:p>
          <a:p>
            <a:pPr algn="r" eaLnBrk="0" hangingPunct="0">
              <a:spcAft>
                <a:spcPct val="116000"/>
              </a:spcAft>
            </a:pPr>
            <a:r>
              <a:rPr lang="en-GB" sz="1400">
                <a:solidFill>
                  <a:srgbClr val="FFFFFF"/>
                </a:solidFill>
                <a:ea typeface="ＭＳ Ｐゴシック" pitchFamily="34" charset="-128"/>
              </a:rPr>
              <a:t>0.00</a:t>
            </a:r>
          </a:p>
        </p:txBody>
      </p:sp>
      <p:sp>
        <p:nvSpPr>
          <p:cNvPr id="4111" name="Text Box 15"/>
          <p:cNvSpPr txBox="1">
            <a:spLocks noChangeArrowheads="1"/>
          </p:cNvSpPr>
          <p:nvPr/>
        </p:nvSpPr>
        <p:spPr bwMode="auto">
          <a:xfrm>
            <a:off x="7300914" y="2068514"/>
            <a:ext cx="582211"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High</a:t>
            </a:r>
          </a:p>
        </p:txBody>
      </p:sp>
      <p:sp>
        <p:nvSpPr>
          <p:cNvPr id="4112" name="Text Box 16"/>
          <p:cNvSpPr txBox="1">
            <a:spLocks noChangeArrowheads="1"/>
          </p:cNvSpPr>
          <p:nvPr/>
        </p:nvSpPr>
        <p:spPr bwMode="auto">
          <a:xfrm>
            <a:off x="7300914" y="2278064"/>
            <a:ext cx="979755"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Moderate</a:t>
            </a:r>
          </a:p>
        </p:txBody>
      </p:sp>
      <p:sp>
        <p:nvSpPr>
          <p:cNvPr id="4113" name="Text Box 17"/>
          <p:cNvSpPr txBox="1">
            <a:spLocks noChangeArrowheads="1"/>
          </p:cNvSpPr>
          <p:nvPr/>
        </p:nvSpPr>
        <p:spPr bwMode="auto">
          <a:xfrm>
            <a:off x="7300913" y="2525714"/>
            <a:ext cx="542136"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Low</a:t>
            </a:r>
          </a:p>
        </p:txBody>
      </p:sp>
      <p:sp>
        <p:nvSpPr>
          <p:cNvPr id="4114" name="Text Box 18"/>
          <p:cNvSpPr txBox="1">
            <a:spLocks noChangeArrowheads="1"/>
          </p:cNvSpPr>
          <p:nvPr/>
        </p:nvSpPr>
        <p:spPr bwMode="auto">
          <a:xfrm>
            <a:off x="7300914" y="2705101"/>
            <a:ext cx="912173"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Very low</a:t>
            </a:r>
          </a:p>
        </p:txBody>
      </p:sp>
      <p:sp>
        <p:nvSpPr>
          <p:cNvPr id="4115" name="Text Box 19"/>
          <p:cNvSpPr txBox="1">
            <a:spLocks noChangeArrowheads="1"/>
          </p:cNvSpPr>
          <p:nvPr/>
        </p:nvSpPr>
        <p:spPr bwMode="auto">
          <a:xfrm>
            <a:off x="7300914" y="5049839"/>
            <a:ext cx="582211"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High</a:t>
            </a:r>
          </a:p>
        </p:txBody>
      </p:sp>
      <p:sp>
        <p:nvSpPr>
          <p:cNvPr id="4116" name="Text Box 20"/>
          <p:cNvSpPr txBox="1">
            <a:spLocks noChangeArrowheads="1"/>
          </p:cNvSpPr>
          <p:nvPr/>
        </p:nvSpPr>
        <p:spPr bwMode="auto">
          <a:xfrm>
            <a:off x="7300914" y="5230814"/>
            <a:ext cx="979755"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Moderate</a:t>
            </a:r>
          </a:p>
        </p:txBody>
      </p:sp>
      <p:sp>
        <p:nvSpPr>
          <p:cNvPr id="4117" name="Text Box 21"/>
          <p:cNvSpPr txBox="1">
            <a:spLocks noChangeArrowheads="1"/>
          </p:cNvSpPr>
          <p:nvPr/>
        </p:nvSpPr>
        <p:spPr bwMode="auto">
          <a:xfrm>
            <a:off x="7300913" y="5411789"/>
            <a:ext cx="542136"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Low</a:t>
            </a:r>
          </a:p>
        </p:txBody>
      </p:sp>
      <p:sp>
        <p:nvSpPr>
          <p:cNvPr id="4118" name="Text Box 22"/>
          <p:cNvSpPr txBox="1">
            <a:spLocks noChangeArrowheads="1"/>
          </p:cNvSpPr>
          <p:nvPr/>
        </p:nvSpPr>
        <p:spPr bwMode="auto">
          <a:xfrm>
            <a:off x="7300914" y="5591176"/>
            <a:ext cx="912173" cy="307777"/>
          </a:xfrm>
          <a:prstGeom prst="rect">
            <a:avLst/>
          </a:prstGeom>
          <a:noFill/>
          <a:ln w="28575" algn="ctr">
            <a:noFill/>
            <a:miter lim="800000"/>
            <a:headEnd/>
            <a:tailEnd/>
          </a:ln>
        </p:spPr>
        <p:txBody>
          <a:bodyPr wrap="none">
            <a:spAutoFit/>
          </a:bodyPr>
          <a:lstStyle/>
          <a:p>
            <a:pPr eaLnBrk="0" hangingPunct="0"/>
            <a:r>
              <a:rPr lang="en-GB" sz="1400">
                <a:solidFill>
                  <a:srgbClr val="FFFFFF"/>
                </a:solidFill>
                <a:ea typeface="ＭＳ Ｐゴシック" pitchFamily="34" charset="-128"/>
              </a:rPr>
              <a:t>Very low</a:t>
            </a:r>
          </a:p>
        </p:txBody>
      </p:sp>
      <p:sp>
        <p:nvSpPr>
          <p:cNvPr id="4119" name="Text Box 23"/>
          <p:cNvSpPr txBox="1">
            <a:spLocks noChangeArrowheads="1"/>
          </p:cNvSpPr>
          <p:nvPr/>
        </p:nvSpPr>
        <p:spPr bwMode="auto">
          <a:xfrm>
            <a:off x="8077993" y="4332485"/>
            <a:ext cx="2468563" cy="830262"/>
          </a:xfrm>
          <a:prstGeom prst="rect">
            <a:avLst/>
          </a:prstGeom>
          <a:noFill/>
          <a:ln w="28575" algn="ctr">
            <a:noFill/>
            <a:miter lim="800000"/>
            <a:headEnd/>
            <a:tailEnd/>
          </a:ln>
        </p:spPr>
        <p:txBody>
          <a:bodyPr>
            <a:spAutoFit/>
          </a:bodyPr>
          <a:lstStyle/>
          <a:p>
            <a:pPr eaLnBrk="0" hangingPunct="0">
              <a:spcAft>
                <a:spcPct val="25000"/>
              </a:spcAft>
            </a:pPr>
            <a:r>
              <a:rPr lang="en-AU" sz="1600">
                <a:solidFill>
                  <a:srgbClr val="FFFF00"/>
                </a:solidFill>
                <a:ea typeface="ＭＳ Ｐゴシック" pitchFamily="34" charset="-128"/>
              </a:rPr>
              <a:t>Thời gian đến tử vong</a:t>
            </a:r>
            <a:br>
              <a:rPr lang="en-AU" sz="1600">
                <a:solidFill>
                  <a:srgbClr val="FFFF00"/>
                </a:solidFill>
                <a:ea typeface="ＭＳ Ｐゴシック" pitchFamily="34" charset="-128"/>
              </a:rPr>
            </a:br>
            <a:r>
              <a:rPr lang="en-AU" sz="1600">
                <a:solidFill>
                  <a:srgbClr val="FFFF00"/>
                </a:solidFill>
                <a:ea typeface="ＭＳ Ｐゴシック" pitchFamily="34" charset="-128"/>
              </a:rPr>
              <a:t>(tử vong do tất cả các nguyên nhân)</a:t>
            </a:r>
          </a:p>
        </p:txBody>
      </p:sp>
      <p:sp>
        <p:nvSpPr>
          <p:cNvPr id="4120" name="Text Box 24"/>
          <p:cNvSpPr txBox="1">
            <a:spLocks noChangeArrowheads="1"/>
          </p:cNvSpPr>
          <p:nvPr/>
        </p:nvSpPr>
        <p:spPr bwMode="auto">
          <a:xfrm>
            <a:off x="1905001" y="1597026"/>
            <a:ext cx="409575" cy="396875"/>
          </a:xfrm>
          <a:prstGeom prst="rect">
            <a:avLst/>
          </a:prstGeom>
          <a:noFill/>
          <a:ln w="28575" algn="ctr">
            <a:noFill/>
            <a:miter lim="800000"/>
            <a:headEnd/>
            <a:tailEnd/>
          </a:ln>
        </p:spPr>
        <p:txBody>
          <a:bodyPr>
            <a:spAutoFit/>
          </a:bodyPr>
          <a:lstStyle/>
          <a:p>
            <a:pPr eaLnBrk="0" hangingPunct="0">
              <a:spcBef>
                <a:spcPct val="50000"/>
              </a:spcBef>
            </a:pPr>
            <a:r>
              <a:rPr lang="en-GB" sz="2000">
                <a:solidFill>
                  <a:srgbClr val="FFFFFF"/>
                </a:solidFill>
                <a:ea typeface="ＭＳ Ｐゴシック" pitchFamily="34" charset="-128"/>
              </a:rPr>
              <a:t>A</a:t>
            </a:r>
          </a:p>
        </p:txBody>
      </p:sp>
      <p:sp>
        <p:nvSpPr>
          <p:cNvPr id="4121" name="Text Box 25"/>
          <p:cNvSpPr txBox="1">
            <a:spLocks noChangeArrowheads="1"/>
          </p:cNvSpPr>
          <p:nvPr/>
        </p:nvSpPr>
        <p:spPr bwMode="auto">
          <a:xfrm>
            <a:off x="1860551" y="4000501"/>
            <a:ext cx="409575" cy="396875"/>
          </a:xfrm>
          <a:prstGeom prst="rect">
            <a:avLst/>
          </a:prstGeom>
          <a:noFill/>
          <a:ln w="28575" algn="ctr">
            <a:noFill/>
            <a:miter lim="800000"/>
            <a:headEnd/>
            <a:tailEnd/>
          </a:ln>
        </p:spPr>
        <p:txBody>
          <a:bodyPr>
            <a:spAutoFit/>
          </a:bodyPr>
          <a:lstStyle/>
          <a:p>
            <a:pPr eaLnBrk="0" hangingPunct="0">
              <a:spcBef>
                <a:spcPct val="50000"/>
              </a:spcBef>
            </a:pPr>
            <a:r>
              <a:rPr lang="en-GB" sz="2000">
                <a:solidFill>
                  <a:srgbClr val="FFFFFF"/>
                </a:solidFill>
                <a:ea typeface="ＭＳ Ｐゴシック" pitchFamily="34" charset="-128"/>
              </a:rPr>
              <a:t>B</a:t>
            </a:r>
          </a:p>
        </p:txBody>
      </p:sp>
      <p:sp>
        <p:nvSpPr>
          <p:cNvPr id="4122" name="Rectangle 26"/>
          <p:cNvSpPr>
            <a:spLocks noChangeArrowheads="1"/>
          </p:cNvSpPr>
          <p:nvPr/>
        </p:nvSpPr>
        <p:spPr bwMode="auto">
          <a:xfrm>
            <a:off x="8213087" y="1563090"/>
            <a:ext cx="2393950" cy="584200"/>
          </a:xfrm>
          <a:prstGeom prst="rect">
            <a:avLst/>
          </a:prstGeom>
          <a:noFill/>
          <a:ln w="28575" algn="ctr">
            <a:noFill/>
            <a:miter lim="800000"/>
            <a:headEnd/>
            <a:tailEnd/>
          </a:ln>
        </p:spPr>
        <p:txBody>
          <a:bodyPr>
            <a:spAutoFit/>
          </a:bodyPr>
          <a:lstStyle/>
          <a:p>
            <a:pPr eaLnBrk="0" hangingPunct="0"/>
            <a:r>
              <a:rPr lang="en-AU" sz="1600" dirty="0" err="1">
                <a:solidFill>
                  <a:srgbClr val="FFFF00"/>
                </a:solidFill>
                <a:ea typeface="ＭＳ Ｐゴシック" pitchFamily="34" charset="-128"/>
              </a:rPr>
              <a:t>Thời</a:t>
            </a:r>
            <a:r>
              <a:rPr lang="en-AU" sz="1600" dirty="0">
                <a:solidFill>
                  <a:srgbClr val="FFFF00"/>
                </a:solidFill>
                <a:ea typeface="ＭＳ Ｐゴシック" pitchFamily="34" charset="-128"/>
              </a:rPr>
              <a:t> </a:t>
            </a:r>
            <a:r>
              <a:rPr lang="en-AU" sz="1600" dirty="0" err="1">
                <a:solidFill>
                  <a:srgbClr val="FFFF00"/>
                </a:solidFill>
                <a:ea typeface="ＭＳ Ｐゴシック" pitchFamily="34" charset="-128"/>
              </a:rPr>
              <a:t>gian</a:t>
            </a:r>
            <a:r>
              <a:rPr lang="en-AU" sz="1600" dirty="0">
                <a:solidFill>
                  <a:srgbClr val="FFFF00"/>
                </a:solidFill>
                <a:ea typeface="ＭＳ Ｐゴシック" pitchFamily="34" charset="-128"/>
              </a:rPr>
              <a:t> </a:t>
            </a:r>
            <a:r>
              <a:rPr lang="en-AU" sz="1600" dirty="0" err="1">
                <a:solidFill>
                  <a:srgbClr val="FFFF00"/>
                </a:solidFill>
                <a:ea typeface="ＭＳ Ｐゴシック" pitchFamily="34" charset="-128"/>
              </a:rPr>
              <a:t>đến</a:t>
            </a:r>
            <a:r>
              <a:rPr lang="en-AU" sz="1600" dirty="0">
                <a:solidFill>
                  <a:srgbClr val="FFFF00"/>
                </a:solidFill>
                <a:ea typeface="ＭＳ Ｐゴシック" pitchFamily="34" charset="-128"/>
              </a:rPr>
              <a:t> </a:t>
            </a:r>
            <a:r>
              <a:rPr lang="en-AU" sz="1600" dirty="0" err="1">
                <a:solidFill>
                  <a:srgbClr val="FFFF00"/>
                </a:solidFill>
                <a:ea typeface="ＭＳ Ｐゴシック" pitchFamily="34" charset="-128"/>
              </a:rPr>
              <a:t>lần</a:t>
            </a:r>
            <a:r>
              <a:rPr lang="en-AU" sz="1600" dirty="0">
                <a:solidFill>
                  <a:srgbClr val="FFFF00"/>
                </a:solidFill>
                <a:ea typeface="ＭＳ Ｐゴシック" pitchFamily="34" charset="-128"/>
              </a:rPr>
              <a:t> </a:t>
            </a:r>
            <a:r>
              <a:rPr lang="en-AU" sz="1600" dirty="0" err="1">
                <a:solidFill>
                  <a:srgbClr val="FFFF00"/>
                </a:solidFill>
                <a:ea typeface="ＭＳ Ｐゴシック" pitchFamily="34" charset="-128"/>
              </a:rPr>
              <a:t>nhập</a:t>
            </a:r>
            <a:r>
              <a:rPr lang="en-AU" sz="1600" dirty="0">
                <a:solidFill>
                  <a:srgbClr val="FFFF00"/>
                </a:solidFill>
                <a:ea typeface="ＭＳ Ｐゴシック" pitchFamily="34" charset="-128"/>
              </a:rPr>
              <a:t> </a:t>
            </a:r>
            <a:r>
              <a:rPr lang="en-AU" sz="1600" dirty="0" err="1">
                <a:solidFill>
                  <a:srgbClr val="FFFF00"/>
                </a:solidFill>
                <a:ea typeface="ＭＳ Ｐゴシック" pitchFamily="34" charset="-128"/>
              </a:rPr>
              <a:t>viện</a:t>
            </a:r>
            <a:r>
              <a:rPr lang="en-AU" sz="1600" dirty="0">
                <a:solidFill>
                  <a:srgbClr val="FFFF00"/>
                </a:solidFill>
                <a:ea typeface="ＭＳ Ｐゴシック" pitchFamily="34" charset="-128"/>
              </a:rPr>
              <a:t> </a:t>
            </a:r>
            <a:r>
              <a:rPr lang="en-AU" sz="1600" dirty="0" err="1">
                <a:solidFill>
                  <a:srgbClr val="FFFF00"/>
                </a:solidFill>
                <a:ea typeface="ＭＳ Ｐゴシック" pitchFamily="34" charset="-128"/>
              </a:rPr>
              <a:t>đầu</a:t>
            </a:r>
            <a:r>
              <a:rPr lang="en-AU" sz="1600" dirty="0">
                <a:solidFill>
                  <a:srgbClr val="FFFF00"/>
                </a:solidFill>
                <a:ea typeface="ＭＳ Ｐゴシック" pitchFamily="34" charset="-128"/>
              </a:rPr>
              <a:t> </a:t>
            </a:r>
            <a:r>
              <a:rPr lang="en-AU" sz="1600" dirty="0" err="1">
                <a:solidFill>
                  <a:srgbClr val="FFFF00"/>
                </a:solidFill>
                <a:ea typeface="ＭＳ Ｐゴシック" pitchFamily="34" charset="-128"/>
              </a:rPr>
              <a:t>tiên</a:t>
            </a:r>
            <a:endParaRPr lang="en-GB" sz="1600" dirty="0">
              <a:solidFill>
                <a:srgbClr val="FFFF00"/>
              </a:solidFill>
              <a:ea typeface="ＭＳ Ｐゴシック" pitchFamily="34" charset="-128"/>
            </a:endParaRPr>
          </a:p>
        </p:txBody>
      </p:sp>
    </p:spTree>
    <p:extLst>
      <p:ext uri="{BB962C8B-B14F-4D97-AF65-F5344CB8AC3E}">
        <p14:creationId xmlns:p14="http://schemas.microsoft.com/office/powerpoint/2010/main" val="345217841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không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76600" y="6563097"/>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228600" y="1340768"/>
            <a:ext cx="11963400" cy="5078313"/>
          </a:xfrm>
          <a:prstGeom prst="rect">
            <a:avLst/>
          </a:prstGeom>
        </p:spPr>
        <p:txBody>
          <a:bodyPr wrap="square">
            <a:spAutoFit/>
          </a:bodyPr>
          <a:lstStyle/>
          <a:p>
            <a:pPr>
              <a:spcAft>
                <a:spcPts val="1200"/>
              </a:spcAft>
              <a:buClr>
                <a:srgbClr val="FFCC66"/>
              </a:buClr>
            </a:pPr>
            <a:r>
              <a:rPr lang="vi-VN" dirty="0" err="1">
                <a:solidFill>
                  <a:srgbClr val="FFC000"/>
                </a:solidFill>
                <a:latin typeface="Calibri" panose="020F0502020204030204" pitchFamily="34" charset="0"/>
                <a:cs typeface="Calibri" panose="020F0502020204030204" pitchFamily="34" charset="0"/>
              </a:rPr>
              <a:t>Phục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hồi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chức</a:t>
            </a:r>
            <a:r>
              <a:rPr lang="vi-VN" dirty="0">
                <a:solidFill>
                  <a:srgbClr val="FFC000"/>
                </a:solidFill>
                <a:latin typeface="Calibri" panose="020F0502020204030204" pitchFamily="34" charset="0"/>
                <a:cs typeface="Calibri" panose="020F0502020204030204" pitchFamily="34" charset="0"/>
              </a:rPr>
              <a:t> năng </a:t>
            </a:r>
            <a:r>
              <a:rPr lang="vi-VN" dirty="0" err="1">
                <a:solidFill>
                  <a:srgbClr val="FFC000"/>
                </a:solidFill>
                <a:latin typeface="Calibri" panose="020F0502020204030204" pitchFamily="34" charset="0"/>
                <a:cs typeface="Calibri" panose="020F0502020204030204" pitchFamily="34" charset="0"/>
              </a:rPr>
              <a:t>phổi</a:t>
            </a:r>
            <a:endParaRPr lang="vi-VN"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Bệnh</a:t>
            </a:r>
            <a:r>
              <a:rPr lang="vi-VN" dirty="0">
                <a:solidFill>
                  <a:srgbClr val="FFC000"/>
                </a:solidFill>
                <a:latin typeface="Calibri" panose="020F0502020204030204" pitchFamily="34" charset="0"/>
                <a:cs typeface="Calibri" panose="020F0502020204030204" pitchFamily="34" charset="0"/>
              </a:rPr>
              <a:t> nhân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gánh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nặng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triệu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chứng</a:t>
            </a:r>
            <a:r>
              <a:rPr lang="vi-VN" dirty="0">
                <a:solidFill>
                  <a:srgbClr val="FFC000"/>
                </a:solidFill>
                <a:latin typeface="Calibri" panose="020F0502020204030204" pitchFamily="34" charset="0"/>
                <a:cs typeface="Calibri" panose="020F0502020204030204" pitchFamily="34" charset="0"/>
              </a:rPr>
              <a:t> cao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nguy cơ </a:t>
            </a:r>
            <a:r>
              <a:rPr lang="en-US" dirty="0" err="1">
                <a:solidFill>
                  <a:srgbClr val="FFC000"/>
                </a:solidFill>
                <a:latin typeface="Calibri" panose="020F0502020204030204" pitchFamily="34" charset="0"/>
                <a:cs typeface="Calibri" panose="020F0502020204030204" pitchFamily="34" charset="0"/>
              </a:rPr>
              <a:t>đợt</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cấp</a:t>
            </a:r>
            <a:r>
              <a:rPr lang="vi-VN" dirty="0">
                <a:solidFill>
                  <a:srgbClr val="FFC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t>
            </a:r>
            <a:r>
              <a:rPr lang="vi-VN" dirty="0" err="1">
                <a:latin typeface="Calibri" panose="020F0502020204030204" pitchFamily="34" charset="0"/>
                <a:cs typeface="Calibri" panose="020F0502020204030204" pitchFamily="34" charset="0"/>
              </a:rPr>
              <a:t>hóm</a:t>
            </a:r>
            <a:r>
              <a:rPr lang="vi-VN" dirty="0">
                <a:latin typeface="Calibri" panose="020F0502020204030204" pitchFamily="34" charset="0"/>
                <a:cs typeface="Calibri" panose="020F0502020204030204" pitchFamily="34" charset="0"/>
              </a:rPr>
              <a:t> B, C </a:t>
            </a:r>
            <a:r>
              <a:rPr lang="vi-VN" dirty="0" err="1">
                <a:latin typeface="Calibri" panose="020F0502020204030204" pitchFamily="34" charset="0"/>
                <a:cs typeface="Calibri" panose="020F0502020204030204" pitchFamily="34" charset="0"/>
              </a:rPr>
              <a:t>và</a:t>
            </a:r>
            <a:r>
              <a:rPr lang="vi-VN" dirty="0">
                <a:latin typeface="Calibri" panose="020F0502020204030204" pitchFamily="34" charset="0"/>
                <a:cs typeface="Calibri" panose="020F0502020204030204" pitchFamily="34" charset="0"/>
              </a:rPr>
              <a:t> D</a:t>
            </a:r>
            <a:r>
              <a:rPr lang="vi-VN" dirty="0">
                <a:solidFill>
                  <a:srgbClr val="FFC000"/>
                </a:solidFill>
                <a:latin typeface="Calibri" panose="020F0502020204030204" pitchFamily="34" charset="0"/>
                <a:cs typeface="Calibri" panose="020F0502020204030204" pitchFamily="34" charset="0"/>
              </a:rPr>
              <a:t>), nên </a:t>
            </a:r>
            <a:r>
              <a:rPr lang="vi-VN" dirty="0" err="1">
                <a:solidFill>
                  <a:srgbClr val="FFC000"/>
                </a:solidFill>
                <a:latin typeface="Calibri" panose="020F0502020204030204" pitchFamily="34" charset="0"/>
                <a:cs typeface="Calibri" panose="020F0502020204030204" pitchFamily="34" charset="0"/>
              </a:rPr>
              <a:t>được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khuyến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khích</a:t>
            </a:r>
            <a:r>
              <a:rPr lang="vi-VN" dirty="0">
                <a:solidFill>
                  <a:srgbClr val="FFC000"/>
                </a:solidFill>
                <a:latin typeface="Calibri" panose="020F0502020204030204" pitchFamily="34" charset="0"/>
                <a:cs typeface="Calibri" panose="020F0502020204030204" pitchFamily="34" charset="0"/>
              </a:rPr>
              <a:t> tham gia chương </a:t>
            </a:r>
            <a:r>
              <a:rPr lang="vi-VN" dirty="0" err="1">
                <a:solidFill>
                  <a:srgbClr val="FFC000"/>
                </a:solidFill>
                <a:latin typeface="Calibri" panose="020F0502020204030204" pitchFamily="34" charset="0"/>
                <a:cs typeface="Calibri" panose="020F0502020204030204" pitchFamily="34" charset="0"/>
              </a:rPr>
              <a:t>trình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phục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hồi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chức</a:t>
            </a:r>
            <a:r>
              <a:rPr lang="vi-VN" dirty="0">
                <a:solidFill>
                  <a:srgbClr val="FFC000"/>
                </a:solidFill>
                <a:latin typeface="Calibri" panose="020F0502020204030204" pitchFamily="34" charset="0"/>
                <a:cs typeface="Calibri" panose="020F0502020204030204" pitchFamily="34" charset="0"/>
              </a:rPr>
              <a:t> năng </a:t>
            </a:r>
            <a:r>
              <a:rPr lang="vi-VN" dirty="0" err="1">
                <a:solidFill>
                  <a:srgbClr val="FFC000"/>
                </a:solidFill>
                <a:latin typeface="Calibri" panose="020F0502020204030204" pitchFamily="34" charset="0"/>
                <a:cs typeface="Calibri" panose="020F0502020204030204" pitchFamily="34" charset="0"/>
              </a:rPr>
              <a:t>chính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thức</a:t>
            </a:r>
            <a:r>
              <a:rPr lang="vi-VN" dirty="0">
                <a:solidFill>
                  <a:srgbClr val="FFC000"/>
                </a:solidFill>
                <a:latin typeface="Calibri" panose="020F0502020204030204" pitchFamily="34" charset="0"/>
                <a:cs typeface="Calibri" panose="020F0502020204030204" pitchFamily="34" charset="0"/>
              </a:rPr>
              <a:t> bao </a:t>
            </a:r>
            <a:r>
              <a:rPr lang="vi-VN" dirty="0" err="1">
                <a:solidFill>
                  <a:srgbClr val="FFC000"/>
                </a:solidFill>
                <a:latin typeface="Calibri" panose="020F0502020204030204" pitchFamily="34" charset="0"/>
                <a:cs typeface="Calibri" panose="020F0502020204030204" pitchFamily="34" charset="0"/>
              </a:rPr>
              <a:t>gồm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đặt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mục</a:t>
            </a:r>
            <a:r>
              <a:rPr lang="vi-VN" dirty="0">
                <a:solidFill>
                  <a:srgbClr val="FFC000"/>
                </a:solidFill>
                <a:latin typeface="Calibri" panose="020F0502020204030204" pitchFamily="34" charset="0"/>
                <a:cs typeface="Calibri" panose="020F0502020204030204" pitchFamily="34" charset="0"/>
              </a:rPr>
              <a:t> tiêu cho </a:t>
            </a:r>
            <a:r>
              <a:rPr lang="vi-VN" dirty="0" err="1">
                <a:solidFill>
                  <a:srgbClr val="FFC000"/>
                </a:solidFill>
                <a:latin typeface="Calibri" panose="020F0502020204030204" pitchFamily="34" charset="0"/>
                <a:cs typeface="Calibri" panose="020F0502020204030204" pitchFamily="34" charset="0"/>
              </a:rPr>
              <a:t>bệnh</a:t>
            </a:r>
            <a:r>
              <a:rPr lang="vi-VN" dirty="0">
                <a:solidFill>
                  <a:srgbClr val="FFC000"/>
                </a:solidFill>
                <a:latin typeface="Calibri" panose="020F0502020204030204" pitchFamily="34" charset="0"/>
                <a:cs typeface="Calibri" panose="020F0502020204030204" pitchFamily="34" charset="0"/>
              </a:rPr>
              <a:t> nhân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được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thiết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kế</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tiến</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hành</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một</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cách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cấu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trúc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tính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đến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đặc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điểm</a:t>
            </a:r>
            <a:r>
              <a:rPr lang="vi-VN" dirty="0">
                <a:solidFill>
                  <a:srgbClr val="FFC000"/>
                </a:solidFill>
                <a:latin typeface="Calibri" panose="020F0502020204030204" pitchFamily="34" charset="0"/>
                <a:cs typeface="Calibri" panose="020F0502020204030204" pitchFamily="34" charset="0"/>
              </a:rPr>
              <a:t> COPD </a:t>
            </a:r>
            <a:r>
              <a:rPr lang="vi-VN" dirty="0" err="1">
                <a:solidFill>
                  <a:srgbClr val="FFC000"/>
                </a:solidFill>
                <a:latin typeface="Calibri" panose="020F0502020204030204" pitchFamily="34" charset="0"/>
                <a:cs typeface="Calibri" panose="020F0502020204030204" pitchFamily="34" charset="0"/>
              </a:rPr>
              <a:t>của</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từng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cá</a:t>
            </a:r>
            <a:r>
              <a:rPr lang="vi-VN" dirty="0">
                <a:solidFill>
                  <a:srgbClr val="FFC000"/>
                </a:solidFill>
                <a:latin typeface="Calibri" panose="020F0502020204030204" pitchFamily="34" charset="0"/>
                <a:cs typeface="Calibri" panose="020F0502020204030204" pitchFamily="34" charset="0"/>
              </a:rPr>
              <a:t> nhân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bệnh</a:t>
            </a:r>
            <a:r>
              <a:rPr lang="vi-VN" dirty="0">
                <a:solidFill>
                  <a:srgbClr val="FFC000"/>
                </a:solidFill>
                <a:latin typeface="Calibri" panose="020F0502020204030204" pitchFamily="34" charset="0"/>
                <a:cs typeface="Calibri" panose="020F0502020204030204" pitchFamily="34" charset="0"/>
              </a:rPr>
              <a:t> đi </a:t>
            </a:r>
            <a:r>
              <a:rPr lang="vi-VN" dirty="0" err="1">
                <a:solidFill>
                  <a:srgbClr val="FFC000"/>
                </a:solidFill>
                <a:latin typeface="Calibri" panose="020F0502020204030204" pitchFamily="34" charset="0"/>
                <a:cs typeface="Calibri" panose="020F0502020204030204" pitchFamily="34" charset="0"/>
              </a:rPr>
              <a:t>kèm</a:t>
            </a:r>
            <a:r>
              <a:rPr lang="vi-VN" dirty="0">
                <a:solidFill>
                  <a:srgbClr val="FFC000"/>
                </a:solidFill>
                <a:latin typeface="Calibri" panose="020F0502020204030204" pitchFamily="34" charset="0"/>
                <a:cs typeface="Calibri" panose="020F0502020204030204" pitchFamily="34" charset="0"/>
              </a:rPr>
              <a:t>.</a:t>
            </a:r>
          </a:p>
          <a:p>
            <a:pPr marL="342900" indent="-342900">
              <a:spcAft>
                <a:spcPts val="1200"/>
              </a:spcAft>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Các</a:t>
            </a:r>
            <a:r>
              <a:rPr lang="vi-VN" dirty="0">
                <a:solidFill>
                  <a:srgbClr val="FFC000"/>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thành</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phần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của</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phục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hồi</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chức</a:t>
            </a:r>
            <a:r>
              <a:rPr lang="vi-VN" dirty="0">
                <a:latin typeface="Calibri" panose="020F0502020204030204" pitchFamily="34" charset="0"/>
                <a:cs typeface="Calibri" panose="020F0502020204030204" pitchFamily="34" charset="0"/>
              </a:rPr>
              <a:t> năng </a:t>
            </a:r>
            <a:r>
              <a:rPr lang="vi-VN" dirty="0" err="1">
                <a:solidFill>
                  <a:srgbClr val="FFC000"/>
                </a:solidFill>
                <a:latin typeface="Calibri" panose="020F0502020204030204" pitchFamily="34" charset="0"/>
                <a:cs typeface="Calibri" panose="020F0502020204030204" pitchFamily="34" charset="0"/>
              </a:rPr>
              <a:t>phổi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thể</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khác</a:t>
            </a:r>
            <a:r>
              <a:rPr lang="vi-VN" dirty="0">
                <a:solidFill>
                  <a:srgbClr val="FFC000"/>
                </a:solidFill>
                <a:latin typeface="Calibri" panose="020F0502020204030204" pitchFamily="34" charset="0"/>
                <a:cs typeface="Calibri" panose="020F0502020204030204" pitchFamily="34" charset="0"/>
              </a:rPr>
              <a:t> nhau nhưng </a:t>
            </a:r>
            <a:r>
              <a:rPr lang="en-US" dirty="0" err="1">
                <a:solidFill>
                  <a:srgbClr val="FFC000"/>
                </a:solidFill>
                <a:latin typeface="Calibri" panose="020F0502020204030204" pitchFamily="34" charset="0"/>
                <a:cs typeface="Calibri" panose="020F0502020204030204" pitchFamily="34" charset="0"/>
              </a:rPr>
              <a:t>việc</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thực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hành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tốt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nhất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dựa</a:t>
            </a:r>
            <a:r>
              <a:rPr lang="vi-VN" dirty="0">
                <a:solidFill>
                  <a:srgbClr val="FFC000"/>
                </a:solidFill>
                <a:latin typeface="Calibri" panose="020F0502020204030204" pitchFamily="34" charset="0"/>
                <a:cs typeface="Calibri" panose="020F0502020204030204" pitchFamily="34" charset="0"/>
              </a:rPr>
              <a:t> trên </a:t>
            </a:r>
            <a:r>
              <a:rPr lang="vi-VN" dirty="0" err="1">
                <a:solidFill>
                  <a:srgbClr val="FFC000"/>
                </a:solidFill>
                <a:latin typeface="Calibri" panose="020F0502020204030204" pitchFamily="34" charset="0"/>
                <a:cs typeface="Calibri" panose="020F0502020204030204" pitchFamily="34" charset="0"/>
              </a:rPr>
              <a:t>bằng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chứng</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về</a:t>
            </a:r>
            <a:r>
              <a:rPr lang="vi-VN" dirty="0">
                <a:solidFill>
                  <a:srgbClr val="FFC000"/>
                </a:solidFill>
                <a:latin typeface="Calibri" panose="020F0502020204030204" pitchFamily="34" charset="0"/>
                <a:cs typeface="Calibri" panose="020F0502020204030204" pitchFamily="34" charset="0"/>
              </a:rPr>
              <a:t> chương </a:t>
            </a:r>
            <a:r>
              <a:rPr lang="vi-VN" dirty="0" err="1">
                <a:solidFill>
                  <a:srgbClr val="FFC000"/>
                </a:solidFill>
                <a:latin typeface="Calibri" panose="020F0502020204030204" pitchFamily="34" charset="0"/>
                <a:cs typeface="Calibri" panose="020F0502020204030204" pitchFamily="34" charset="0"/>
              </a:rPr>
              <a:t>trình</a:t>
            </a:r>
            <a:r>
              <a:rPr lang="vi-VN" dirty="0">
                <a:solidFill>
                  <a:srgbClr val="FFC000"/>
                </a:solidFill>
                <a:latin typeface="Calibri" panose="020F0502020204030204" pitchFamily="34" charset="0"/>
                <a:cs typeface="Calibri" panose="020F0502020204030204" pitchFamily="34" charset="0"/>
              </a:rPr>
              <a:t> </a:t>
            </a:r>
            <a:r>
              <a:rPr lang="en-US" dirty="0">
                <a:solidFill>
                  <a:srgbClr val="FFC000"/>
                </a:solidFill>
                <a:latin typeface="Calibri" panose="020F0502020204030204" pitchFamily="34" charset="0"/>
                <a:cs typeface="Calibri" panose="020F0502020204030204" pitchFamily="34" charset="0"/>
              </a:rPr>
              <a:t>PHCN </a:t>
            </a:r>
            <a:r>
              <a:rPr lang="vi-VN" dirty="0">
                <a:solidFill>
                  <a:srgbClr val="FFC000"/>
                </a:solidFill>
                <a:latin typeface="Calibri" panose="020F0502020204030204" pitchFamily="34" charset="0"/>
                <a:cs typeface="Calibri" panose="020F0502020204030204" pitchFamily="34" charset="0"/>
              </a:rPr>
              <a:t>bao </a:t>
            </a:r>
            <a:r>
              <a:rPr lang="vi-VN" dirty="0" err="1">
                <a:solidFill>
                  <a:srgbClr val="FFC000"/>
                </a:solidFill>
                <a:latin typeface="Calibri" panose="020F0502020204030204" pitchFamily="34" charset="0"/>
                <a:cs typeface="Calibri" panose="020F0502020204030204" pitchFamily="34" charset="0"/>
              </a:rPr>
              <a:t>gồm</a:t>
            </a:r>
            <a:r>
              <a:rPr lang="vi-VN" dirty="0">
                <a:solidFill>
                  <a:srgbClr val="FFC000"/>
                </a:solidFill>
                <a:latin typeface="Calibri" panose="020F0502020204030204" pitchFamily="34" charset="0"/>
                <a:cs typeface="Calibri" panose="020F0502020204030204" pitchFamily="34" charset="0"/>
              </a:rPr>
              <a:t>: </a:t>
            </a:r>
            <a:endParaRPr lang="en-US" dirty="0">
              <a:solidFill>
                <a:srgbClr val="FFC000"/>
              </a:solidFill>
              <a:latin typeface="Calibri" panose="020F0502020204030204" pitchFamily="34" charset="0"/>
              <a:cs typeface="Calibri" panose="020F0502020204030204" pitchFamily="34" charset="0"/>
            </a:endParaRPr>
          </a:p>
          <a:p>
            <a:pPr marL="914400" lvl="1" indent="-457200">
              <a:spcAft>
                <a:spcPts val="1200"/>
              </a:spcAft>
              <a:buClr>
                <a:srgbClr val="FFCC66"/>
              </a:buClr>
              <a:buFont typeface="+mj-lt"/>
              <a:buAutoNum type="arabicPeriod"/>
            </a:pPr>
            <a:r>
              <a:rPr lang="en-US" dirty="0" err="1">
                <a:latin typeface="Calibri" panose="020F0502020204030204" pitchFamily="34" charset="0"/>
                <a:cs typeface="Calibri" panose="020F0502020204030204" pitchFamily="34" charset="0"/>
              </a:rPr>
              <a:t>tập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luyện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dục</a:t>
            </a:r>
            <a:r>
              <a:rPr lang="en-US"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có</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cấu</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trúc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và</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giám</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sát</a:t>
            </a:r>
            <a:endParaRPr lang="en-US" dirty="0">
              <a:latin typeface="Calibri" panose="020F0502020204030204" pitchFamily="34" charset="0"/>
              <a:cs typeface="Calibri" panose="020F0502020204030204" pitchFamily="34" charset="0"/>
            </a:endParaRPr>
          </a:p>
          <a:p>
            <a:pPr marL="914400" lvl="1" indent="-457200">
              <a:spcAft>
                <a:spcPts val="1200"/>
              </a:spcAft>
              <a:buClr>
                <a:srgbClr val="FFCC66"/>
              </a:buClr>
              <a:buFont typeface="+mj-lt"/>
              <a:buAutoNum type="arabicPeriod"/>
            </a:pPr>
            <a:r>
              <a:rPr lang="vi-VN" dirty="0">
                <a:latin typeface="Calibri" panose="020F0502020204030204" pitchFamily="34" charset="0"/>
                <a:cs typeface="Calibri" panose="020F0502020204030204" pitchFamily="34" charset="0"/>
              </a:rPr>
              <a:t>cai </a:t>
            </a:r>
            <a:r>
              <a:rPr lang="vi-VN" dirty="0" err="1">
                <a:latin typeface="Calibri" panose="020F0502020204030204" pitchFamily="34" charset="0"/>
                <a:cs typeface="Calibri" panose="020F0502020204030204" pitchFamily="34" charset="0"/>
              </a:rPr>
              <a:t>thuốc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lá</a:t>
            </a:r>
            <a:endParaRPr lang="en-US" dirty="0">
              <a:latin typeface="Calibri" panose="020F0502020204030204" pitchFamily="34" charset="0"/>
              <a:cs typeface="Calibri" panose="020F0502020204030204" pitchFamily="34" charset="0"/>
            </a:endParaRPr>
          </a:p>
          <a:p>
            <a:pPr marL="914400" lvl="1" indent="-457200">
              <a:spcAft>
                <a:spcPts val="1200"/>
              </a:spcAft>
              <a:buClr>
                <a:srgbClr val="FFCC66"/>
              </a:buClr>
              <a:buFont typeface="+mj-lt"/>
              <a:buAutoNum type="arabicPeriod"/>
            </a:pPr>
            <a:r>
              <a:rPr lang="vi-VN" dirty="0">
                <a:latin typeface="Calibri" panose="020F0502020204030204" pitchFamily="34" charset="0"/>
                <a:cs typeface="Calibri" panose="020F0502020204030204" pitchFamily="34" charset="0"/>
              </a:rPr>
              <a:t>tư </a:t>
            </a:r>
            <a:r>
              <a:rPr lang="vi-VN" dirty="0" err="1">
                <a:latin typeface="Calibri" panose="020F0502020204030204" pitchFamily="34" charset="0"/>
                <a:cs typeface="Calibri" panose="020F0502020204030204" pitchFamily="34" charset="0"/>
              </a:rPr>
              <a:t>vấn</a:t>
            </a:r>
            <a:r>
              <a:rPr lang="vi-VN" dirty="0">
                <a:latin typeface="Calibri" panose="020F0502020204030204" pitchFamily="34" charset="0"/>
                <a:cs typeface="Calibri" panose="020F0502020204030204" pitchFamily="34" charset="0"/>
              </a:rPr>
              <a:t> dinh </a:t>
            </a:r>
            <a:r>
              <a:rPr lang="vi-VN" dirty="0" err="1">
                <a:latin typeface="Calibri" panose="020F0502020204030204" pitchFamily="34" charset="0"/>
                <a:cs typeface="Calibri" panose="020F0502020204030204" pitchFamily="34" charset="0"/>
              </a:rPr>
              <a:t>dưỡng</a:t>
            </a:r>
            <a:endParaRPr lang="en-US" dirty="0">
              <a:latin typeface="Calibri" panose="020F0502020204030204" pitchFamily="34" charset="0"/>
              <a:cs typeface="Calibri" panose="020F0502020204030204" pitchFamily="34" charset="0"/>
            </a:endParaRPr>
          </a:p>
          <a:p>
            <a:pPr marL="914400" lvl="1" indent="-457200">
              <a:spcAft>
                <a:spcPts val="1200"/>
              </a:spcAft>
              <a:buClr>
                <a:srgbClr val="FFCC66"/>
              </a:buClr>
              <a:buFont typeface="+mj-lt"/>
              <a:buAutoNum type="arabicPeriod"/>
            </a:pPr>
            <a:r>
              <a:rPr lang="vi-VN" dirty="0" err="1">
                <a:latin typeface="Calibri" panose="020F0502020204030204" pitchFamily="34" charset="0"/>
                <a:cs typeface="Calibri" panose="020F0502020204030204" pitchFamily="34" charset="0"/>
              </a:rPr>
              <a:t>giáo</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dục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tự</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quản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lý</a:t>
            </a:r>
            <a:r>
              <a:rPr lang="vi-VN" dirty="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798149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3143672" y="395082"/>
            <a:ext cx="6553200" cy="523220"/>
          </a:xfrm>
          <a:prstGeom prst="rect">
            <a:avLst/>
          </a:prstGeom>
          <a:noFill/>
          <a:ln w="9525">
            <a:noFill/>
            <a:miter lim="800000"/>
            <a:headEnd/>
            <a:tailEnd/>
          </a:ln>
        </p:spPr>
        <p:txBody>
          <a:bodyPr>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BPTNMT </a:t>
            </a:r>
            <a:r>
              <a:rPr lang="en-US" sz="2800" dirty="0" err="1">
                <a:solidFill>
                  <a:srgbClr val="FAB516"/>
                </a:solidFill>
                <a:latin typeface="Tahoma" pitchFamily="34" charset="0"/>
                <a:cs typeface="Tahoma" pitchFamily="34" charset="0"/>
              </a:rPr>
              <a:t>ổn</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định</a:t>
            </a:r>
            <a:endParaRPr lang="en-US" sz="2800" dirty="0">
              <a:solidFill>
                <a:srgbClr val="FAB516"/>
              </a:solidFill>
              <a:latin typeface="Tahoma" pitchFamily="34" charset="0"/>
              <a:cs typeface="Tahoma" pitchFamily="34" charset="0"/>
            </a:endParaRPr>
          </a:p>
        </p:txBody>
      </p:sp>
      <p:sp>
        <p:nvSpPr>
          <p:cNvPr id="6" name="TextBox 1"/>
          <p:cNvSpPr txBox="1">
            <a:spLocks noChangeArrowheads="1"/>
          </p:cNvSpPr>
          <p:nvPr/>
        </p:nvSpPr>
        <p:spPr bwMode="auto">
          <a:xfrm>
            <a:off x="457200" y="1513062"/>
            <a:ext cx="11521440" cy="3970318"/>
          </a:xfrm>
          <a:prstGeom prst="rect">
            <a:avLst/>
          </a:prstGeom>
          <a:noFill/>
          <a:ln w="9525">
            <a:noFill/>
            <a:miter lim="800000"/>
            <a:headEnd/>
            <a:tailEnd/>
          </a:ln>
        </p:spPr>
        <p:txBody>
          <a:bodyPr wrap="square">
            <a:spAutoFit/>
          </a:bodyPr>
          <a:lstStyle/>
          <a:p>
            <a:pPr marL="342900" indent="-342900">
              <a:buClr>
                <a:srgbClr val="FFCC66"/>
              </a:buClr>
              <a:buFont typeface="Wingdings" panose="05000000000000000000" pitchFamily="2" charset="2"/>
              <a:buChar char="Ø"/>
            </a:pPr>
            <a:r>
              <a:rPr lang="vi-VN" sz="2800" dirty="0" err="1">
                <a:solidFill>
                  <a:srgbClr val="FFC000"/>
                </a:solidFill>
                <a:latin typeface="+mn-lt"/>
                <a:cs typeface="Calibri" panose="020F0502020204030204" pitchFamily="34" charset="0"/>
              </a:rPr>
              <a:t>Phục</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hồi</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chức</a:t>
            </a:r>
            <a:r>
              <a:rPr lang="vi-VN" sz="2800" dirty="0">
                <a:solidFill>
                  <a:srgbClr val="FFC000"/>
                </a:solidFill>
                <a:latin typeface="+mn-lt"/>
                <a:cs typeface="Calibri" panose="020F0502020204030204" pitchFamily="34" charset="0"/>
              </a:rPr>
              <a:t> năng </a:t>
            </a:r>
            <a:r>
              <a:rPr lang="vi-VN" sz="2800" dirty="0" err="1">
                <a:solidFill>
                  <a:srgbClr val="FFC000"/>
                </a:solidFill>
                <a:latin typeface="+mn-lt"/>
                <a:cs typeface="Calibri" panose="020F0502020204030204" pitchFamily="34" charset="0"/>
              </a:rPr>
              <a:t>phổi</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cải</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thiện</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các</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triệu</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chứng</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chất</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lượng</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cuộc</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sống</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và</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sự</a:t>
            </a:r>
            <a:r>
              <a:rPr lang="vi-VN" sz="2800" dirty="0">
                <a:solidFill>
                  <a:srgbClr val="FFC000"/>
                </a:solidFill>
                <a:latin typeface="+mn-lt"/>
                <a:cs typeface="Calibri" panose="020F0502020204030204" pitchFamily="34" charset="0"/>
              </a:rPr>
              <a:t> tham gia </a:t>
            </a:r>
            <a:r>
              <a:rPr lang="vi-VN" sz="2800" dirty="0" err="1">
                <a:solidFill>
                  <a:srgbClr val="FFC000"/>
                </a:solidFill>
                <a:latin typeface="+mn-lt"/>
                <a:cs typeface="Calibri" panose="020F0502020204030204" pitchFamily="34" charset="0"/>
              </a:rPr>
              <a:t>về</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thể</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chất</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và</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cảm</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xúc</a:t>
            </a:r>
            <a:r>
              <a:rPr lang="vi-VN" sz="2800" dirty="0">
                <a:solidFill>
                  <a:srgbClr val="FFC000"/>
                </a:solidFill>
                <a:latin typeface="+mn-lt"/>
                <a:cs typeface="Calibri" panose="020F0502020204030204" pitchFamily="34" charset="0"/>
              </a:rPr>
              <a:t> trong </a:t>
            </a:r>
            <a:r>
              <a:rPr lang="vi-VN" sz="2800" dirty="0" err="1">
                <a:solidFill>
                  <a:srgbClr val="FFC000"/>
                </a:solidFill>
                <a:latin typeface="+mn-lt"/>
                <a:cs typeface="Calibri" panose="020F0502020204030204" pitchFamily="34" charset="0"/>
              </a:rPr>
              <a:t>các</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hoạt</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động</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hàng</a:t>
            </a:r>
            <a:r>
              <a:rPr lang="vi-VN" sz="2800" dirty="0">
                <a:solidFill>
                  <a:srgbClr val="FFC000"/>
                </a:solidFill>
                <a:latin typeface="+mn-lt"/>
                <a:cs typeface="Calibri" panose="020F0502020204030204" pitchFamily="34" charset="0"/>
              </a:rPr>
              <a:t> </a:t>
            </a:r>
            <a:r>
              <a:rPr lang="vi-VN" sz="2800" dirty="0" err="1">
                <a:solidFill>
                  <a:srgbClr val="FFC000"/>
                </a:solidFill>
                <a:latin typeface="+mn-lt"/>
                <a:cs typeface="Calibri" panose="020F0502020204030204" pitchFamily="34" charset="0"/>
              </a:rPr>
              <a:t>ngày</a:t>
            </a:r>
            <a:r>
              <a:rPr lang="vi-VN" sz="2800" dirty="0">
                <a:solidFill>
                  <a:srgbClr val="FFC000"/>
                </a:solidFill>
                <a:latin typeface="+mn-lt"/>
                <a:cs typeface="Calibri" panose="020F0502020204030204" pitchFamily="34" charset="0"/>
              </a:rPr>
              <a:t>.</a:t>
            </a:r>
            <a:endParaRPr lang="en-US" sz="2800" dirty="0">
              <a:solidFill>
                <a:srgbClr val="FFC000"/>
              </a:solidFill>
              <a:latin typeface="+mn-lt"/>
              <a:cs typeface="Calibri" panose="020F0502020204030204" pitchFamily="34" charset="0"/>
            </a:endParaRPr>
          </a:p>
          <a:p>
            <a:pPr marL="800100" lvl="1" indent="-342900" eaLnBrk="1" hangingPunct="1">
              <a:buSzTx/>
              <a:buFont typeface="Wingdings" panose="05000000000000000000" pitchFamily="2" charset="2"/>
              <a:buChar char="Ø"/>
              <a:defRPr/>
            </a:pPr>
            <a:r>
              <a:rPr lang="en-US" sz="2800" dirty="0" err="1">
                <a:solidFill>
                  <a:srgbClr val="FFC000"/>
                </a:solidFill>
                <a:latin typeface="+mn-lt"/>
              </a:rPr>
              <a:t>Tăng</a:t>
            </a:r>
            <a:r>
              <a:rPr lang="en-US" sz="2800" dirty="0">
                <a:solidFill>
                  <a:srgbClr val="FFC000"/>
                </a:solidFill>
                <a:latin typeface="+mn-lt"/>
              </a:rPr>
              <a:t> </a:t>
            </a:r>
            <a:r>
              <a:rPr lang="en-US" sz="2800" dirty="0" err="1">
                <a:solidFill>
                  <a:srgbClr val="FFC000"/>
                </a:solidFill>
                <a:latin typeface="+mn-lt"/>
              </a:rPr>
              <a:t>khả</a:t>
            </a:r>
            <a:r>
              <a:rPr lang="en-US" sz="2800" dirty="0">
                <a:solidFill>
                  <a:srgbClr val="FFC000"/>
                </a:solidFill>
                <a:latin typeface="+mn-lt"/>
              </a:rPr>
              <a:t> </a:t>
            </a:r>
            <a:r>
              <a:rPr lang="en-US" sz="2800" dirty="0" err="1">
                <a:solidFill>
                  <a:srgbClr val="FFC000"/>
                </a:solidFill>
                <a:latin typeface="+mn-lt"/>
              </a:rPr>
              <a:t>năng</a:t>
            </a:r>
            <a:r>
              <a:rPr lang="en-US" sz="2800" dirty="0">
                <a:solidFill>
                  <a:srgbClr val="FFC000"/>
                </a:solidFill>
                <a:latin typeface="+mn-lt"/>
              </a:rPr>
              <a:t> </a:t>
            </a:r>
            <a:r>
              <a:rPr lang="en-US" sz="2800" dirty="0" err="1">
                <a:solidFill>
                  <a:srgbClr val="FFC000"/>
                </a:solidFill>
                <a:latin typeface="+mn-lt"/>
              </a:rPr>
              <a:t>vận</a:t>
            </a:r>
            <a:r>
              <a:rPr lang="en-US" sz="2800" dirty="0">
                <a:solidFill>
                  <a:srgbClr val="FFC000"/>
                </a:solidFill>
                <a:latin typeface="+mn-lt"/>
              </a:rPr>
              <a:t> </a:t>
            </a:r>
            <a:r>
              <a:rPr lang="en-US" sz="2800" dirty="0" err="1">
                <a:solidFill>
                  <a:srgbClr val="FFC000"/>
                </a:solidFill>
                <a:latin typeface="+mn-lt"/>
              </a:rPr>
              <a:t>động</a:t>
            </a:r>
            <a:endParaRPr lang="en-US" sz="2800" dirty="0">
              <a:solidFill>
                <a:srgbClr val="FFC000"/>
              </a:solidFill>
              <a:latin typeface="+mn-lt"/>
            </a:endParaRPr>
          </a:p>
          <a:p>
            <a:pPr marL="800100" lvl="1" indent="-342900" eaLnBrk="1" hangingPunct="1">
              <a:buSzTx/>
              <a:buFont typeface="Wingdings" panose="05000000000000000000" pitchFamily="2" charset="2"/>
              <a:buChar char="Ø"/>
              <a:defRPr/>
            </a:pPr>
            <a:r>
              <a:rPr lang="en-US" sz="2800" dirty="0" err="1">
                <a:solidFill>
                  <a:srgbClr val="FFC000"/>
                </a:solidFill>
                <a:latin typeface="+mn-lt"/>
              </a:rPr>
              <a:t>Giảm</a:t>
            </a:r>
            <a:r>
              <a:rPr lang="en-US" sz="2800" dirty="0">
                <a:solidFill>
                  <a:srgbClr val="FFC000"/>
                </a:solidFill>
                <a:latin typeface="+mn-lt"/>
              </a:rPr>
              <a:t> </a:t>
            </a:r>
            <a:r>
              <a:rPr lang="en-US" sz="2800" dirty="0" err="1">
                <a:solidFill>
                  <a:srgbClr val="FFC000"/>
                </a:solidFill>
                <a:latin typeface="+mn-lt"/>
              </a:rPr>
              <a:t>độ</a:t>
            </a:r>
            <a:r>
              <a:rPr lang="en-US" sz="2800" dirty="0">
                <a:solidFill>
                  <a:srgbClr val="FFC000"/>
                </a:solidFill>
                <a:latin typeface="+mn-lt"/>
              </a:rPr>
              <a:t> </a:t>
            </a:r>
            <a:r>
              <a:rPr lang="en-US" sz="2800" dirty="0" err="1">
                <a:solidFill>
                  <a:srgbClr val="FFC000"/>
                </a:solidFill>
                <a:latin typeface="+mn-lt"/>
              </a:rPr>
              <a:t>khó</a:t>
            </a:r>
            <a:r>
              <a:rPr lang="en-US" sz="2800" dirty="0">
                <a:solidFill>
                  <a:srgbClr val="FFC000"/>
                </a:solidFill>
                <a:latin typeface="+mn-lt"/>
              </a:rPr>
              <a:t> </a:t>
            </a:r>
            <a:r>
              <a:rPr lang="en-US" sz="2800" dirty="0" err="1">
                <a:solidFill>
                  <a:srgbClr val="FFC000"/>
                </a:solidFill>
                <a:latin typeface="+mn-lt"/>
              </a:rPr>
              <a:t>thở</a:t>
            </a:r>
            <a:r>
              <a:rPr lang="en-US" sz="2800" dirty="0">
                <a:solidFill>
                  <a:srgbClr val="FFC000"/>
                </a:solidFill>
                <a:latin typeface="+mn-lt"/>
              </a:rPr>
              <a:t>/</a:t>
            </a:r>
            <a:r>
              <a:rPr lang="en-US" sz="2800" dirty="0" err="1">
                <a:solidFill>
                  <a:srgbClr val="FFC000"/>
                </a:solidFill>
                <a:latin typeface="+mn-lt"/>
              </a:rPr>
              <a:t>mệt</a:t>
            </a:r>
            <a:r>
              <a:rPr lang="en-US" sz="2800" dirty="0">
                <a:solidFill>
                  <a:srgbClr val="FFC000"/>
                </a:solidFill>
                <a:latin typeface="+mn-lt"/>
              </a:rPr>
              <a:t> </a:t>
            </a:r>
            <a:r>
              <a:rPr lang="en-US" sz="2800" dirty="0" err="1">
                <a:solidFill>
                  <a:srgbClr val="FFC000"/>
                </a:solidFill>
                <a:latin typeface="+mn-lt"/>
              </a:rPr>
              <a:t>mỏi</a:t>
            </a:r>
            <a:endParaRPr lang="en-US" sz="2800" dirty="0">
              <a:solidFill>
                <a:srgbClr val="FFC000"/>
              </a:solidFill>
              <a:latin typeface="+mn-lt"/>
            </a:endParaRPr>
          </a:p>
          <a:p>
            <a:pPr marL="800100" lvl="1" indent="-342900" eaLnBrk="1" hangingPunct="1">
              <a:buSzTx/>
              <a:buFont typeface="Wingdings" panose="05000000000000000000" pitchFamily="2" charset="2"/>
              <a:buChar char="Ø"/>
              <a:defRPr/>
            </a:pPr>
            <a:r>
              <a:rPr lang="en-US" sz="2800" dirty="0" err="1">
                <a:solidFill>
                  <a:srgbClr val="FFC000"/>
                </a:solidFill>
                <a:latin typeface="+mn-lt"/>
              </a:rPr>
              <a:t>Tăng</a:t>
            </a:r>
            <a:r>
              <a:rPr lang="en-US" sz="2800" dirty="0">
                <a:solidFill>
                  <a:srgbClr val="FFC000"/>
                </a:solidFill>
                <a:latin typeface="+mn-lt"/>
              </a:rPr>
              <a:t> </a:t>
            </a:r>
            <a:r>
              <a:rPr lang="en-US" sz="2800" dirty="0" err="1">
                <a:solidFill>
                  <a:srgbClr val="FFC000"/>
                </a:solidFill>
                <a:latin typeface="+mn-lt"/>
              </a:rPr>
              <a:t>chất</a:t>
            </a:r>
            <a:r>
              <a:rPr lang="en-US" sz="2800" dirty="0">
                <a:solidFill>
                  <a:srgbClr val="FFC000"/>
                </a:solidFill>
                <a:latin typeface="+mn-lt"/>
              </a:rPr>
              <a:t> </a:t>
            </a:r>
            <a:r>
              <a:rPr lang="en-US" sz="2800" dirty="0" err="1">
                <a:solidFill>
                  <a:srgbClr val="FFC000"/>
                </a:solidFill>
                <a:latin typeface="+mn-lt"/>
              </a:rPr>
              <a:t>lượng</a:t>
            </a:r>
            <a:r>
              <a:rPr lang="en-US" sz="2800" dirty="0">
                <a:solidFill>
                  <a:srgbClr val="FFC000"/>
                </a:solidFill>
                <a:latin typeface="+mn-lt"/>
              </a:rPr>
              <a:t> </a:t>
            </a:r>
            <a:r>
              <a:rPr lang="en-US" sz="2800" dirty="0" err="1">
                <a:solidFill>
                  <a:srgbClr val="FFC000"/>
                </a:solidFill>
                <a:latin typeface="+mn-lt"/>
              </a:rPr>
              <a:t>cuộc</a:t>
            </a:r>
            <a:r>
              <a:rPr lang="en-US" sz="2800" dirty="0">
                <a:solidFill>
                  <a:srgbClr val="FFC000"/>
                </a:solidFill>
                <a:latin typeface="+mn-lt"/>
              </a:rPr>
              <a:t> </a:t>
            </a:r>
            <a:r>
              <a:rPr lang="en-US" sz="2800" dirty="0" err="1">
                <a:solidFill>
                  <a:srgbClr val="FFC000"/>
                </a:solidFill>
                <a:latin typeface="+mn-lt"/>
              </a:rPr>
              <a:t>sống</a:t>
            </a:r>
            <a:endParaRPr lang="en-US" sz="2800" dirty="0">
              <a:solidFill>
                <a:srgbClr val="FFC000"/>
              </a:solidFill>
              <a:latin typeface="+mn-lt"/>
            </a:endParaRPr>
          </a:p>
          <a:p>
            <a:pPr marL="800100" lvl="1" indent="-342900" eaLnBrk="1" hangingPunct="1">
              <a:buSzTx/>
              <a:buFont typeface="Wingdings" panose="05000000000000000000" pitchFamily="2" charset="2"/>
              <a:buChar char="Ø"/>
              <a:defRPr/>
            </a:pPr>
            <a:r>
              <a:rPr lang="en-US" sz="2800" dirty="0" err="1">
                <a:solidFill>
                  <a:srgbClr val="FFC000"/>
                </a:solidFill>
                <a:latin typeface="+mn-lt"/>
              </a:rPr>
              <a:t>Giảm</a:t>
            </a:r>
            <a:r>
              <a:rPr lang="en-US" sz="2800" dirty="0">
                <a:solidFill>
                  <a:srgbClr val="FFC000"/>
                </a:solidFill>
                <a:latin typeface="+mn-lt"/>
              </a:rPr>
              <a:t> </a:t>
            </a:r>
            <a:r>
              <a:rPr lang="en-US" sz="2800" dirty="0" err="1">
                <a:solidFill>
                  <a:srgbClr val="FFC000"/>
                </a:solidFill>
                <a:latin typeface="+mn-lt"/>
              </a:rPr>
              <a:t>số</a:t>
            </a:r>
            <a:r>
              <a:rPr lang="en-US" sz="2800" dirty="0">
                <a:solidFill>
                  <a:srgbClr val="FFC000"/>
                </a:solidFill>
                <a:latin typeface="+mn-lt"/>
              </a:rPr>
              <a:t> </a:t>
            </a:r>
            <a:r>
              <a:rPr lang="en-US" sz="2800" dirty="0" err="1">
                <a:solidFill>
                  <a:srgbClr val="FFC000"/>
                </a:solidFill>
                <a:latin typeface="+mn-lt"/>
              </a:rPr>
              <a:t>lần</a:t>
            </a:r>
            <a:r>
              <a:rPr lang="en-US" sz="2800" dirty="0">
                <a:solidFill>
                  <a:srgbClr val="FFC000"/>
                </a:solidFill>
                <a:latin typeface="+mn-lt"/>
              </a:rPr>
              <a:t> </a:t>
            </a:r>
            <a:r>
              <a:rPr lang="en-US" sz="2800" dirty="0" err="1">
                <a:solidFill>
                  <a:srgbClr val="FFC000"/>
                </a:solidFill>
                <a:latin typeface="+mn-lt"/>
              </a:rPr>
              <a:t>và</a:t>
            </a:r>
            <a:r>
              <a:rPr lang="en-US" sz="2800" dirty="0">
                <a:solidFill>
                  <a:srgbClr val="FFC000"/>
                </a:solidFill>
                <a:latin typeface="+mn-lt"/>
              </a:rPr>
              <a:t> </a:t>
            </a:r>
            <a:r>
              <a:rPr lang="en-US" sz="2800" dirty="0" err="1">
                <a:solidFill>
                  <a:srgbClr val="FFC000"/>
                </a:solidFill>
                <a:latin typeface="+mn-lt"/>
              </a:rPr>
              <a:t>số</a:t>
            </a:r>
            <a:r>
              <a:rPr lang="en-US" sz="2800" dirty="0">
                <a:solidFill>
                  <a:srgbClr val="FFC000"/>
                </a:solidFill>
                <a:latin typeface="+mn-lt"/>
              </a:rPr>
              <a:t> </a:t>
            </a:r>
            <a:r>
              <a:rPr lang="en-US" sz="2800" dirty="0" err="1">
                <a:solidFill>
                  <a:srgbClr val="FFC000"/>
                </a:solidFill>
                <a:latin typeface="+mn-lt"/>
              </a:rPr>
              <a:t>ngày</a:t>
            </a:r>
            <a:r>
              <a:rPr lang="en-US" sz="2800" dirty="0">
                <a:solidFill>
                  <a:srgbClr val="FFC000"/>
                </a:solidFill>
                <a:latin typeface="+mn-lt"/>
              </a:rPr>
              <a:t> </a:t>
            </a:r>
            <a:r>
              <a:rPr lang="en-US" sz="2800" dirty="0" err="1">
                <a:solidFill>
                  <a:srgbClr val="FFC000"/>
                </a:solidFill>
                <a:latin typeface="+mn-lt"/>
              </a:rPr>
              <a:t>nằm</a:t>
            </a:r>
            <a:r>
              <a:rPr lang="en-US" sz="2800" dirty="0">
                <a:solidFill>
                  <a:srgbClr val="FFC000"/>
                </a:solidFill>
                <a:latin typeface="+mn-lt"/>
              </a:rPr>
              <a:t> </a:t>
            </a:r>
            <a:r>
              <a:rPr lang="en-US" sz="2800" dirty="0" err="1">
                <a:solidFill>
                  <a:srgbClr val="FFC000"/>
                </a:solidFill>
                <a:latin typeface="+mn-lt"/>
              </a:rPr>
              <a:t>viện</a:t>
            </a:r>
            <a:endParaRPr lang="en-US" sz="2800" dirty="0">
              <a:solidFill>
                <a:srgbClr val="FFC000"/>
              </a:solidFill>
              <a:latin typeface="+mn-lt"/>
            </a:endParaRPr>
          </a:p>
          <a:p>
            <a:pPr marL="800100" lvl="1" indent="-342900" eaLnBrk="1" hangingPunct="1">
              <a:buSzTx/>
              <a:buFont typeface="Wingdings" panose="05000000000000000000" pitchFamily="2" charset="2"/>
              <a:buChar char="Ø"/>
              <a:defRPr/>
            </a:pPr>
            <a:r>
              <a:rPr lang="en-US" sz="2800" dirty="0" err="1">
                <a:solidFill>
                  <a:srgbClr val="FFC000"/>
                </a:solidFill>
                <a:latin typeface="+mn-lt"/>
              </a:rPr>
              <a:t>Giảm</a:t>
            </a:r>
            <a:r>
              <a:rPr lang="en-US" sz="2800" dirty="0">
                <a:solidFill>
                  <a:srgbClr val="FFC000"/>
                </a:solidFill>
                <a:latin typeface="+mn-lt"/>
              </a:rPr>
              <a:t> lo </a:t>
            </a:r>
            <a:r>
              <a:rPr lang="en-US" sz="2800" dirty="0" err="1">
                <a:solidFill>
                  <a:srgbClr val="FFC000"/>
                </a:solidFill>
                <a:latin typeface="+mn-lt"/>
              </a:rPr>
              <a:t>lắng</a:t>
            </a:r>
            <a:r>
              <a:rPr lang="en-US" sz="2800" dirty="0">
                <a:solidFill>
                  <a:srgbClr val="FFC000"/>
                </a:solidFill>
                <a:latin typeface="+mn-lt"/>
              </a:rPr>
              <a:t> </a:t>
            </a:r>
            <a:r>
              <a:rPr lang="en-US" sz="2800" dirty="0" err="1">
                <a:solidFill>
                  <a:srgbClr val="FFC000"/>
                </a:solidFill>
                <a:latin typeface="+mn-lt"/>
              </a:rPr>
              <a:t>và</a:t>
            </a:r>
            <a:r>
              <a:rPr lang="en-US" sz="2800" dirty="0">
                <a:solidFill>
                  <a:srgbClr val="FFC000"/>
                </a:solidFill>
                <a:latin typeface="+mn-lt"/>
              </a:rPr>
              <a:t> </a:t>
            </a:r>
            <a:r>
              <a:rPr lang="en-US" sz="2800" dirty="0" err="1">
                <a:solidFill>
                  <a:srgbClr val="FFC000"/>
                </a:solidFill>
                <a:latin typeface="+mn-lt"/>
              </a:rPr>
              <a:t>trầm</a:t>
            </a:r>
            <a:r>
              <a:rPr lang="en-US" sz="2800" dirty="0">
                <a:solidFill>
                  <a:srgbClr val="FFC000"/>
                </a:solidFill>
                <a:latin typeface="+mn-lt"/>
              </a:rPr>
              <a:t> </a:t>
            </a:r>
            <a:r>
              <a:rPr lang="en-US" sz="2800" dirty="0" err="1">
                <a:solidFill>
                  <a:srgbClr val="FFC000"/>
                </a:solidFill>
                <a:latin typeface="+mn-lt"/>
              </a:rPr>
              <a:t>cảm</a:t>
            </a:r>
            <a:r>
              <a:rPr lang="en-US" sz="2800" dirty="0">
                <a:solidFill>
                  <a:srgbClr val="FFC000"/>
                </a:solidFill>
                <a:latin typeface="+mn-lt"/>
              </a:rPr>
              <a:t> </a:t>
            </a:r>
            <a:r>
              <a:rPr lang="en-US" sz="2800" dirty="0" err="1">
                <a:solidFill>
                  <a:srgbClr val="FFC000"/>
                </a:solidFill>
                <a:latin typeface="+mn-lt"/>
              </a:rPr>
              <a:t>trong</a:t>
            </a:r>
            <a:r>
              <a:rPr lang="en-US" sz="2800" dirty="0">
                <a:solidFill>
                  <a:srgbClr val="FFC000"/>
                </a:solidFill>
                <a:latin typeface="+mn-lt"/>
              </a:rPr>
              <a:t> COPD</a:t>
            </a:r>
          </a:p>
          <a:p>
            <a:pPr marL="342900" indent="-342900">
              <a:buClr>
                <a:srgbClr val="FFCC66"/>
              </a:buClr>
              <a:buFont typeface="Wingdings" panose="05000000000000000000" pitchFamily="2" charset="2"/>
              <a:buChar char="Ø"/>
            </a:pPr>
            <a:endParaRPr lang="en-US" sz="2800" dirty="0">
              <a:solidFill>
                <a:srgbClr val="FFC000"/>
              </a:solidFill>
              <a:latin typeface="+mn-lt"/>
              <a:cs typeface="Calibri" panose="020F0502020204030204" pitchFamily="34" charset="0"/>
            </a:endParaRPr>
          </a:p>
        </p:txBody>
      </p:sp>
      <p:sp>
        <p:nvSpPr>
          <p:cNvPr id="8" name="TextBox 1">
            <a:extLst>
              <a:ext uri="{FF2B5EF4-FFF2-40B4-BE49-F238E27FC236}">
                <a16:creationId xmlns:a16="http://schemas.microsoft.com/office/drawing/2014/main" id="{24C39972-AB9B-4122-8B66-AD32B8967C09}"/>
              </a:ext>
            </a:extLst>
          </p:cNvPr>
          <p:cNvSpPr txBox="1">
            <a:spLocks noChangeArrowheads="1"/>
          </p:cNvSpPr>
          <p:nvPr/>
        </p:nvSpPr>
        <p:spPr bwMode="auto">
          <a:xfrm>
            <a:off x="3132242" y="6523351"/>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Tree>
    <p:extLst>
      <p:ext uri="{BB962C8B-B14F-4D97-AF65-F5344CB8AC3E}">
        <p14:creationId xmlns:p14="http://schemas.microsoft.com/office/powerpoint/2010/main" val="252106176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1219200" y="152400"/>
            <a:ext cx="10972800" cy="914400"/>
          </a:xfrm>
        </p:spPr>
        <p:txBody>
          <a:bodyPr>
            <a:normAutofit fontScale="90000"/>
          </a:bodyPr>
          <a:lstStyle/>
          <a:p>
            <a:pPr eaLnBrk="1" fontAlgn="auto" hangingPunct="1">
              <a:spcAft>
                <a:spcPts val="0"/>
              </a:spcAft>
              <a:defRPr/>
            </a:pPr>
            <a:r>
              <a:rPr lang="fr-FR" kern="1200" cap="all" dirty="0" err="1">
                <a:effectLst>
                  <a:reflection blurRad="12700" stA="48000" endA="300" endPos="55000" dir="5400000" sy="-90000" algn="bl" rotWithShape="0"/>
                </a:effectLst>
              </a:rPr>
              <a:t>Phục</a:t>
            </a:r>
            <a:r>
              <a:rPr lang="fr-FR" kern="1200" cap="all" dirty="0">
                <a:effectLst>
                  <a:reflection blurRad="12700" stA="48000" endA="300" endPos="55000" dir="5400000" sy="-90000" algn="bl" rotWithShape="0"/>
                </a:effectLst>
              </a:rPr>
              <a:t> </a:t>
            </a:r>
            <a:r>
              <a:rPr lang="fr-FR" kern="1200" cap="all" dirty="0" err="1">
                <a:effectLst>
                  <a:reflection blurRad="12700" stA="48000" endA="300" endPos="55000" dir="5400000" sy="-90000" algn="bl" rotWithShape="0"/>
                </a:effectLst>
              </a:rPr>
              <a:t>hồi</a:t>
            </a:r>
            <a:r>
              <a:rPr lang="fr-FR" kern="1200" cap="all" dirty="0">
                <a:effectLst>
                  <a:reflection blurRad="12700" stA="48000" endA="300" endPos="55000" dir="5400000" sy="-90000" algn="bl" rotWithShape="0"/>
                </a:effectLst>
              </a:rPr>
              <a:t> </a:t>
            </a:r>
            <a:r>
              <a:rPr lang="fr-FR" kern="1200" cap="all" dirty="0" err="1">
                <a:effectLst>
                  <a:reflection blurRad="12700" stA="48000" endA="300" endPos="55000" dir="5400000" sy="-90000" algn="bl" rotWithShape="0"/>
                </a:effectLst>
              </a:rPr>
              <a:t>ch</a:t>
            </a:r>
            <a:r>
              <a:rPr lang="en-US" cap="all" dirty="0" err="1">
                <a:effectLst>
                  <a:reflection blurRad="12700" stA="48000" endA="300" endPos="55000" dir="5400000" sy="-90000" algn="bl" rotWithShape="0"/>
                </a:effectLst>
              </a:rPr>
              <a:t>ức</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năng</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sau</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nhập</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viện</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vì</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đợt</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cấp</a:t>
            </a:r>
            <a:endParaRPr lang="fr-FR" kern="1200" cap="all" dirty="0">
              <a:effectLst>
                <a:reflection blurRad="12700" stA="48000" endA="300" endPos="55000" dir="5400000" sy="-90000" algn="bl" rotWithShape="0"/>
              </a:effectLst>
            </a:endParaRPr>
          </a:p>
        </p:txBody>
      </p:sp>
      <p:pic>
        <p:nvPicPr>
          <p:cNvPr id="63491"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2576" y="1447800"/>
            <a:ext cx="90963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ZoneTexte 4"/>
          <p:cNvSpPr txBox="1">
            <a:spLocks noChangeArrowheads="1"/>
          </p:cNvSpPr>
          <p:nvPr/>
        </p:nvSpPr>
        <p:spPr bwMode="auto">
          <a:xfrm>
            <a:off x="6951664" y="6488114"/>
            <a:ext cx="26685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cs typeface="Arial" panose="020B06040202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cs typeface="Arial" panose="020B06040202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cs typeface="Arial" panose="020B06040202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cs typeface="Arial" panose="020B06040202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9pPr>
          </a:lstStyle>
          <a:p>
            <a:pPr>
              <a:spcBef>
                <a:spcPct val="0"/>
              </a:spcBef>
              <a:buClrTx/>
              <a:buSzTx/>
              <a:buNone/>
              <a:defRPr/>
            </a:pPr>
            <a:r>
              <a:rPr lang="fr-FR" altLang="en-US" sz="1600">
                <a:solidFill>
                  <a:prstClr val="white"/>
                </a:solidFill>
              </a:rPr>
              <a:t>Puhan et al., Cochrane 2011</a:t>
            </a:r>
          </a:p>
        </p:txBody>
      </p:sp>
      <p:pic>
        <p:nvPicPr>
          <p:cNvPr id="63493"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1" y="4352926"/>
            <a:ext cx="90392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ZoneTexte 6"/>
          <p:cNvSpPr txBox="1">
            <a:spLocks noChangeArrowheads="1"/>
          </p:cNvSpPr>
          <p:nvPr/>
        </p:nvSpPr>
        <p:spPr bwMode="auto">
          <a:xfrm>
            <a:off x="1828800" y="1066800"/>
            <a:ext cx="163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cs typeface="Arial" panose="020B06040202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cs typeface="Arial" panose="020B06040202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cs typeface="Arial" panose="020B06040202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cs typeface="Arial" panose="020B06040202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9pPr>
          </a:lstStyle>
          <a:p>
            <a:pPr>
              <a:spcBef>
                <a:spcPct val="0"/>
              </a:spcBef>
              <a:buClrTx/>
              <a:buSzTx/>
              <a:buNone/>
              <a:defRPr/>
            </a:pPr>
            <a:r>
              <a:rPr lang="fr-FR" altLang="en-US" sz="1800">
                <a:solidFill>
                  <a:srgbClr val="FFC000"/>
                </a:solidFill>
              </a:rPr>
              <a:t>Hospitalisation</a:t>
            </a:r>
          </a:p>
        </p:txBody>
      </p:sp>
      <p:sp>
        <p:nvSpPr>
          <p:cNvPr id="63495" name="ZoneTexte 7"/>
          <p:cNvSpPr txBox="1">
            <a:spLocks noChangeArrowheads="1"/>
          </p:cNvSpPr>
          <p:nvPr/>
        </p:nvSpPr>
        <p:spPr bwMode="auto">
          <a:xfrm>
            <a:off x="1828800" y="4008439"/>
            <a:ext cx="1041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cs typeface="Arial" panose="020B06040202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cs typeface="Arial" panose="020B06040202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cs typeface="Arial" panose="020B06040202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cs typeface="Arial" panose="020B06040202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9pPr>
          </a:lstStyle>
          <a:p>
            <a:pPr>
              <a:spcBef>
                <a:spcPct val="0"/>
              </a:spcBef>
              <a:buClrTx/>
              <a:buSzTx/>
              <a:buNone/>
              <a:defRPr/>
            </a:pPr>
            <a:r>
              <a:rPr lang="fr-FR" altLang="en-US" sz="1800" dirty="0" err="1">
                <a:solidFill>
                  <a:srgbClr val="FFC000"/>
                </a:solidFill>
              </a:rPr>
              <a:t>Mortality</a:t>
            </a:r>
            <a:endParaRPr lang="fr-FR" altLang="en-US" sz="1800" dirty="0">
              <a:solidFill>
                <a:srgbClr val="FFC000"/>
              </a:solidFill>
            </a:endParaRPr>
          </a:p>
        </p:txBody>
      </p:sp>
    </p:spTree>
    <p:extLst>
      <p:ext uri="{BB962C8B-B14F-4D97-AF65-F5344CB8AC3E}">
        <p14:creationId xmlns:p14="http://schemas.microsoft.com/office/powerpoint/2010/main" val="30443069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idx="4294967295"/>
          </p:nvPr>
        </p:nvSpPr>
        <p:spPr>
          <a:xfrm>
            <a:off x="366714" y="437357"/>
            <a:ext cx="11734799" cy="914400"/>
          </a:xfrm>
        </p:spPr>
        <p:txBody>
          <a:bodyPr/>
          <a:lstStyle/>
          <a:p>
            <a:pPr eaLnBrk="1" hangingPunct="1">
              <a:buClr>
                <a:srgbClr val="FFFFFF"/>
              </a:buClr>
              <a:buFont typeface="Arial" pitchFamily="34" charset="0"/>
              <a:buNone/>
              <a:defRPr/>
            </a:pPr>
            <a:r>
              <a:rPr lang="en-US" dirty="0" err="1">
                <a:solidFill>
                  <a:srgbClr val="FFFFFF"/>
                </a:solidFill>
                <a:ea typeface="+mj-ea"/>
                <a:cs typeface="Arial" pitchFamily="34" charset="0"/>
                <a:sym typeface="Arial" pitchFamily="34" charset="0"/>
              </a:rPr>
              <a:t>Phục</a:t>
            </a:r>
            <a:r>
              <a:rPr lang="en-US" dirty="0">
                <a:solidFill>
                  <a:srgbClr val="FFFFFF"/>
                </a:solidFill>
                <a:ea typeface="+mj-ea"/>
                <a:cs typeface="Arial" pitchFamily="34" charset="0"/>
                <a:sym typeface="Arial" pitchFamily="34" charset="0"/>
              </a:rPr>
              <a:t> </a:t>
            </a:r>
            <a:r>
              <a:rPr lang="en-US" dirty="0" err="1">
                <a:solidFill>
                  <a:srgbClr val="FFFFFF"/>
                </a:solidFill>
                <a:ea typeface="+mj-ea"/>
                <a:cs typeface="Arial" pitchFamily="34" charset="0"/>
                <a:sym typeface="Arial" pitchFamily="34" charset="0"/>
              </a:rPr>
              <a:t>hồi</a:t>
            </a:r>
            <a:r>
              <a:rPr lang="en-US" dirty="0">
                <a:solidFill>
                  <a:srgbClr val="FFFFFF"/>
                </a:solidFill>
                <a:ea typeface="+mj-ea"/>
                <a:cs typeface="Arial" pitchFamily="34" charset="0"/>
                <a:sym typeface="Arial" pitchFamily="34" charset="0"/>
              </a:rPr>
              <a:t> </a:t>
            </a:r>
            <a:r>
              <a:rPr lang="en-US" dirty="0" err="1">
                <a:solidFill>
                  <a:srgbClr val="FFFFFF"/>
                </a:solidFill>
                <a:ea typeface="+mj-ea"/>
                <a:cs typeface="Arial" pitchFamily="34" charset="0"/>
                <a:sym typeface="Arial" pitchFamily="34" charset="0"/>
              </a:rPr>
              <a:t>ch</a:t>
            </a:r>
            <a:r>
              <a:rPr lang="en-US" dirty="0" err="1">
                <a:solidFill>
                  <a:srgbClr val="FFFFFF"/>
                </a:solidFill>
                <a:cs typeface="Arial" pitchFamily="34" charset="0"/>
                <a:sym typeface="Arial" pitchFamily="34" charset="0"/>
              </a:rPr>
              <a:t>ức</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năng</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giảm</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nhập</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viện</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không</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định</a:t>
            </a:r>
            <a:r>
              <a:rPr lang="en-US" dirty="0">
                <a:solidFill>
                  <a:srgbClr val="FFFFFF"/>
                </a:solidFill>
                <a:cs typeface="Arial" pitchFamily="34" charset="0"/>
                <a:sym typeface="Arial" pitchFamily="34" charset="0"/>
              </a:rPr>
              <a:t> tr</a:t>
            </a:r>
            <a:r>
              <a:rPr lang="vi-VN" dirty="0">
                <a:solidFill>
                  <a:srgbClr val="FFFFFF"/>
                </a:solidFill>
                <a:cs typeface="Arial" pitchFamily="34" charset="0"/>
                <a:sym typeface="Arial" pitchFamily="34" charset="0"/>
              </a:rPr>
              <a:t>ư</a:t>
            </a:r>
            <a:r>
              <a:rPr lang="en-US" dirty="0" err="1">
                <a:solidFill>
                  <a:srgbClr val="FFFFFF"/>
                </a:solidFill>
                <a:cs typeface="Arial" pitchFamily="34" charset="0"/>
                <a:sym typeface="Arial" pitchFamily="34" charset="0"/>
              </a:rPr>
              <a:t>ớc</a:t>
            </a:r>
            <a:endParaRPr lang="en-US" dirty="0">
              <a:solidFill>
                <a:srgbClr val="FFFFFF"/>
              </a:solidFill>
              <a:ea typeface="+mj-ea"/>
              <a:cs typeface="Arial" pitchFamily="34" charset="0"/>
              <a:sym typeface="Arial" pitchFamily="34" charset="0"/>
            </a:endParaRPr>
          </a:p>
        </p:txBody>
      </p:sp>
      <p:sp>
        <p:nvSpPr>
          <p:cNvPr id="70659" name="Rectangle 37"/>
          <p:cNvSpPr>
            <a:spLocks noChangeArrowheads="1"/>
          </p:cNvSpPr>
          <p:nvPr/>
        </p:nvSpPr>
        <p:spPr bwMode="auto">
          <a:xfrm>
            <a:off x="1908176" y="6242051"/>
            <a:ext cx="6196013" cy="246063"/>
          </a:xfrm>
          <a:prstGeom prst="rect">
            <a:avLst/>
          </a:prstGeom>
          <a:noFill/>
          <a:ln w="9525">
            <a:noFill/>
            <a:miter lim="800000"/>
            <a:headEnd/>
            <a:tailEnd/>
          </a:ln>
        </p:spPr>
        <p:txBody>
          <a:bodyPr>
            <a:spAutoFit/>
          </a:bodyPr>
          <a:lstStyle/>
          <a:p>
            <a:pPr>
              <a:spcBef>
                <a:spcPct val="50000"/>
              </a:spcBef>
              <a:buClr>
                <a:schemeClr val="tx2"/>
              </a:buClr>
              <a:buSzPct val="110000"/>
              <a:buFont typeface="Symbol" pitchFamily="18" charset="2"/>
              <a:buNone/>
            </a:pPr>
            <a:r>
              <a:rPr lang="en-US" sz="1000">
                <a:solidFill>
                  <a:srgbClr val="FFFFFF"/>
                </a:solidFill>
                <a:cs typeface="Arial" pitchFamily="34" charset="0"/>
                <a:sym typeface="Arial" pitchFamily="34" charset="0"/>
              </a:rPr>
              <a:t>Puhan MA, et al. Respir Res.</a:t>
            </a:r>
            <a:r>
              <a:rPr lang="en-US" sz="1000" i="1">
                <a:solidFill>
                  <a:srgbClr val="FFFFFF"/>
                </a:solidFill>
                <a:cs typeface="Arial" pitchFamily="34" charset="0"/>
                <a:sym typeface="Arial" pitchFamily="34" charset="0"/>
              </a:rPr>
              <a:t> </a:t>
            </a:r>
            <a:r>
              <a:rPr lang="en-US" sz="1000">
                <a:solidFill>
                  <a:srgbClr val="FFFFFF"/>
                </a:solidFill>
                <a:cs typeface="Arial" pitchFamily="34" charset="0"/>
                <a:sym typeface="Arial" pitchFamily="34" charset="0"/>
              </a:rPr>
              <a:t>2005;6:54. Reproduced with permission from Biomed Central. </a:t>
            </a:r>
          </a:p>
        </p:txBody>
      </p:sp>
      <p:sp>
        <p:nvSpPr>
          <p:cNvPr id="70660" name="Text Box 35"/>
          <p:cNvSpPr txBox="1">
            <a:spLocks noChangeArrowheads="1"/>
          </p:cNvSpPr>
          <p:nvPr/>
        </p:nvSpPr>
        <p:spPr bwMode="auto">
          <a:xfrm>
            <a:off x="1862138" y="4467225"/>
            <a:ext cx="2870200" cy="30480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Overall (47/46)</a:t>
            </a:r>
          </a:p>
        </p:txBody>
      </p:sp>
      <p:sp>
        <p:nvSpPr>
          <p:cNvPr id="70661" name="Text Box 36"/>
          <p:cNvSpPr txBox="1">
            <a:spLocks noChangeArrowheads="1"/>
          </p:cNvSpPr>
          <p:nvPr/>
        </p:nvSpPr>
        <p:spPr bwMode="auto">
          <a:xfrm>
            <a:off x="7051675" y="2011363"/>
            <a:ext cx="2032000" cy="304800"/>
          </a:xfrm>
          <a:prstGeom prst="rect">
            <a:avLst/>
          </a:prstGeom>
          <a:noFill/>
          <a:ln w="9525" algn="ctr">
            <a:noFill/>
            <a:miter lim="800000"/>
            <a:headEnd/>
            <a:tailEnd/>
          </a:ln>
          <a:effectLst>
            <a:prstShdw prst="shdw17" dist="17961" dir="2700000">
              <a:srgbClr val="53002F"/>
            </a:prstShdw>
          </a:effectLst>
        </p:spPr>
        <p:txBody>
          <a:bodyPr>
            <a:spAutoFit/>
          </a:bodyPr>
          <a:lstStyle/>
          <a:p>
            <a:pPr algn="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Risk ratio (95% CI)</a:t>
            </a:r>
          </a:p>
        </p:txBody>
      </p:sp>
      <p:sp>
        <p:nvSpPr>
          <p:cNvPr id="70662" name="Text Box 37"/>
          <p:cNvSpPr txBox="1">
            <a:spLocks noChangeArrowheads="1"/>
          </p:cNvSpPr>
          <p:nvPr/>
        </p:nvSpPr>
        <p:spPr bwMode="auto">
          <a:xfrm>
            <a:off x="7340601" y="3286125"/>
            <a:ext cx="1743075" cy="304800"/>
          </a:xfrm>
          <a:prstGeom prst="rect">
            <a:avLst/>
          </a:prstGeom>
          <a:noFill/>
          <a:ln w="9525" algn="ctr">
            <a:noFill/>
            <a:miter lim="800000"/>
            <a:headEnd/>
            <a:tailEnd/>
          </a:ln>
          <a:effectLst>
            <a:prstShdw prst="shdw17" dist="17961" dir="2700000">
              <a:srgbClr val="53002F"/>
            </a:prstShdw>
          </a:effectLst>
        </p:spPr>
        <p:txBody>
          <a:bodyPr>
            <a:spAutoFit/>
          </a:bodyPr>
          <a:lstStyle/>
          <a:p>
            <a:pPr algn="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0.17 (0.04 to 0.69)</a:t>
            </a:r>
          </a:p>
        </p:txBody>
      </p:sp>
      <p:sp>
        <p:nvSpPr>
          <p:cNvPr id="70663" name="Text Box 38"/>
          <p:cNvSpPr txBox="1">
            <a:spLocks noChangeArrowheads="1"/>
          </p:cNvSpPr>
          <p:nvPr/>
        </p:nvSpPr>
        <p:spPr bwMode="auto">
          <a:xfrm>
            <a:off x="6978651" y="3830638"/>
            <a:ext cx="2105025" cy="304800"/>
          </a:xfrm>
          <a:prstGeom prst="rect">
            <a:avLst/>
          </a:prstGeom>
          <a:noFill/>
          <a:ln w="9525" algn="ctr">
            <a:noFill/>
            <a:miter lim="800000"/>
            <a:headEnd/>
            <a:tailEnd/>
          </a:ln>
          <a:effectLst>
            <a:prstShdw prst="shdw17" dist="17961" dir="2700000">
              <a:srgbClr val="53002F"/>
            </a:prstShdw>
          </a:effectLst>
        </p:spPr>
        <p:txBody>
          <a:bodyPr>
            <a:spAutoFit/>
          </a:bodyPr>
          <a:lstStyle/>
          <a:p>
            <a:pPr algn="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0.40 (0.09 to 1.70)</a:t>
            </a:r>
          </a:p>
        </p:txBody>
      </p:sp>
      <p:sp>
        <p:nvSpPr>
          <p:cNvPr id="70664" name="Line 7"/>
          <p:cNvSpPr>
            <a:spLocks noChangeShapeType="1"/>
          </p:cNvSpPr>
          <p:nvPr/>
        </p:nvSpPr>
        <p:spPr bwMode="auto">
          <a:xfrm>
            <a:off x="4754564" y="5092700"/>
            <a:ext cx="2581275" cy="0"/>
          </a:xfrm>
          <a:prstGeom prst="line">
            <a:avLst/>
          </a:prstGeom>
          <a:noFill/>
          <a:ln w="19050">
            <a:solidFill>
              <a:schemeClr val="bg1">
                <a:lumMod val="20000"/>
                <a:lumOff val="80000"/>
              </a:schemeClr>
            </a:solidFill>
            <a:round/>
            <a:headEnd/>
            <a:tailEnd/>
          </a:ln>
        </p:spPr>
        <p:txBody>
          <a:bodyPr anchorCtr="1"/>
          <a:lstStyle/>
          <a:p>
            <a:endParaRPr lang="en-US"/>
          </a:p>
        </p:txBody>
      </p:sp>
      <p:sp>
        <p:nvSpPr>
          <p:cNvPr id="70665" name="Line 8"/>
          <p:cNvSpPr>
            <a:spLocks noChangeShapeType="1"/>
          </p:cNvSpPr>
          <p:nvPr/>
        </p:nvSpPr>
        <p:spPr bwMode="auto">
          <a:xfrm flipV="1">
            <a:off x="7002463" y="2328864"/>
            <a:ext cx="0" cy="2763837"/>
          </a:xfrm>
          <a:prstGeom prst="line">
            <a:avLst/>
          </a:prstGeom>
          <a:noFill/>
          <a:ln w="12700">
            <a:solidFill>
              <a:schemeClr val="bg1">
                <a:lumMod val="20000"/>
                <a:lumOff val="80000"/>
              </a:schemeClr>
            </a:solidFill>
            <a:prstDash val="dash"/>
            <a:round/>
            <a:headEnd/>
            <a:tailEnd/>
          </a:ln>
        </p:spPr>
        <p:txBody>
          <a:bodyPr anchorCtr="1"/>
          <a:lstStyle/>
          <a:p>
            <a:endParaRPr lang="en-US"/>
          </a:p>
        </p:txBody>
      </p:sp>
      <p:sp>
        <p:nvSpPr>
          <p:cNvPr id="70666" name="Line 9"/>
          <p:cNvSpPr>
            <a:spLocks noChangeShapeType="1"/>
          </p:cNvSpPr>
          <p:nvPr/>
        </p:nvSpPr>
        <p:spPr bwMode="auto">
          <a:xfrm>
            <a:off x="4881564" y="3448050"/>
            <a:ext cx="1855787" cy="0"/>
          </a:xfrm>
          <a:prstGeom prst="line">
            <a:avLst/>
          </a:prstGeom>
          <a:noFill/>
          <a:ln w="19050">
            <a:solidFill>
              <a:srgbClr val="FFFF00"/>
            </a:solidFill>
            <a:round/>
            <a:headEnd/>
            <a:tailEnd/>
          </a:ln>
        </p:spPr>
        <p:txBody>
          <a:bodyPr anchorCtr="1"/>
          <a:lstStyle/>
          <a:p>
            <a:endParaRPr lang="en-US"/>
          </a:p>
        </p:txBody>
      </p:sp>
      <p:sp>
        <p:nvSpPr>
          <p:cNvPr id="70667" name="Line 10"/>
          <p:cNvSpPr>
            <a:spLocks noChangeShapeType="1"/>
          </p:cNvSpPr>
          <p:nvPr/>
        </p:nvSpPr>
        <p:spPr bwMode="auto">
          <a:xfrm flipH="1">
            <a:off x="5367338" y="4010025"/>
            <a:ext cx="1998662" cy="0"/>
          </a:xfrm>
          <a:prstGeom prst="line">
            <a:avLst/>
          </a:prstGeom>
          <a:noFill/>
          <a:ln w="19050">
            <a:solidFill>
              <a:srgbClr val="FFFF00"/>
            </a:solidFill>
            <a:round/>
            <a:headEnd/>
            <a:tailEnd/>
          </a:ln>
        </p:spPr>
        <p:txBody>
          <a:bodyPr anchorCtr="1"/>
          <a:lstStyle/>
          <a:p>
            <a:endParaRPr lang="en-US"/>
          </a:p>
        </p:txBody>
      </p:sp>
      <p:sp>
        <p:nvSpPr>
          <p:cNvPr id="70668" name="Line 11"/>
          <p:cNvSpPr>
            <a:spLocks noChangeShapeType="1"/>
          </p:cNvSpPr>
          <p:nvPr/>
        </p:nvSpPr>
        <p:spPr bwMode="auto">
          <a:xfrm flipH="1">
            <a:off x="5405438" y="2886075"/>
            <a:ext cx="1446212" cy="0"/>
          </a:xfrm>
          <a:prstGeom prst="line">
            <a:avLst/>
          </a:prstGeom>
          <a:noFill/>
          <a:ln w="19050">
            <a:solidFill>
              <a:srgbClr val="FFFF00"/>
            </a:solidFill>
            <a:round/>
            <a:headEnd/>
            <a:tailEnd/>
          </a:ln>
        </p:spPr>
        <p:txBody>
          <a:bodyPr anchorCtr="1"/>
          <a:lstStyle/>
          <a:p>
            <a:endParaRPr lang="en-US"/>
          </a:p>
        </p:txBody>
      </p:sp>
      <p:sp>
        <p:nvSpPr>
          <p:cNvPr id="70669" name="AutoShape 14"/>
          <p:cNvSpPr>
            <a:spLocks noChangeArrowheads="1"/>
          </p:cNvSpPr>
          <p:nvPr/>
        </p:nvSpPr>
        <p:spPr bwMode="auto">
          <a:xfrm>
            <a:off x="5576889" y="4546600"/>
            <a:ext cx="974725" cy="196850"/>
          </a:xfrm>
          <a:prstGeom prst="diamond">
            <a:avLst/>
          </a:prstGeom>
          <a:solidFill>
            <a:srgbClr val="FFFF00"/>
          </a:solidFill>
          <a:ln w="9525" algn="ctr">
            <a:solidFill>
              <a:srgbClr val="FFFF00"/>
            </a:solidFill>
            <a:miter lim="800000"/>
            <a:headEnd/>
            <a:tailEnd/>
          </a:ln>
          <a:effectLst>
            <a:prstShdw prst="shdw17" dist="17961" dir="2700000">
              <a:srgbClr val="794900"/>
            </a:prstShdw>
          </a:effectLst>
        </p:spPr>
        <p:txBody>
          <a:bodyPr wrap="none" anchor="ctr"/>
          <a:lstStyle/>
          <a:p>
            <a:pPr>
              <a:buClr>
                <a:srgbClr val="000000"/>
              </a:buClr>
              <a:buFont typeface="Arial" pitchFamily="34" charset="0"/>
              <a:buNone/>
            </a:pPr>
            <a:endParaRPr lang="en-US">
              <a:solidFill>
                <a:srgbClr val="000000"/>
              </a:solidFill>
              <a:cs typeface="Arial" pitchFamily="34" charset="0"/>
              <a:sym typeface="Arial" pitchFamily="34" charset="0"/>
            </a:endParaRPr>
          </a:p>
        </p:txBody>
      </p:sp>
      <p:sp>
        <p:nvSpPr>
          <p:cNvPr id="70670" name="Rectangle 15"/>
          <p:cNvSpPr>
            <a:spLocks noChangeArrowheads="1"/>
          </p:cNvSpPr>
          <p:nvPr/>
        </p:nvSpPr>
        <p:spPr bwMode="auto">
          <a:xfrm>
            <a:off x="6234114" y="3873500"/>
            <a:ext cx="295275" cy="292100"/>
          </a:xfrm>
          <a:prstGeom prst="rect">
            <a:avLst/>
          </a:prstGeom>
          <a:solidFill>
            <a:srgbClr val="FFFF00"/>
          </a:solidFill>
          <a:ln w="9525" algn="ctr">
            <a:solidFill>
              <a:srgbClr val="FFFF00"/>
            </a:solidFill>
            <a:miter lim="800000"/>
            <a:headEnd/>
            <a:tailEnd/>
          </a:ln>
          <a:effectLst>
            <a:prstShdw prst="shdw17" dist="17961" dir="2700000">
              <a:srgbClr val="794900"/>
            </a:prstShdw>
          </a:effectLst>
        </p:spPr>
        <p:txBody>
          <a:bodyPr wrap="none" anchor="ctr"/>
          <a:lstStyle/>
          <a:p>
            <a:pPr>
              <a:buClr>
                <a:srgbClr val="000000"/>
              </a:buClr>
              <a:buFont typeface="Arial" pitchFamily="34" charset="0"/>
              <a:buNone/>
            </a:pPr>
            <a:endParaRPr lang="en-US">
              <a:solidFill>
                <a:srgbClr val="000000"/>
              </a:solidFill>
              <a:cs typeface="Arial" pitchFamily="34" charset="0"/>
              <a:sym typeface="Arial" pitchFamily="34" charset="0"/>
            </a:endParaRPr>
          </a:p>
        </p:txBody>
      </p:sp>
      <p:sp>
        <p:nvSpPr>
          <p:cNvPr id="70671" name="Rectangle 18"/>
          <p:cNvSpPr>
            <a:spLocks noChangeArrowheads="1"/>
          </p:cNvSpPr>
          <p:nvPr/>
        </p:nvSpPr>
        <p:spPr bwMode="auto">
          <a:xfrm>
            <a:off x="5583238" y="3228976"/>
            <a:ext cx="449262" cy="455613"/>
          </a:xfrm>
          <a:prstGeom prst="rect">
            <a:avLst/>
          </a:prstGeom>
          <a:solidFill>
            <a:srgbClr val="FFFF00"/>
          </a:solidFill>
          <a:ln w="9525" algn="ctr">
            <a:solidFill>
              <a:srgbClr val="FFFF00"/>
            </a:solidFill>
            <a:miter lim="800000"/>
            <a:headEnd/>
            <a:tailEnd/>
          </a:ln>
          <a:effectLst>
            <a:prstShdw prst="shdw17" dist="17961" dir="2700000">
              <a:srgbClr val="794900"/>
            </a:prstShdw>
          </a:effectLst>
        </p:spPr>
        <p:txBody>
          <a:bodyPr wrap="none" anchor="ctr"/>
          <a:lstStyle/>
          <a:p>
            <a:pPr>
              <a:buClr>
                <a:srgbClr val="000000"/>
              </a:buClr>
              <a:buFont typeface="Arial" pitchFamily="34" charset="0"/>
              <a:buNone/>
            </a:pPr>
            <a:endParaRPr lang="en-US">
              <a:solidFill>
                <a:srgbClr val="000000"/>
              </a:solidFill>
              <a:cs typeface="Arial" pitchFamily="34" charset="0"/>
              <a:sym typeface="Arial" pitchFamily="34" charset="0"/>
            </a:endParaRPr>
          </a:p>
        </p:txBody>
      </p:sp>
      <p:sp>
        <p:nvSpPr>
          <p:cNvPr id="70672" name="Rectangle 19"/>
          <p:cNvSpPr>
            <a:spLocks noChangeArrowheads="1"/>
          </p:cNvSpPr>
          <p:nvPr/>
        </p:nvSpPr>
        <p:spPr bwMode="auto">
          <a:xfrm>
            <a:off x="5930901" y="2682876"/>
            <a:ext cx="404813" cy="403225"/>
          </a:xfrm>
          <a:prstGeom prst="rect">
            <a:avLst/>
          </a:prstGeom>
          <a:solidFill>
            <a:srgbClr val="FFFF00"/>
          </a:solidFill>
          <a:ln w="9525" algn="ctr">
            <a:solidFill>
              <a:srgbClr val="FFFF00"/>
            </a:solidFill>
            <a:miter lim="800000"/>
            <a:headEnd/>
            <a:tailEnd/>
          </a:ln>
          <a:effectLst>
            <a:prstShdw prst="shdw17" dist="17961" dir="2700000">
              <a:srgbClr val="794900"/>
            </a:prstShdw>
          </a:effectLst>
        </p:spPr>
        <p:txBody>
          <a:bodyPr wrap="none" anchor="ctr"/>
          <a:lstStyle/>
          <a:p>
            <a:pPr>
              <a:buClr>
                <a:srgbClr val="000000"/>
              </a:buClr>
              <a:buFont typeface="Arial" pitchFamily="34" charset="0"/>
              <a:buNone/>
            </a:pPr>
            <a:endParaRPr lang="en-US">
              <a:solidFill>
                <a:srgbClr val="000000"/>
              </a:solidFill>
              <a:cs typeface="Arial" pitchFamily="34" charset="0"/>
              <a:sym typeface="Arial" pitchFamily="34" charset="0"/>
            </a:endParaRPr>
          </a:p>
        </p:txBody>
      </p:sp>
      <p:sp>
        <p:nvSpPr>
          <p:cNvPr id="70673" name="Line 21"/>
          <p:cNvSpPr>
            <a:spLocks noChangeShapeType="1"/>
          </p:cNvSpPr>
          <p:nvPr/>
        </p:nvSpPr>
        <p:spPr bwMode="auto">
          <a:xfrm>
            <a:off x="6045200" y="4995864"/>
            <a:ext cx="0" cy="96837"/>
          </a:xfrm>
          <a:prstGeom prst="line">
            <a:avLst/>
          </a:prstGeom>
          <a:noFill/>
          <a:ln w="19050">
            <a:solidFill>
              <a:schemeClr val="bg1"/>
            </a:solidFill>
            <a:round/>
            <a:headEnd/>
            <a:tailEnd/>
          </a:ln>
        </p:spPr>
        <p:txBody>
          <a:bodyPr anchorCtr="1"/>
          <a:lstStyle/>
          <a:p>
            <a:endParaRPr lang="en-US"/>
          </a:p>
        </p:txBody>
      </p:sp>
      <p:sp>
        <p:nvSpPr>
          <p:cNvPr id="70674" name="Line 22"/>
          <p:cNvSpPr>
            <a:spLocks noChangeShapeType="1"/>
          </p:cNvSpPr>
          <p:nvPr/>
        </p:nvSpPr>
        <p:spPr bwMode="auto">
          <a:xfrm>
            <a:off x="6526213" y="4995864"/>
            <a:ext cx="0" cy="96837"/>
          </a:xfrm>
          <a:prstGeom prst="line">
            <a:avLst/>
          </a:prstGeom>
          <a:noFill/>
          <a:ln w="19050">
            <a:solidFill>
              <a:schemeClr val="bg1"/>
            </a:solidFill>
            <a:round/>
            <a:headEnd/>
            <a:tailEnd/>
          </a:ln>
        </p:spPr>
        <p:txBody>
          <a:bodyPr anchorCtr="1"/>
          <a:lstStyle/>
          <a:p>
            <a:endParaRPr lang="en-US"/>
          </a:p>
        </p:txBody>
      </p:sp>
      <p:sp>
        <p:nvSpPr>
          <p:cNvPr id="70675" name="Line 23"/>
          <p:cNvSpPr>
            <a:spLocks noChangeShapeType="1"/>
          </p:cNvSpPr>
          <p:nvPr/>
        </p:nvSpPr>
        <p:spPr bwMode="auto">
          <a:xfrm>
            <a:off x="6792913" y="4995864"/>
            <a:ext cx="0" cy="96837"/>
          </a:xfrm>
          <a:prstGeom prst="line">
            <a:avLst/>
          </a:prstGeom>
          <a:noFill/>
          <a:ln w="19050">
            <a:solidFill>
              <a:schemeClr val="bg1"/>
            </a:solidFill>
            <a:round/>
            <a:headEnd/>
            <a:tailEnd/>
          </a:ln>
        </p:spPr>
        <p:txBody>
          <a:bodyPr anchorCtr="1"/>
          <a:lstStyle/>
          <a:p>
            <a:endParaRPr lang="en-US"/>
          </a:p>
        </p:txBody>
      </p:sp>
      <p:sp>
        <p:nvSpPr>
          <p:cNvPr id="70676" name="Line 24"/>
          <p:cNvSpPr>
            <a:spLocks noChangeShapeType="1"/>
          </p:cNvSpPr>
          <p:nvPr/>
        </p:nvSpPr>
        <p:spPr bwMode="auto">
          <a:xfrm>
            <a:off x="7278688" y="4995864"/>
            <a:ext cx="0" cy="96837"/>
          </a:xfrm>
          <a:prstGeom prst="line">
            <a:avLst/>
          </a:prstGeom>
          <a:noFill/>
          <a:ln w="19050">
            <a:solidFill>
              <a:schemeClr val="bg1"/>
            </a:solidFill>
            <a:round/>
            <a:headEnd/>
            <a:tailEnd/>
          </a:ln>
        </p:spPr>
        <p:txBody>
          <a:bodyPr anchorCtr="1"/>
          <a:lstStyle/>
          <a:p>
            <a:endParaRPr lang="en-US"/>
          </a:p>
        </p:txBody>
      </p:sp>
      <p:sp>
        <p:nvSpPr>
          <p:cNvPr id="70677" name="Text Box 25"/>
          <p:cNvSpPr txBox="1">
            <a:spLocks noChangeArrowheads="1"/>
          </p:cNvSpPr>
          <p:nvPr/>
        </p:nvSpPr>
        <p:spPr bwMode="auto">
          <a:xfrm>
            <a:off x="7073900" y="5118100"/>
            <a:ext cx="438150" cy="304800"/>
          </a:xfrm>
          <a:prstGeom prst="rect">
            <a:avLst/>
          </a:prstGeom>
          <a:noFill/>
          <a:ln w="9525" algn="ctr">
            <a:noFill/>
            <a:miter lim="800000"/>
            <a:headEnd/>
            <a:tailEnd/>
          </a:ln>
          <a:effectLst>
            <a:prstShdw prst="shdw17" dist="17961" dir="2700000">
              <a:srgbClr val="53002F"/>
            </a:prstShdw>
          </a:effectLst>
        </p:spPr>
        <p:txBody>
          <a:bodyPr anchorCtr="1">
            <a:spAutoFit/>
          </a:bodyPr>
          <a:lstStyle/>
          <a:p>
            <a:pPr marL="344488" indent="-344488" algn="ctr">
              <a:spcBef>
                <a:spcPct val="50000"/>
              </a:spcBef>
              <a:buClr>
                <a:schemeClr val="tx2"/>
              </a:buClr>
              <a:buSzPct val="110000"/>
            </a:pPr>
            <a:r>
              <a:rPr lang="en-US" sz="1400">
                <a:solidFill>
                  <a:srgbClr val="FFFFFF"/>
                </a:solidFill>
                <a:cs typeface="Arial" pitchFamily="34" charset="0"/>
                <a:sym typeface="Arial" pitchFamily="34" charset="0"/>
              </a:rPr>
              <a:t>1.5</a:t>
            </a:r>
          </a:p>
        </p:txBody>
      </p:sp>
      <p:sp>
        <p:nvSpPr>
          <p:cNvPr id="70678" name="Text Box 29"/>
          <p:cNvSpPr txBox="1">
            <a:spLocks noChangeArrowheads="1"/>
          </p:cNvSpPr>
          <p:nvPr/>
        </p:nvSpPr>
        <p:spPr bwMode="auto">
          <a:xfrm>
            <a:off x="4535489" y="5429250"/>
            <a:ext cx="3532187" cy="523220"/>
          </a:xfrm>
          <a:prstGeom prst="rect">
            <a:avLst/>
          </a:prstGeom>
          <a:noFill/>
          <a:ln w="9525" algn="ctr">
            <a:noFill/>
            <a:miter lim="800000"/>
            <a:headEnd/>
            <a:tailEnd/>
          </a:ln>
          <a:effectLst>
            <a:prstShdw prst="shdw17" dist="17961" dir="2700000">
              <a:srgbClr val="53002F"/>
            </a:prstShdw>
          </a:effectLst>
        </p:spPr>
        <p:txBody>
          <a:bodyPr anchorCtr="1">
            <a:spAutoFit/>
          </a:bodyPr>
          <a:lstStyle/>
          <a:p>
            <a:pPr algn="ctr">
              <a:spcBef>
                <a:spcPct val="50000"/>
              </a:spcBef>
              <a:buClr>
                <a:schemeClr val="tx2"/>
              </a:buClr>
              <a:buSzPct val="110000"/>
              <a:buFont typeface="Symbol" pitchFamily="18" charset="2"/>
              <a:buNone/>
            </a:pPr>
            <a:r>
              <a:rPr lang="en-US" sz="1400" dirty="0">
                <a:solidFill>
                  <a:srgbClr val="FFFF00"/>
                </a:solidFill>
                <a:cs typeface="Arial" pitchFamily="34" charset="0"/>
                <a:sym typeface="Arial" pitchFamily="34" charset="0"/>
              </a:rPr>
              <a:t>Risk of unplanned</a:t>
            </a:r>
            <a:br>
              <a:rPr lang="en-US" sz="1400" dirty="0">
                <a:solidFill>
                  <a:srgbClr val="FFFF00"/>
                </a:solidFill>
                <a:cs typeface="Arial" pitchFamily="34" charset="0"/>
                <a:sym typeface="Arial" pitchFamily="34" charset="0"/>
              </a:rPr>
            </a:br>
            <a:r>
              <a:rPr lang="en-US" sz="1400" dirty="0">
                <a:solidFill>
                  <a:srgbClr val="FFFF00"/>
                </a:solidFill>
                <a:cs typeface="Arial" pitchFamily="34" charset="0"/>
                <a:sym typeface="Arial" pitchFamily="34" charset="0"/>
              </a:rPr>
              <a:t>hospital admission</a:t>
            </a:r>
          </a:p>
        </p:txBody>
      </p:sp>
      <p:sp>
        <p:nvSpPr>
          <p:cNvPr id="70679" name="Text Box 30"/>
          <p:cNvSpPr txBox="1">
            <a:spLocks noChangeArrowheads="1"/>
          </p:cNvSpPr>
          <p:nvPr/>
        </p:nvSpPr>
        <p:spPr bwMode="auto">
          <a:xfrm>
            <a:off x="6294438" y="5118100"/>
            <a:ext cx="436562" cy="304800"/>
          </a:xfrm>
          <a:prstGeom prst="rect">
            <a:avLst/>
          </a:prstGeom>
          <a:noFill/>
          <a:ln w="9525" algn="ctr">
            <a:noFill/>
            <a:miter lim="800000"/>
            <a:headEnd/>
            <a:tailEnd/>
          </a:ln>
          <a:effectLst>
            <a:prstShdw prst="shdw17" dist="17961" dir="2700000">
              <a:srgbClr val="53002F"/>
            </a:prstShdw>
          </a:effectLst>
        </p:spPr>
        <p:txBody>
          <a:bodyPr anchorCtr="1">
            <a:spAutoFit/>
          </a:bodyPr>
          <a:lstStyle/>
          <a:p>
            <a:pPr marL="344488" indent="-344488" algn="ctr">
              <a:spcBef>
                <a:spcPct val="50000"/>
              </a:spcBef>
              <a:buClr>
                <a:schemeClr val="tx2"/>
              </a:buClr>
              <a:buSzPct val="110000"/>
            </a:pPr>
            <a:r>
              <a:rPr lang="en-US" sz="1400">
                <a:solidFill>
                  <a:srgbClr val="FFFFFF"/>
                </a:solidFill>
                <a:cs typeface="Arial" pitchFamily="34" charset="0"/>
                <a:sym typeface="Arial" pitchFamily="34" charset="0"/>
              </a:rPr>
              <a:t>.5</a:t>
            </a:r>
          </a:p>
        </p:txBody>
      </p:sp>
      <p:sp>
        <p:nvSpPr>
          <p:cNvPr id="70680" name="Text Box 31"/>
          <p:cNvSpPr txBox="1">
            <a:spLocks noChangeArrowheads="1"/>
          </p:cNvSpPr>
          <p:nvPr/>
        </p:nvSpPr>
        <p:spPr bwMode="auto">
          <a:xfrm>
            <a:off x="6788151" y="5118100"/>
            <a:ext cx="436563" cy="304800"/>
          </a:xfrm>
          <a:prstGeom prst="rect">
            <a:avLst/>
          </a:prstGeom>
          <a:noFill/>
          <a:ln w="9525" algn="ctr">
            <a:noFill/>
            <a:miter lim="800000"/>
            <a:headEnd/>
            <a:tailEnd/>
          </a:ln>
          <a:effectLst>
            <a:prstShdw prst="shdw17" dist="17961" dir="2700000">
              <a:srgbClr val="53002F"/>
            </a:prstShdw>
          </a:effectLst>
        </p:spPr>
        <p:txBody>
          <a:bodyPr anchorCtr="1">
            <a:spAutoFit/>
          </a:bodyPr>
          <a:lstStyle/>
          <a:p>
            <a:pPr marL="344488" indent="-344488" algn="ctr">
              <a:spcBef>
                <a:spcPct val="50000"/>
              </a:spcBef>
              <a:buClr>
                <a:schemeClr val="tx2"/>
              </a:buClr>
              <a:buSzPct val="110000"/>
            </a:pPr>
            <a:r>
              <a:rPr lang="en-US" sz="1400">
                <a:solidFill>
                  <a:srgbClr val="FFFFFF"/>
                </a:solidFill>
                <a:cs typeface="Arial" pitchFamily="34" charset="0"/>
                <a:sym typeface="Arial" pitchFamily="34" charset="0"/>
              </a:rPr>
              <a:t>1</a:t>
            </a:r>
          </a:p>
        </p:txBody>
      </p:sp>
      <p:sp>
        <p:nvSpPr>
          <p:cNvPr id="70681" name="Text Box 32"/>
          <p:cNvSpPr txBox="1">
            <a:spLocks noChangeArrowheads="1"/>
          </p:cNvSpPr>
          <p:nvPr/>
        </p:nvSpPr>
        <p:spPr bwMode="auto">
          <a:xfrm>
            <a:off x="5826126" y="5118100"/>
            <a:ext cx="434975" cy="304800"/>
          </a:xfrm>
          <a:prstGeom prst="rect">
            <a:avLst/>
          </a:prstGeom>
          <a:noFill/>
          <a:ln w="9525" algn="ctr">
            <a:noFill/>
            <a:miter lim="800000"/>
            <a:headEnd/>
            <a:tailEnd/>
          </a:ln>
          <a:effectLst>
            <a:prstShdw prst="shdw17" dist="17961" dir="2700000">
              <a:srgbClr val="53002F"/>
            </a:prstShdw>
          </a:effectLst>
        </p:spPr>
        <p:txBody>
          <a:bodyPr anchorCtr="1">
            <a:spAutoFit/>
          </a:bodyPr>
          <a:lstStyle/>
          <a:p>
            <a:pPr marL="344488" indent="-344488" algn="ctr">
              <a:spcBef>
                <a:spcPct val="50000"/>
              </a:spcBef>
              <a:buClr>
                <a:schemeClr val="tx2"/>
              </a:buClr>
              <a:buSzPct val="110000"/>
            </a:pPr>
            <a:r>
              <a:rPr lang="en-US" sz="1400">
                <a:solidFill>
                  <a:srgbClr val="FFFFFF"/>
                </a:solidFill>
                <a:cs typeface="Arial" pitchFamily="34" charset="0"/>
                <a:sym typeface="Arial" pitchFamily="34" charset="0"/>
              </a:rPr>
              <a:t>.25</a:t>
            </a:r>
          </a:p>
        </p:txBody>
      </p:sp>
      <p:sp>
        <p:nvSpPr>
          <p:cNvPr id="70682" name="Text Box 33"/>
          <p:cNvSpPr txBox="1">
            <a:spLocks noChangeArrowheads="1"/>
          </p:cNvSpPr>
          <p:nvPr/>
        </p:nvSpPr>
        <p:spPr bwMode="auto">
          <a:xfrm>
            <a:off x="7173914" y="5429250"/>
            <a:ext cx="2192337" cy="304800"/>
          </a:xfrm>
          <a:prstGeom prst="rect">
            <a:avLst/>
          </a:prstGeom>
          <a:noFill/>
          <a:ln w="9525" algn="ctr">
            <a:noFill/>
            <a:miter lim="800000"/>
            <a:headEnd/>
            <a:tailEnd/>
          </a:ln>
          <a:effectLst>
            <a:prstShdw prst="shdw17" dist="17961" dir="2700000">
              <a:srgbClr val="53002F"/>
            </a:prstShdw>
          </a:effectLst>
        </p:spPr>
        <p:txBody>
          <a:bodyPr anchorCtr="1">
            <a:spAutoFit/>
          </a:bodyPr>
          <a:lstStyle/>
          <a:p>
            <a:pPr marL="344488" indent="-344488" algn="ctr">
              <a:spcBef>
                <a:spcPct val="50000"/>
              </a:spcBef>
              <a:buClr>
                <a:schemeClr val="tx2"/>
              </a:buClr>
              <a:buSzPct val="110000"/>
            </a:pPr>
            <a:r>
              <a:rPr lang="en-US" sz="1400">
                <a:solidFill>
                  <a:srgbClr val="FFFFFF"/>
                </a:solidFill>
                <a:cs typeface="Arial" pitchFamily="34" charset="0"/>
                <a:sym typeface="Arial" pitchFamily="34" charset="0"/>
              </a:rPr>
              <a:t>Favors usual care</a:t>
            </a:r>
          </a:p>
        </p:txBody>
      </p:sp>
      <p:sp>
        <p:nvSpPr>
          <p:cNvPr id="70683" name="Text Box 34"/>
          <p:cNvSpPr txBox="1">
            <a:spLocks noChangeArrowheads="1"/>
          </p:cNvSpPr>
          <p:nvPr/>
        </p:nvSpPr>
        <p:spPr bwMode="auto">
          <a:xfrm>
            <a:off x="3094039" y="5429250"/>
            <a:ext cx="2333625" cy="304800"/>
          </a:xfrm>
          <a:prstGeom prst="rect">
            <a:avLst/>
          </a:prstGeom>
          <a:noFill/>
          <a:ln w="9525" algn="ctr">
            <a:noFill/>
            <a:miter lim="800000"/>
            <a:headEnd/>
            <a:tailEnd/>
          </a:ln>
          <a:effectLst>
            <a:prstShdw prst="shdw17" dist="17961" dir="2700000">
              <a:srgbClr val="53002F"/>
            </a:prstShdw>
          </a:effectLst>
        </p:spPr>
        <p:txBody>
          <a:bodyPr anchorCtr="1">
            <a:spAutoFit/>
          </a:bodyPr>
          <a:lstStyle/>
          <a:p>
            <a:pPr marL="344488" indent="-344488" algn="ctr">
              <a:spcBef>
                <a:spcPct val="50000"/>
              </a:spcBef>
              <a:buClr>
                <a:schemeClr val="tx2"/>
              </a:buClr>
              <a:buSzPct val="110000"/>
            </a:pPr>
            <a:r>
              <a:rPr lang="en-US" sz="1400">
                <a:solidFill>
                  <a:srgbClr val="FFFFFF"/>
                </a:solidFill>
                <a:cs typeface="Arial" pitchFamily="34" charset="0"/>
                <a:sym typeface="Arial" pitchFamily="34" charset="0"/>
              </a:rPr>
              <a:t>Favors rehabilitation</a:t>
            </a:r>
          </a:p>
        </p:txBody>
      </p:sp>
      <p:sp>
        <p:nvSpPr>
          <p:cNvPr id="70684" name="Text Box 43"/>
          <p:cNvSpPr txBox="1">
            <a:spLocks noChangeArrowheads="1"/>
          </p:cNvSpPr>
          <p:nvPr/>
        </p:nvSpPr>
        <p:spPr bwMode="auto">
          <a:xfrm>
            <a:off x="6556376" y="5118100"/>
            <a:ext cx="436563" cy="304800"/>
          </a:xfrm>
          <a:prstGeom prst="rect">
            <a:avLst/>
          </a:prstGeom>
          <a:noFill/>
          <a:ln w="9525" algn="ctr">
            <a:noFill/>
            <a:miter lim="800000"/>
            <a:headEnd/>
            <a:tailEnd/>
          </a:ln>
          <a:effectLst>
            <a:prstShdw prst="shdw17" dist="17961" dir="2700000">
              <a:srgbClr val="53002F"/>
            </a:prstShdw>
          </a:effectLst>
        </p:spPr>
        <p:txBody>
          <a:bodyPr anchorCtr="1">
            <a:spAutoFit/>
          </a:bodyPr>
          <a:lstStyle/>
          <a:p>
            <a:pPr marL="344488" indent="-344488" algn="ctr">
              <a:spcBef>
                <a:spcPct val="50000"/>
              </a:spcBef>
              <a:buClr>
                <a:schemeClr val="tx2"/>
              </a:buClr>
              <a:buSzPct val="110000"/>
            </a:pPr>
            <a:r>
              <a:rPr lang="en-US" sz="1400">
                <a:solidFill>
                  <a:srgbClr val="FFFFFF"/>
                </a:solidFill>
                <a:cs typeface="Arial" pitchFamily="34" charset="0"/>
                <a:sym typeface="Arial" pitchFamily="34" charset="0"/>
              </a:rPr>
              <a:t>.75</a:t>
            </a:r>
          </a:p>
        </p:txBody>
      </p:sp>
      <p:sp>
        <p:nvSpPr>
          <p:cNvPr id="70685" name="Text Box 44"/>
          <p:cNvSpPr txBox="1">
            <a:spLocks noChangeArrowheads="1"/>
          </p:cNvSpPr>
          <p:nvPr/>
        </p:nvSpPr>
        <p:spPr bwMode="auto">
          <a:xfrm>
            <a:off x="1862139" y="1585913"/>
            <a:ext cx="2560637" cy="738664"/>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Study</a:t>
            </a:r>
            <a:br>
              <a:rPr lang="en-US" sz="1400">
                <a:solidFill>
                  <a:srgbClr val="FFFFFF"/>
                </a:solidFill>
                <a:cs typeface="Arial" pitchFamily="34" charset="0"/>
                <a:sym typeface="Arial" pitchFamily="34" charset="0"/>
              </a:rPr>
            </a:br>
            <a:r>
              <a:rPr lang="en-US" sz="1400">
                <a:solidFill>
                  <a:srgbClr val="FFFFFF"/>
                </a:solidFill>
                <a:cs typeface="Arial" pitchFamily="34" charset="0"/>
                <a:sym typeface="Arial" pitchFamily="34" charset="0"/>
              </a:rPr>
              <a:t>(in rehabilitation/</a:t>
            </a:r>
            <a:br>
              <a:rPr lang="en-US" sz="1400">
                <a:solidFill>
                  <a:srgbClr val="FFFFFF"/>
                </a:solidFill>
                <a:cs typeface="Arial" pitchFamily="34" charset="0"/>
                <a:sym typeface="Arial" pitchFamily="34" charset="0"/>
              </a:rPr>
            </a:br>
            <a:r>
              <a:rPr lang="en-US" sz="1400">
                <a:solidFill>
                  <a:srgbClr val="FFFFFF"/>
                </a:solidFill>
                <a:cs typeface="Arial" pitchFamily="34" charset="0"/>
                <a:sym typeface="Arial" pitchFamily="34" charset="0"/>
              </a:rPr>
              <a:t>usual care group)</a:t>
            </a:r>
          </a:p>
        </p:txBody>
      </p:sp>
      <p:sp>
        <p:nvSpPr>
          <p:cNvPr id="70686" name="Text Box 45"/>
          <p:cNvSpPr txBox="1">
            <a:spLocks noChangeArrowheads="1"/>
          </p:cNvSpPr>
          <p:nvPr/>
        </p:nvSpPr>
        <p:spPr bwMode="auto">
          <a:xfrm>
            <a:off x="1862139" y="3286125"/>
            <a:ext cx="2560637" cy="30480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Man (20/21)</a:t>
            </a:r>
          </a:p>
        </p:txBody>
      </p:sp>
      <p:sp>
        <p:nvSpPr>
          <p:cNvPr id="70687" name="Text Box 46"/>
          <p:cNvSpPr txBox="1">
            <a:spLocks noChangeArrowheads="1"/>
          </p:cNvSpPr>
          <p:nvPr/>
        </p:nvSpPr>
        <p:spPr bwMode="auto">
          <a:xfrm>
            <a:off x="1862139" y="3830638"/>
            <a:ext cx="2560637" cy="30480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Murphy (13/13)</a:t>
            </a:r>
          </a:p>
        </p:txBody>
      </p:sp>
      <p:sp>
        <p:nvSpPr>
          <p:cNvPr id="70688" name="Text Box 47"/>
          <p:cNvSpPr txBox="1">
            <a:spLocks noChangeArrowheads="1"/>
          </p:cNvSpPr>
          <p:nvPr/>
        </p:nvSpPr>
        <p:spPr bwMode="auto">
          <a:xfrm>
            <a:off x="3592514" y="1798638"/>
            <a:ext cx="1298575" cy="52322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Length of</a:t>
            </a:r>
            <a:br>
              <a:rPr lang="en-US" sz="1400">
                <a:solidFill>
                  <a:srgbClr val="FFFFFF"/>
                </a:solidFill>
                <a:cs typeface="Arial" pitchFamily="34" charset="0"/>
                <a:sym typeface="Arial" pitchFamily="34" charset="0"/>
              </a:rPr>
            </a:br>
            <a:r>
              <a:rPr lang="en-US" sz="1400">
                <a:solidFill>
                  <a:srgbClr val="FFFFFF"/>
                </a:solidFill>
                <a:cs typeface="Arial" pitchFamily="34" charset="0"/>
                <a:sym typeface="Arial" pitchFamily="34" charset="0"/>
              </a:rPr>
              <a:t>follow-up</a:t>
            </a:r>
          </a:p>
        </p:txBody>
      </p:sp>
      <p:sp>
        <p:nvSpPr>
          <p:cNvPr id="70689" name="Text Box 48"/>
          <p:cNvSpPr txBox="1">
            <a:spLocks noChangeArrowheads="1"/>
          </p:cNvSpPr>
          <p:nvPr/>
        </p:nvSpPr>
        <p:spPr bwMode="auto">
          <a:xfrm>
            <a:off x="3292476" y="3286125"/>
            <a:ext cx="1298575" cy="304800"/>
          </a:xfrm>
          <a:prstGeom prst="rect">
            <a:avLst/>
          </a:prstGeom>
          <a:noFill/>
          <a:ln w="9525" algn="ctr">
            <a:noFill/>
            <a:miter lim="800000"/>
            <a:headEnd/>
            <a:tailEnd/>
          </a:ln>
          <a:effectLst>
            <a:prstShdw prst="shdw17" dist="17961" dir="2700000">
              <a:srgbClr val="53002F"/>
            </a:prstShdw>
          </a:effectLst>
        </p:spPr>
        <p:txBody>
          <a:bodyPr>
            <a:spAutoFit/>
          </a:bodyPr>
          <a:lstStyle/>
          <a:p>
            <a:pPr algn="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3 months</a:t>
            </a:r>
          </a:p>
        </p:txBody>
      </p:sp>
      <p:sp>
        <p:nvSpPr>
          <p:cNvPr id="70690" name="Text Box 49"/>
          <p:cNvSpPr txBox="1">
            <a:spLocks noChangeArrowheads="1"/>
          </p:cNvSpPr>
          <p:nvPr/>
        </p:nvSpPr>
        <p:spPr bwMode="auto">
          <a:xfrm>
            <a:off x="3292476" y="3830638"/>
            <a:ext cx="1298575" cy="304800"/>
          </a:xfrm>
          <a:prstGeom prst="rect">
            <a:avLst/>
          </a:prstGeom>
          <a:noFill/>
          <a:ln w="9525" algn="ctr">
            <a:noFill/>
            <a:miter lim="800000"/>
            <a:headEnd/>
            <a:tailEnd/>
          </a:ln>
          <a:effectLst>
            <a:prstShdw prst="shdw17" dist="17961" dir="2700000">
              <a:srgbClr val="53002F"/>
            </a:prstShdw>
          </a:effectLst>
        </p:spPr>
        <p:txBody>
          <a:bodyPr>
            <a:spAutoFit/>
          </a:bodyPr>
          <a:lstStyle/>
          <a:p>
            <a:pPr algn="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6 months</a:t>
            </a:r>
          </a:p>
        </p:txBody>
      </p:sp>
      <p:sp>
        <p:nvSpPr>
          <p:cNvPr id="70691" name="Text Box 50"/>
          <p:cNvSpPr txBox="1">
            <a:spLocks noChangeArrowheads="1"/>
          </p:cNvSpPr>
          <p:nvPr/>
        </p:nvSpPr>
        <p:spPr bwMode="auto">
          <a:xfrm>
            <a:off x="9236076" y="2011363"/>
            <a:ext cx="1298575" cy="30480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Weight in %</a:t>
            </a:r>
          </a:p>
        </p:txBody>
      </p:sp>
      <p:sp>
        <p:nvSpPr>
          <p:cNvPr id="70692" name="Text Box 51"/>
          <p:cNvSpPr txBox="1">
            <a:spLocks noChangeArrowheads="1"/>
          </p:cNvSpPr>
          <p:nvPr/>
        </p:nvSpPr>
        <p:spPr bwMode="auto">
          <a:xfrm>
            <a:off x="9569451" y="3286125"/>
            <a:ext cx="1298575" cy="30480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44%</a:t>
            </a:r>
          </a:p>
        </p:txBody>
      </p:sp>
      <p:sp>
        <p:nvSpPr>
          <p:cNvPr id="70693" name="Text Box 52"/>
          <p:cNvSpPr txBox="1">
            <a:spLocks noChangeArrowheads="1"/>
          </p:cNvSpPr>
          <p:nvPr/>
        </p:nvSpPr>
        <p:spPr bwMode="auto">
          <a:xfrm>
            <a:off x="9569451" y="3830638"/>
            <a:ext cx="1298575" cy="30480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19%</a:t>
            </a:r>
          </a:p>
        </p:txBody>
      </p:sp>
      <p:sp>
        <p:nvSpPr>
          <p:cNvPr id="70694" name="Text Box 53"/>
          <p:cNvSpPr txBox="1">
            <a:spLocks noChangeArrowheads="1"/>
          </p:cNvSpPr>
          <p:nvPr/>
        </p:nvSpPr>
        <p:spPr bwMode="auto">
          <a:xfrm>
            <a:off x="7366001" y="2732088"/>
            <a:ext cx="1717675" cy="304800"/>
          </a:xfrm>
          <a:prstGeom prst="rect">
            <a:avLst/>
          </a:prstGeom>
          <a:noFill/>
          <a:ln w="9525" algn="ctr">
            <a:noFill/>
            <a:miter lim="800000"/>
            <a:headEnd/>
            <a:tailEnd/>
          </a:ln>
          <a:effectLst>
            <a:prstShdw prst="shdw17" dist="17961" dir="2700000">
              <a:srgbClr val="53002F"/>
            </a:prstShdw>
          </a:effectLst>
        </p:spPr>
        <p:txBody>
          <a:bodyPr>
            <a:spAutoFit/>
          </a:bodyPr>
          <a:lstStyle/>
          <a:p>
            <a:pPr algn="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0.29 (0.10 to 0.82)</a:t>
            </a:r>
          </a:p>
        </p:txBody>
      </p:sp>
      <p:sp>
        <p:nvSpPr>
          <p:cNvPr id="70695" name="Text Box 54"/>
          <p:cNvSpPr txBox="1">
            <a:spLocks noChangeArrowheads="1"/>
          </p:cNvSpPr>
          <p:nvPr/>
        </p:nvSpPr>
        <p:spPr bwMode="auto">
          <a:xfrm>
            <a:off x="1862139" y="2732088"/>
            <a:ext cx="2560637" cy="30480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Behnke (14/12)</a:t>
            </a:r>
          </a:p>
        </p:txBody>
      </p:sp>
      <p:sp>
        <p:nvSpPr>
          <p:cNvPr id="70696" name="Text Box 55"/>
          <p:cNvSpPr txBox="1">
            <a:spLocks noChangeArrowheads="1"/>
          </p:cNvSpPr>
          <p:nvPr/>
        </p:nvSpPr>
        <p:spPr bwMode="auto">
          <a:xfrm>
            <a:off x="3292476" y="2732088"/>
            <a:ext cx="1298575" cy="304800"/>
          </a:xfrm>
          <a:prstGeom prst="rect">
            <a:avLst/>
          </a:prstGeom>
          <a:noFill/>
          <a:ln w="9525" algn="ctr">
            <a:noFill/>
            <a:miter lim="800000"/>
            <a:headEnd/>
            <a:tailEnd/>
          </a:ln>
          <a:effectLst>
            <a:prstShdw prst="shdw17" dist="17961" dir="2700000">
              <a:srgbClr val="53002F"/>
            </a:prstShdw>
          </a:effectLst>
        </p:spPr>
        <p:txBody>
          <a:bodyPr>
            <a:spAutoFit/>
          </a:bodyPr>
          <a:lstStyle/>
          <a:p>
            <a:pPr algn="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18 months</a:t>
            </a:r>
          </a:p>
        </p:txBody>
      </p:sp>
      <p:sp>
        <p:nvSpPr>
          <p:cNvPr id="70697" name="Text Box 56"/>
          <p:cNvSpPr txBox="1">
            <a:spLocks noChangeArrowheads="1"/>
          </p:cNvSpPr>
          <p:nvPr/>
        </p:nvSpPr>
        <p:spPr bwMode="auto">
          <a:xfrm>
            <a:off x="9569451" y="2732088"/>
            <a:ext cx="1298575" cy="30480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37%</a:t>
            </a:r>
          </a:p>
        </p:txBody>
      </p:sp>
      <p:sp>
        <p:nvSpPr>
          <p:cNvPr id="70698" name="Text Box 57"/>
          <p:cNvSpPr txBox="1">
            <a:spLocks noChangeArrowheads="1"/>
          </p:cNvSpPr>
          <p:nvPr/>
        </p:nvSpPr>
        <p:spPr bwMode="auto">
          <a:xfrm>
            <a:off x="7429500" y="4467225"/>
            <a:ext cx="2533650" cy="523220"/>
          </a:xfrm>
          <a:prstGeom prst="rect">
            <a:avLst/>
          </a:prstGeom>
          <a:noFill/>
          <a:ln w="9525" algn="ctr">
            <a:noFill/>
            <a:miter lim="800000"/>
            <a:headEnd/>
            <a:tailEnd/>
          </a:ln>
          <a:effectLst>
            <a:prstShdw prst="shdw17" dist="17961" dir="2700000">
              <a:srgbClr val="53002F"/>
            </a:prstShdw>
          </a:effectLst>
        </p:spPr>
        <p:txBody>
          <a:bodyPr>
            <a:spAutoFit/>
          </a:bodyPr>
          <a:lstStyle/>
          <a:p>
            <a:pPr>
              <a:spcBef>
                <a:spcPct val="50000"/>
              </a:spcBef>
              <a:buClr>
                <a:schemeClr val="tx2"/>
              </a:buClr>
              <a:buSzPct val="110000"/>
              <a:buFont typeface="Symbol" pitchFamily="18" charset="2"/>
              <a:buNone/>
            </a:pPr>
            <a:r>
              <a:rPr lang="en-US" sz="1400">
                <a:solidFill>
                  <a:srgbClr val="FFFFFF"/>
                </a:solidFill>
                <a:cs typeface="Arial" pitchFamily="34" charset="0"/>
                <a:sym typeface="Arial" pitchFamily="34" charset="0"/>
              </a:rPr>
              <a:t>0.26 (0.12 to 0.54)</a:t>
            </a:r>
            <a:br>
              <a:rPr lang="en-US" sz="1400">
                <a:solidFill>
                  <a:srgbClr val="FFFFFF"/>
                </a:solidFill>
                <a:cs typeface="Arial" pitchFamily="34" charset="0"/>
                <a:sym typeface="Arial" pitchFamily="34" charset="0"/>
              </a:rPr>
            </a:br>
            <a:r>
              <a:rPr lang="en-US" sz="1400">
                <a:solidFill>
                  <a:srgbClr val="FFFFFF"/>
                </a:solidFill>
                <a:cs typeface="Arial" pitchFamily="34" charset="0"/>
                <a:sym typeface="Arial" pitchFamily="34" charset="0"/>
              </a:rPr>
              <a:t>Chi-Squared 0.70, p=0.71</a:t>
            </a:r>
          </a:p>
        </p:txBody>
      </p:sp>
      <p:sp>
        <p:nvSpPr>
          <p:cNvPr id="70699" name="Line 58"/>
          <p:cNvSpPr>
            <a:spLocks noChangeShapeType="1"/>
          </p:cNvSpPr>
          <p:nvPr/>
        </p:nvSpPr>
        <p:spPr bwMode="auto">
          <a:xfrm>
            <a:off x="1903414" y="2360613"/>
            <a:ext cx="8391525" cy="0"/>
          </a:xfrm>
          <a:prstGeom prst="line">
            <a:avLst/>
          </a:prstGeom>
          <a:noFill/>
          <a:ln w="19050">
            <a:solidFill>
              <a:schemeClr val="bg1">
                <a:lumMod val="20000"/>
                <a:lumOff val="80000"/>
              </a:schemeClr>
            </a:solidFill>
            <a:round/>
            <a:headEnd/>
            <a:tailEnd/>
          </a:ln>
        </p:spPr>
        <p:txBody>
          <a:bodyPr anchorCtr="1"/>
          <a:lstStyle/>
          <a:p>
            <a:endParaRPr lang="en-US"/>
          </a:p>
        </p:txBody>
      </p:sp>
      <p:sp>
        <p:nvSpPr>
          <p:cNvPr id="70700" name="Slide Number Placeholder 3"/>
          <p:cNvSpPr txBox="1">
            <a:spLocks noGrp="1"/>
          </p:cNvSpPr>
          <p:nvPr/>
        </p:nvSpPr>
        <p:spPr bwMode="auto">
          <a:xfrm>
            <a:off x="8586789" y="6340475"/>
            <a:ext cx="1692275" cy="503238"/>
          </a:xfrm>
          <a:prstGeom prst="rect">
            <a:avLst/>
          </a:prstGeom>
          <a:noFill/>
          <a:ln w="9525">
            <a:noFill/>
            <a:miter lim="800000"/>
            <a:headEnd/>
            <a:tailEnd/>
          </a:ln>
        </p:spPr>
        <p:txBody>
          <a:bodyPr lIns="78629" tIns="39315" rIns="78629" bIns="39315"/>
          <a:lstStyle/>
          <a:p>
            <a:pPr algn="r" defTabSz="785813">
              <a:spcBef>
                <a:spcPct val="50000"/>
              </a:spcBef>
              <a:buClr>
                <a:srgbClr val="FFFFFF"/>
              </a:buClr>
              <a:buSzPct val="110000"/>
            </a:pPr>
            <a:fld id="{734671FC-53CD-4E32-8E41-A449D5227F33}" type="slidenum">
              <a:rPr lang="en-US" sz="900">
                <a:solidFill>
                  <a:srgbClr val="FFFFFF"/>
                </a:solidFill>
                <a:cs typeface="Arial" pitchFamily="34" charset="0"/>
                <a:sym typeface="Arial" pitchFamily="34" charset="0"/>
              </a:rPr>
              <a:pPr algn="r" defTabSz="785813">
                <a:spcBef>
                  <a:spcPct val="50000"/>
                </a:spcBef>
                <a:buClr>
                  <a:srgbClr val="FFFFFF"/>
                </a:buClr>
                <a:buSzPct val="110000"/>
              </a:pPr>
              <a:t>36</a:t>
            </a:fld>
            <a:endParaRPr lang="en-US" sz="90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188008850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không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228600" y="1340768"/>
            <a:ext cx="11811000" cy="4123436"/>
          </a:xfrm>
          <a:prstGeom prst="rect">
            <a:avLst/>
          </a:prstGeom>
        </p:spPr>
        <p:txBody>
          <a:bodyPr wrap="square">
            <a:spAutoFit/>
          </a:bodyPr>
          <a:lstStyle/>
          <a:p>
            <a:pPr>
              <a:lnSpc>
                <a:spcPct val="110000"/>
              </a:lnSpc>
            </a:pPr>
            <a:r>
              <a:rPr lang="vi-VN" b="0" dirty="0" err="1">
                <a:solidFill>
                  <a:schemeClr val="accent2">
                    <a:lumMod val="20000"/>
                    <a:lumOff val="80000"/>
                  </a:schemeClr>
                </a:solidFill>
              </a:rPr>
              <a:t>Luyện</a:t>
            </a:r>
            <a:r>
              <a:rPr lang="vi-VN" b="0" dirty="0">
                <a:solidFill>
                  <a:schemeClr val="accent2">
                    <a:lumMod val="20000"/>
                    <a:lumOff val="80000"/>
                  </a:schemeClr>
                </a:solidFill>
              </a:rPr>
              <a:t> </a:t>
            </a:r>
            <a:r>
              <a:rPr lang="vi-VN" b="0" dirty="0" err="1">
                <a:solidFill>
                  <a:schemeClr val="accent2">
                    <a:lumMod val="20000"/>
                    <a:lumOff val="80000"/>
                  </a:schemeClr>
                </a:solidFill>
              </a:rPr>
              <a:t>tập</a:t>
            </a:r>
            <a:r>
              <a:rPr lang="vi-VN" b="0" dirty="0">
                <a:solidFill>
                  <a:schemeClr val="accent2">
                    <a:lumMod val="20000"/>
                    <a:lumOff val="80000"/>
                  </a:schemeClr>
                </a:solidFill>
              </a:rPr>
              <a:t> </a:t>
            </a:r>
            <a:r>
              <a:rPr lang="vi-VN" b="0" dirty="0" err="1">
                <a:solidFill>
                  <a:schemeClr val="accent2">
                    <a:lumMod val="20000"/>
                    <a:lumOff val="80000"/>
                  </a:schemeClr>
                </a:solidFill>
              </a:rPr>
              <a:t>thể</a:t>
            </a:r>
            <a:r>
              <a:rPr lang="vi-VN" b="0" dirty="0">
                <a:solidFill>
                  <a:schemeClr val="accent2">
                    <a:lumMod val="20000"/>
                    <a:lumOff val="80000"/>
                  </a:schemeClr>
                </a:solidFill>
              </a:rPr>
              <a:t> </a:t>
            </a:r>
            <a:r>
              <a:rPr lang="en-US" b="0" dirty="0" err="1">
                <a:solidFill>
                  <a:schemeClr val="accent2">
                    <a:lumMod val="20000"/>
                    <a:lumOff val="80000"/>
                  </a:schemeClr>
                </a:solidFill>
              </a:rPr>
              <a:t>dục</a:t>
            </a:r>
            <a:endParaRPr lang="en-US" b="0" dirty="0">
              <a:solidFill>
                <a:schemeClr val="accent2">
                  <a:lumMod val="20000"/>
                  <a:lumOff val="80000"/>
                </a:schemeClr>
              </a:solidFill>
            </a:endParaRPr>
          </a:p>
          <a:p>
            <a:pPr marL="342900" indent="-342900">
              <a:lnSpc>
                <a:spcPct val="110000"/>
              </a:lnSpc>
              <a:buFont typeface="Wingdings" panose="05000000000000000000" pitchFamily="2" charset="2"/>
              <a:buChar char="Ø"/>
            </a:pPr>
            <a:r>
              <a:rPr lang="vi-VN" b="0" dirty="0" err="1">
                <a:solidFill>
                  <a:srgbClr val="FFC000"/>
                </a:solidFill>
              </a:rPr>
              <a:t>Một</a:t>
            </a:r>
            <a:r>
              <a:rPr lang="vi-VN" b="0" dirty="0">
                <a:solidFill>
                  <a:srgbClr val="FFC000"/>
                </a:solidFill>
              </a:rPr>
              <a:t> phân </a:t>
            </a:r>
            <a:r>
              <a:rPr lang="vi-VN" b="0" dirty="0" err="1">
                <a:solidFill>
                  <a:srgbClr val="FFC000"/>
                </a:solidFill>
              </a:rPr>
              <a:t>tích</a:t>
            </a:r>
            <a:r>
              <a:rPr lang="vi-VN" b="0" dirty="0">
                <a:solidFill>
                  <a:srgbClr val="FFC000"/>
                </a:solidFill>
              </a:rPr>
              <a:t> </a:t>
            </a:r>
            <a:r>
              <a:rPr lang="en-US" b="0" dirty="0" err="1">
                <a:solidFill>
                  <a:srgbClr val="FFC000"/>
                </a:solidFill>
              </a:rPr>
              <a:t>gộp</a:t>
            </a:r>
            <a:r>
              <a:rPr lang="en-US" b="0" dirty="0">
                <a:solidFill>
                  <a:srgbClr val="FFC000"/>
                </a:solidFill>
              </a:rPr>
              <a:t> </a:t>
            </a:r>
            <a:r>
              <a:rPr lang="en-US" b="0" dirty="0" err="1">
                <a:solidFill>
                  <a:srgbClr val="FFC000"/>
                </a:solidFill>
              </a:rPr>
              <a:t>các</a:t>
            </a:r>
            <a:r>
              <a:rPr lang="vi-VN" b="0" dirty="0">
                <a:solidFill>
                  <a:srgbClr val="FFC000"/>
                </a:solidFill>
              </a:rPr>
              <a:t> RCT cho </a:t>
            </a:r>
            <a:r>
              <a:rPr lang="vi-VN" b="0" dirty="0" err="1">
                <a:solidFill>
                  <a:srgbClr val="FFC000"/>
                </a:solidFill>
              </a:rPr>
              <a:t>thấy</a:t>
            </a:r>
            <a:r>
              <a:rPr lang="vi-VN" b="0" dirty="0">
                <a:solidFill>
                  <a:srgbClr val="FFC000"/>
                </a:solidFill>
              </a:rPr>
              <a:t> </a:t>
            </a:r>
            <a:r>
              <a:rPr lang="vi-VN" b="0" dirty="0" err="1">
                <a:solidFill>
                  <a:srgbClr val="FFC000"/>
                </a:solidFill>
              </a:rPr>
              <a:t>tập</a:t>
            </a:r>
            <a:r>
              <a:rPr lang="vi-VN" b="0" dirty="0">
                <a:solidFill>
                  <a:srgbClr val="FFC000"/>
                </a:solidFill>
              </a:rPr>
              <a:t> </a:t>
            </a:r>
            <a:r>
              <a:rPr lang="vi-VN" b="0" dirty="0" err="1">
                <a:solidFill>
                  <a:srgbClr val="FFC000"/>
                </a:solidFill>
              </a:rPr>
              <a:t>luyện</a:t>
            </a:r>
            <a:r>
              <a:rPr lang="vi-VN" b="0" dirty="0">
                <a:solidFill>
                  <a:srgbClr val="FFC000"/>
                </a:solidFill>
              </a:rPr>
              <a:t> </a:t>
            </a:r>
            <a:r>
              <a:rPr lang="vi-VN" b="0" dirty="0" err="1">
                <a:solidFill>
                  <a:srgbClr val="FFC000"/>
                </a:solidFill>
              </a:rPr>
              <a:t>một</a:t>
            </a:r>
            <a:r>
              <a:rPr lang="vi-VN" b="0" dirty="0">
                <a:solidFill>
                  <a:srgbClr val="FFC000"/>
                </a:solidFill>
              </a:rPr>
              <a:t> </a:t>
            </a:r>
            <a:r>
              <a:rPr lang="vi-VN" b="0" dirty="0" err="1">
                <a:solidFill>
                  <a:srgbClr val="FFC000"/>
                </a:solidFill>
              </a:rPr>
              <a:t>mình</a:t>
            </a:r>
            <a:r>
              <a:rPr lang="vi-VN" b="0" dirty="0">
                <a:solidFill>
                  <a:srgbClr val="FFC000"/>
                </a:solidFill>
              </a:rPr>
              <a:t>, </a:t>
            </a:r>
            <a:r>
              <a:rPr lang="vi-VN" b="0" dirty="0" err="1">
                <a:solidFill>
                  <a:srgbClr val="FFC000"/>
                </a:solidFill>
              </a:rPr>
              <a:t>hoặc</a:t>
            </a:r>
            <a:r>
              <a:rPr lang="vi-VN" b="0" dirty="0">
                <a:solidFill>
                  <a:srgbClr val="FFC000"/>
                </a:solidFill>
              </a:rPr>
              <a:t> </a:t>
            </a:r>
            <a:r>
              <a:rPr lang="vi-VN" b="0" dirty="0" err="1">
                <a:solidFill>
                  <a:srgbClr val="FFC000"/>
                </a:solidFill>
              </a:rPr>
              <a:t>với</a:t>
            </a:r>
            <a:r>
              <a:rPr lang="vi-VN" b="0" dirty="0">
                <a:solidFill>
                  <a:srgbClr val="FFC000"/>
                </a:solidFill>
              </a:rPr>
              <a:t> </a:t>
            </a:r>
            <a:r>
              <a:rPr lang="en-US" b="0" dirty="0" err="1">
                <a:solidFill>
                  <a:srgbClr val="FFC000"/>
                </a:solidFill>
              </a:rPr>
              <a:t>huấn</a:t>
            </a:r>
            <a:r>
              <a:rPr lang="en-US" b="0" dirty="0">
                <a:solidFill>
                  <a:srgbClr val="FFC000"/>
                </a:solidFill>
              </a:rPr>
              <a:t> </a:t>
            </a:r>
            <a:r>
              <a:rPr lang="en-US" b="0" dirty="0" err="1">
                <a:solidFill>
                  <a:srgbClr val="FFC000"/>
                </a:solidFill>
              </a:rPr>
              <a:t>luyện</a:t>
            </a:r>
            <a:r>
              <a:rPr lang="en-US" b="0" dirty="0">
                <a:solidFill>
                  <a:srgbClr val="FFC000"/>
                </a:solidFill>
              </a:rPr>
              <a:t> </a:t>
            </a:r>
            <a:r>
              <a:rPr lang="en-US" b="0" dirty="0" err="1">
                <a:solidFill>
                  <a:srgbClr val="FFC000"/>
                </a:solidFill>
              </a:rPr>
              <a:t>viên</a:t>
            </a:r>
            <a:r>
              <a:rPr lang="vi-VN" b="0" dirty="0">
                <a:solidFill>
                  <a:srgbClr val="FFC000"/>
                </a:solidFill>
              </a:rPr>
              <a:t>, </a:t>
            </a:r>
            <a:r>
              <a:rPr lang="vi-VN" b="0" dirty="0" err="1">
                <a:solidFill>
                  <a:srgbClr val="FFC000"/>
                </a:solidFill>
              </a:rPr>
              <a:t>đã</a:t>
            </a:r>
            <a:r>
              <a:rPr lang="vi-VN" b="0" dirty="0">
                <a:solidFill>
                  <a:srgbClr val="FFC000"/>
                </a:solidFill>
              </a:rPr>
              <a:t> </a:t>
            </a:r>
            <a:r>
              <a:rPr lang="vi-VN" b="0" dirty="0" err="1"/>
              <a:t>cải</a:t>
            </a:r>
            <a:r>
              <a:rPr lang="vi-VN" b="0" dirty="0"/>
              <a:t> </a:t>
            </a:r>
            <a:r>
              <a:rPr lang="vi-VN" b="0" dirty="0" err="1"/>
              <a:t>thiện</a:t>
            </a:r>
            <a:r>
              <a:rPr lang="vi-VN" b="0" dirty="0"/>
              <a:t> </a:t>
            </a:r>
            <a:r>
              <a:rPr lang="vi-VN" b="0" dirty="0" err="1"/>
              <a:t>đáng</a:t>
            </a:r>
            <a:r>
              <a:rPr lang="vi-VN" b="0" dirty="0"/>
              <a:t> </a:t>
            </a:r>
            <a:r>
              <a:rPr lang="vi-VN" b="0" dirty="0" err="1"/>
              <a:t>kể</a:t>
            </a:r>
            <a:r>
              <a:rPr lang="vi-VN" b="0" dirty="0"/>
              <a:t> </a:t>
            </a:r>
            <a:r>
              <a:rPr lang="vi-VN" b="0" dirty="0" err="1"/>
              <a:t>mức</a:t>
            </a:r>
            <a:r>
              <a:rPr lang="vi-VN" b="0" dirty="0"/>
              <a:t> </a:t>
            </a:r>
            <a:r>
              <a:rPr lang="vi-VN" b="0" dirty="0" err="1"/>
              <a:t>độ</a:t>
            </a:r>
            <a:r>
              <a:rPr lang="vi-VN" b="0" dirty="0"/>
              <a:t> </a:t>
            </a:r>
            <a:r>
              <a:rPr lang="vi-VN" b="0" dirty="0" err="1"/>
              <a:t>hoạt</a:t>
            </a:r>
            <a:r>
              <a:rPr lang="vi-VN" b="0" dirty="0"/>
              <a:t> </a:t>
            </a:r>
            <a:r>
              <a:rPr lang="vi-VN" b="0" dirty="0" err="1"/>
              <a:t>động</a:t>
            </a:r>
            <a:r>
              <a:rPr lang="vi-VN" b="0" dirty="0"/>
              <a:t> </a:t>
            </a:r>
            <a:r>
              <a:rPr lang="vi-VN" b="0" dirty="0" err="1"/>
              <a:t>thể</a:t>
            </a:r>
            <a:r>
              <a:rPr lang="vi-VN" b="0" dirty="0"/>
              <a:t> </a:t>
            </a:r>
            <a:r>
              <a:rPr lang="vi-VN" b="0" dirty="0" err="1"/>
              <a:t>chất</a:t>
            </a:r>
            <a:r>
              <a:rPr lang="vi-VN" b="0" dirty="0"/>
              <a:t> </a:t>
            </a:r>
            <a:r>
              <a:rPr lang="vi-VN" b="0" dirty="0">
                <a:solidFill>
                  <a:srgbClr val="FFC000"/>
                </a:solidFill>
              </a:rPr>
              <a:t>ở </a:t>
            </a:r>
            <a:r>
              <a:rPr lang="vi-VN" b="0" dirty="0" err="1">
                <a:solidFill>
                  <a:srgbClr val="FFC000"/>
                </a:solidFill>
              </a:rPr>
              <a:t>bệnh</a:t>
            </a:r>
            <a:r>
              <a:rPr lang="vi-VN" b="0" dirty="0">
                <a:solidFill>
                  <a:srgbClr val="FFC000"/>
                </a:solidFill>
              </a:rPr>
              <a:t> nhân COPD.</a:t>
            </a:r>
            <a:endParaRPr lang="en-US" b="0" dirty="0">
              <a:solidFill>
                <a:srgbClr val="FFC000"/>
              </a:solidFill>
            </a:endParaRPr>
          </a:p>
          <a:p>
            <a:pPr marL="342900" indent="-342900">
              <a:lnSpc>
                <a:spcPct val="110000"/>
              </a:lnSpc>
              <a:buFont typeface="Wingdings" panose="05000000000000000000" pitchFamily="2" charset="2"/>
              <a:buChar char="Ø"/>
            </a:pPr>
            <a:r>
              <a:rPr lang="vi-VN" b="0" dirty="0" err="1">
                <a:solidFill>
                  <a:srgbClr val="FFC000"/>
                </a:solidFill>
              </a:rPr>
              <a:t>Một</a:t>
            </a:r>
            <a:r>
              <a:rPr lang="vi-VN" b="0" dirty="0">
                <a:solidFill>
                  <a:srgbClr val="FFC000"/>
                </a:solidFill>
              </a:rPr>
              <a:t> </a:t>
            </a:r>
            <a:r>
              <a:rPr lang="vi-VN" b="0" dirty="0" err="1">
                <a:solidFill>
                  <a:srgbClr val="FFC000"/>
                </a:solidFill>
              </a:rPr>
              <a:t>sự</a:t>
            </a:r>
            <a:r>
              <a:rPr lang="vi-VN" b="0" dirty="0">
                <a:solidFill>
                  <a:srgbClr val="FFC000"/>
                </a:solidFill>
              </a:rPr>
              <a:t> </a:t>
            </a:r>
            <a:r>
              <a:rPr lang="vi-VN" b="0" dirty="0" err="1">
                <a:solidFill>
                  <a:srgbClr val="FFC000"/>
                </a:solidFill>
              </a:rPr>
              <a:t>kết</a:t>
            </a:r>
            <a:r>
              <a:rPr lang="vi-VN" b="0" dirty="0">
                <a:solidFill>
                  <a:srgbClr val="FFC000"/>
                </a:solidFill>
              </a:rPr>
              <a:t> </a:t>
            </a:r>
            <a:r>
              <a:rPr lang="vi-VN" b="0" dirty="0" err="1">
                <a:solidFill>
                  <a:srgbClr val="FFC000"/>
                </a:solidFill>
              </a:rPr>
              <a:t>hợp</a:t>
            </a:r>
            <a:r>
              <a:rPr lang="vi-VN" b="0" dirty="0">
                <a:solidFill>
                  <a:srgbClr val="FFC000"/>
                </a:solidFill>
              </a:rPr>
              <a:t> </a:t>
            </a:r>
            <a:r>
              <a:rPr lang="vi-VN" b="0" dirty="0" err="1">
                <a:solidFill>
                  <a:srgbClr val="FFC000"/>
                </a:solidFill>
              </a:rPr>
              <a:t>giữa</a:t>
            </a:r>
            <a:r>
              <a:rPr lang="en-US" b="0" dirty="0">
                <a:solidFill>
                  <a:srgbClr val="FFC000"/>
                </a:solidFill>
              </a:rPr>
              <a:t> </a:t>
            </a:r>
            <a:r>
              <a:rPr lang="en-US" b="0" dirty="0" err="1">
                <a:solidFill>
                  <a:srgbClr val="FFC000"/>
                </a:solidFill>
              </a:rPr>
              <a:t>tập</a:t>
            </a:r>
            <a:r>
              <a:rPr lang="en-US" b="0" dirty="0">
                <a:solidFill>
                  <a:srgbClr val="FFC000"/>
                </a:solidFill>
              </a:rPr>
              <a:t> </a:t>
            </a:r>
            <a:r>
              <a:rPr lang="en-US" b="0" dirty="0" err="1">
                <a:solidFill>
                  <a:srgbClr val="FFC000"/>
                </a:solidFill>
              </a:rPr>
              <a:t>với</a:t>
            </a:r>
            <a:r>
              <a:rPr lang="en-US" b="0" dirty="0">
                <a:solidFill>
                  <a:srgbClr val="FFC000"/>
                </a:solidFill>
              </a:rPr>
              <a:t> </a:t>
            </a:r>
            <a:r>
              <a:rPr lang="vi-VN" b="0" dirty="0" err="1"/>
              <a:t>tải</a:t>
            </a:r>
            <a:r>
              <a:rPr lang="vi-VN" b="0" dirty="0"/>
              <a:t> </a:t>
            </a:r>
            <a:r>
              <a:rPr lang="en-US" b="0" dirty="0" err="1"/>
              <a:t>hằng</a:t>
            </a:r>
            <a:r>
              <a:rPr lang="en-US" b="0" dirty="0"/>
              <a:t> </a:t>
            </a:r>
            <a:r>
              <a:rPr lang="en-US" b="0" dirty="0" err="1"/>
              <a:t>định</a:t>
            </a:r>
            <a:r>
              <a:rPr lang="en-US" b="0" dirty="0"/>
              <a:t> </a:t>
            </a:r>
            <a:r>
              <a:rPr lang="vi-VN" b="0" dirty="0" err="1">
                <a:solidFill>
                  <a:srgbClr val="FFC000"/>
                </a:solidFill>
              </a:rPr>
              <a:t>hoặc</a:t>
            </a:r>
            <a:r>
              <a:rPr lang="vi-VN" b="0" dirty="0">
                <a:solidFill>
                  <a:srgbClr val="FFC000"/>
                </a:solidFill>
              </a:rPr>
              <a:t> xen </a:t>
            </a:r>
            <a:r>
              <a:rPr lang="vi-VN" b="0" dirty="0" err="1">
                <a:solidFill>
                  <a:srgbClr val="FFC000"/>
                </a:solidFill>
              </a:rPr>
              <a:t>kẽ</a:t>
            </a:r>
            <a:r>
              <a:rPr lang="vi-VN" b="0" dirty="0">
                <a:solidFill>
                  <a:srgbClr val="FFC000"/>
                </a:solidFill>
              </a:rPr>
              <a:t> </a:t>
            </a:r>
            <a:r>
              <a:rPr lang="vi-VN" b="0" dirty="0" err="1">
                <a:solidFill>
                  <a:srgbClr val="FFC000"/>
                </a:solidFill>
              </a:rPr>
              <a:t>với</a:t>
            </a:r>
            <a:r>
              <a:rPr lang="vi-VN" b="0" dirty="0">
                <a:solidFill>
                  <a:srgbClr val="FFC000"/>
                </a:solidFill>
              </a:rPr>
              <a:t> </a:t>
            </a:r>
            <a:r>
              <a:rPr lang="en-US" b="0" dirty="0" err="1">
                <a:solidFill>
                  <a:srgbClr val="FFC000"/>
                </a:solidFill>
              </a:rPr>
              <a:t>tập</a:t>
            </a:r>
            <a:r>
              <a:rPr lang="en-US" b="0" dirty="0">
                <a:solidFill>
                  <a:srgbClr val="FFC000"/>
                </a:solidFill>
              </a:rPr>
              <a:t> </a:t>
            </a:r>
            <a:r>
              <a:rPr lang="vi-VN" b="0" dirty="0" err="1"/>
              <a:t>sức</a:t>
            </a:r>
            <a:r>
              <a:rPr lang="vi-VN" b="0" dirty="0"/>
              <a:t> </a:t>
            </a:r>
            <a:r>
              <a:rPr lang="vi-VN" b="0" dirty="0" err="1"/>
              <a:t>mạnh</a:t>
            </a:r>
            <a:r>
              <a:rPr lang="vi-VN" b="0" dirty="0"/>
              <a:t> </a:t>
            </a:r>
            <a:r>
              <a:rPr lang="en-US" b="0" dirty="0" err="1">
                <a:solidFill>
                  <a:srgbClr val="FFC000"/>
                </a:solidFill>
              </a:rPr>
              <a:t>ngắt</a:t>
            </a:r>
            <a:r>
              <a:rPr lang="en-US" b="0" dirty="0">
                <a:solidFill>
                  <a:srgbClr val="FFC000"/>
                </a:solidFill>
              </a:rPr>
              <a:t> </a:t>
            </a:r>
            <a:r>
              <a:rPr lang="en-US" b="0" dirty="0" err="1">
                <a:solidFill>
                  <a:srgbClr val="FFC000"/>
                </a:solidFill>
              </a:rPr>
              <a:t>quãng</a:t>
            </a:r>
            <a:r>
              <a:rPr lang="en-US" b="0" dirty="0">
                <a:solidFill>
                  <a:srgbClr val="FFC000"/>
                </a:solidFill>
              </a:rPr>
              <a:t> </a:t>
            </a:r>
            <a:r>
              <a:rPr lang="en-US" b="0" dirty="0" err="1">
                <a:solidFill>
                  <a:srgbClr val="FFC000"/>
                </a:solidFill>
              </a:rPr>
              <a:t>cho</a:t>
            </a:r>
            <a:r>
              <a:rPr lang="vi-VN" b="0" dirty="0">
                <a:solidFill>
                  <a:srgbClr val="FFC000"/>
                </a:solidFill>
              </a:rPr>
              <a:t> </a:t>
            </a:r>
            <a:r>
              <a:rPr lang="vi-VN" b="0" dirty="0" err="1">
                <a:solidFill>
                  <a:srgbClr val="FFC000"/>
                </a:solidFill>
              </a:rPr>
              <a:t>kết</a:t>
            </a:r>
            <a:r>
              <a:rPr lang="vi-VN" b="0" dirty="0">
                <a:solidFill>
                  <a:srgbClr val="FFC000"/>
                </a:solidFill>
              </a:rPr>
              <a:t> </a:t>
            </a:r>
            <a:r>
              <a:rPr lang="vi-VN" b="0" dirty="0" err="1">
                <a:solidFill>
                  <a:srgbClr val="FFC000"/>
                </a:solidFill>
              </a:rPr>
              <a:t>quả</a:t>
            </a:r>
            <a:r>
              <a:rPr lang="vi-VN" b="0" dirty="0">
                <a:solidFill>
                  <a:srgbClr val="FFC000"/>
                </a:solidFill>
              </a:rPr>
              <a:t> </a:t>
            </a:r>
            <a:r>
              <a:rPr lang="vi-VN" b="0" dirty="0" err="1">
                <a:solidFill>
                  <a:srgbClr val="FFC000"/>
                </a:solidFill>
              </a:rPr>
              <a:t>tốt</a:t>
            </a:r>
            <a:r>
              <a:rPr lang="vi-VN" b="0" dirty="0">
                <a:solidFill>
                  <a:srgbClr val="FFC000"/>
                </a:solidFill>
              </a:rPr>
              <a:t> hơn so </a:t>
            </a:r>
            <a:r>
              <a:rPr lang="vi-VN" b="0" dirty="0" err="1">
                <a:solidFill>
                  <a:srgbClr val="FFC000"/>
                </a:solidFill>
              </a:rPr>
              <a:t>với</a:t>
            </a:r>
            <a:r>
              <a:rPr lang="vi-VN" b="0" dirty="0">
                <a:solidFill>
                  <a:srgbClr val="FFC000"/>
                </a:solidFill>
              </a:rPr>
              <a:t> </a:t>
            </a:r>
            <a:r>
              <a:rPr lang="vi-VN" b="0" dirty="0" err="1">
                <a:solidFill>
                  <a:srgbClr val="FFC000"/>
                </a:solidFill>
              </a:rPr>
              <a:t>chỉ</a:t>
            </a:r>
            <a:r>
              <a:rPr lang="vi-VN" b="0" dirty="0">
                <a:solidFill>
                  <a:srgbClr val="FFC000"/>
                </a:solidFill>
              </a:rPr>
              <a:t> </a:t>
            </a:r>
            <a:r>
              <a:rPr lang="vi-VN" b="0" dirty="0" err="1">
                <a:solidFill>
                  <a:srgbClr val="FFC000"/>
                </a:solidFill>
              </a:rPr>
              <a:t>một</a:t>
            </a:r>
            <a:r>
              <a:rPr lang="vi-VN" b="0" dirty="0">
                <a:solidFill>
                  <a:srgbClr val="FFC000"/>
                </a:solidFill>
              </a:rPr>
              <a:t> phương </a:t>
            </a:r>
            <a:r>
              <a:rPr lang="vi-VN" b="0" dirty="0" err="1">
                <a:solidFill>
                  <a:srgbClr val="FFC000"/>
                </a:solidFill>
              </a:rPr>
              <a:t>pháp</a:t>
            </a:r>
            <a:r>
              <a:rPr lang="vi-VN" b="0" dirty="0">
                <a:solidFill>
                  <a:srgbClr val="FFC000"/>
                </a:solidFill>
              </a:rPr>
              <a:t>.</a:t>
            </a:r>
            <a:endParaRPr lang="en-US" b="0" dirty="0">
              <a:solidFill>
                <a:srgbClr val="FFC000"/>
              </a:solidFill>
            </a:endParaRPr>
          </a:p>
          <a:p>
            <a:pPr marL="342900" indent="-342900">
              <a:lnSpc>
                <a:spcPct val="110000"/>
              </a:lnSpc>
              <a:buFont typeface="Wingdings" panose="05000000000000000000" pitchFamily="2" charset="2"/>
              <a:buChar char="Ø"/>
            </a:pPr>
            <a:r>
              <a:rPr lang="vi-VN" b="0" dirty="0" err="1">
                <a:solidFill>
                  <a:srgbClr val="FFC000"/>
                </a:solidFill>
              </a:rPr>
              <a:t>Nếu</a:t>
            </a:r>
            <a:r>
              <a:rPr lang="vi-VN" b="0" dirty="0">
                <a:solidFill>
                  <a:srgbClr val="FFC000"/>
                </a:solidFill>
              </a:rPr>
              <a:t> </a:t>
            </a:r>
            <a:r>
              <a:rPr lang="vi-VN" b="0" dirty="0" err="1">
                <a:solidFill>
                  <a:srgbClr val="FFC000"/>
                </a:solidFill>
              </a:rPr>
              <a:t>có</a:t>
            </a:r>
            <a:r>
              <a:rPr lang="vi-VN" b="0" dirty="0">
                <a:solidFill>
                  <a:srgbClr val="FFC000"/>
                </a:solidFill>
              </a:rPr>
              <a:t> </a:t>
            </a:r>
            <a:r>
              <a:rPr lang="vi-VN" b="0" dirty="0" err="1">
                <a:solidFill>
                  <a:srgbClr val="FFC000"/>
                </a:solidFill>
              </a:rPr>
              <a:t>thể</a:t>
            </a:r>
            <a:r>
              <a:rPr lang="vi-VN" b="0" dirty="0">
                <a:solidFill>
                  <a:srgbClr val="FFC000"/>
                </a:solidFill>
              </a:rPr>
              <a:t>, </a:t>
            </a:r>
            <a:r>
              <a:rPr lang="vi-VN" b="0" dirty="0" err="1">
                <a:solidFill>
                  <a:srgbClr val="FFC000"/>
                </a:solidFill>
              </a:rPr>
              <a:t>tập</a:t>
            </a:r>
            <a:r>
              <a:rPr lang="vi-VN" b="0" dirty="0">
                <a:solidFill>
                  <a:srgbClr val="FFC000"/>
                </a:solidFill>
              </a:rPr>
              <a:t> </a:t>
            </a:r>
            <a:r>
              <a:rPr lang="vi-VN" b="0" dirty="0" err="1">
                <a:solidFill>
                  <a:srgbClr val="FFC000"/>
                </a:solidFill>
              </a:rPr>
              <a:t>luyện</a:t>
            </a:r>
            <a:r>
              <a:rPr lang="vi-VN" b="0" dirty="0">
                <a:solidFill>
                  <a:srgbClr val="FFC000"/>
                </a:solidFill>
              </a:rPr>
              <a:t> </a:t>
            </a:r>
            <a:r>
              <a:rPr lang="vi-VN" b="0" dirty="0" err="1"/>
              <a:t>sức</a:t>
            </a:r>
            <a:r>
              <a:rPr lang="vi-VN" b="0" dirty="0"/>
              <a:t> </a:t>
            </a:r>
            <a:r>
              <a:rPr lang="vi-VN" b="0" dirty="0" err="1"/>
              <a:t>bền</a:t>
            </a:r>
            <a:r>
              <a:rPr lang="vi-VN" b="0" dirty="0"/>
              <a:t> </a:t>
            </a:r>
            <a:r>
              <a:rPr lang="vi-VN" b="0" dirty="0">
                <a:solidFill>
                  <a:srgbClr val="FFC000"/>
                </a:solidFill>
              </a:rPr>
              <a:t>cho </a:t>
            </a:r>
            <a:r>
              <a:rPr lang="en-US" b="0" dirty="0" err="1">
                <a:solidFill>
                  <a:srgbClr val="FFC000"/>
                </a:solidFill>
              </a:rPr>
              <a:t>đến</a:t>
            </a:r>
            <a:r>
              <a:rPr lang="en-US" b="0" dirty="0">
                <a:solidFill>
                  <a:srgbClr val="FFC000"/>
                </a:solidFill>
              </a:rPr>
              <a:t> </a:t>
            </a:r>
            <a:r>
              <a:rPr lang="vi-VN" b="0" dirty="0">
                <a:solidFill>
                  <a:srgbClr val="FFC000"/>
                </a:solidFill>
              </a:rPr>
              <a:t>60-80% </a:t>
            </a:r>
            <a:r>
              <a:rPr lang="en-US" b="0" dirty="0" err="1">
                <a:solidFill>
                  <a:srgbClr val="FFC000"/>
                </a:solidFill>
              </a:rPr>
              <a:t>mức</a:t>
            </a:r>
            <a:r>
              <a:rPr lang="en-US" b="0" dirty="0">
                <a:solidFill>
                  <a:srgbClr val="FFC000"/>
                </a:solidFill>
              </a:rPr>
              <a:t> </a:t>
            </a:r>
            <a:r>
              <a:rPr lang="en-US" b="0" dirty="0" err="1">
                <a:solidFill>
                  <a:srgbClr val="FFC000"/>
                </a:solidFill>
              </a:rPr>
              <a:t>hoạt</a:t>
            </a:r>
            <a:r>
              <a:rPr lang="en-US" b="0" dirty="0">
                <a:solidFill>
                  <a:srgbClr val="FFC000"/>
                </a:solidFill>
              </a:rPr>
              <a:t> </a:t>
            </a:r>
            <a:r>
              <a:rPr lang="en-US" b="0" dirty="0" err="1">
                <a:solidFill>
                  <a:srgbClr val="FFC000"/>
                </a:solidFill>
              </a:rPr>
              <a:t>động</a:t>
            </a:r>
            <a:r>
              <a:rPr lang="en-US" b="0" dirty="0">
                <a:solidFill>
                  <a:srgbClr val="FFC000"/>
                </a:solidFill>
              </a:rPr>
              <a:t> </a:t>
            </a:r>
            <a:r>
              <a:rPr lang="en-US" b="0" dirty="0" err="1">
                <a:solidFill>
                  <a:srgbClr val="FFC000"/>
                </a:solidFill>
              </a:rPr>
              <a:t>giới</a:t>
            </a:r>
            <a:r>
              <a:rPr lang="en-US" b="0" dirty="0">
                <a:solidFill>
                  <a:srgbClr val="FFC000"/>
                </a:solidFill>
              </a:rPr>
              <a:t> </a:t>
            </a:r>
            <a:r>
              <a:rPr lang="en-US" b="0" dirty="0" err="1">
                <a:solidFill>
                  <a:srgbClr val="FFC000"/>
                </a:solidFill>
              </a:rPr>
              <a:t>hạn</a:t>
            </a:r>
            <a:r>
              <a:rPr lang="en-US" b="0" dirty="0">
                <a:solidFill>
                  <a:srgbClr val="FFC000"/>
                </a:solidFill>
              </a:rPr>
              <a:t> </a:t>
            </a:r>
            <a:r>
              <a:rPr lang="en-US" b="0" dirty="0" err="1">
                <a:solidFill>
                  <a:srgbClr val="FFC000"/>
                </a:solidFill>
              </a:rPr>
              <a:t>triệu</a:t>
            </a:r>
            <a:r>
              <a:rPr lang="en-US" b="0" dirty="0">
                <a:solidFill>
                  <a:srgbClr val="FFC000"/>
                </a:solidFill>
              </a:rPr>
              <a:t> </a:t>
            </a:r>
            <a:r>
              <a:rPr lang="en-US" b="0" dirty="0" err="1">
                <a:solidFill>
                  <a:srgbClr val="FFC000"/>
                </a:solidFill>
              </a:rPr>
              <a:t>chứng</a:t>
            </a:r>
            <a:r>
              <a:rPr lang="en-US" b="0" dirty="0">
                <a:solidFill>
                  <a:srgbClr val="FFC000"/>
                </a:solidFill>
              </a:rPr>
              <a:t> </a:t>
            </a:r>
            <a:r>
              <a:rPr lang="vi-VN" b="0" dirty="0" err="1">
                <a:solidFill>
                  <a:srgbClr val="FFC000"/>
                </a:solidFill>
              </a:rPr>
              <a:t>hoặc</a:t>
            </a:r>
            <a:r>
              <a:rPr lang="vi-VN" b="0" dirty="0">
                <a:solidFill>
                  <a:srgbClr val="FFC000"/>
                </a:solidFill>
              </a:rPr>
              <a:t> </a:t>
            </a:r>
            <a:r>
              <a:rPr lang="vi-VN" b="0" dirty="0" err="1">
                <a:solidFill>
                  <a:srgbClr val="FFC000"/>
                </a:solidFill>
              </a:rPr>
              <a:t>nhịp</a:t>
            </a:r>
            <a:r>
              <a:rPr lang="vi-VN" b="0" dirty="0">
                <a:solidFill>
                  <a:srgbClr val="FFC000"/>
                </a:solidFill>
              </a:rPr>
              <a:t> tim </a:t>
            </a:r>
            <a:r>
              <a:rPr lang="vi-VN" b="0" dirty="0" err="1">
                <a:solidFill>
                  <a:srgbClr val="FFC000"/>
                </a:solidFill>
              </a:rPr>
              <a:t>tối</a:t>
            </a:r>
            <a:r>
              <a:rPr lang="vi-VN" b="0" dirty="0">
                <a:solidFill>
                  <a:srgbClr val="FFC000"/>
                </a:solidFill>
              </a:rPr>
              <a:t> đa </a:t>
            </a:r>
            <a:r>
              <a:rPr lang="vi-VN" b="0" dirty="0" err="1">
                <a:solidFill>
                  <a:srgbClr val="FFC000"/>
                </a:solidFill>
              </a:rPr>
              <a:t>được</a:t>
            </a:r>
            <a:r>
              <a:rPr lang="vi-VN" b="0" dirty="0">
                <a:solidFill>
                  <a:srgbClr val="FFC000"/>
                </a:solidFill>
              </a:rPr>
              <a:t> ưu tiên, </a:t>
            </a:r>
            <a:r>
              <a:rPr lang="vi-VN" b="0" dirty="0" err="1">
                <a:solidFill>
                  <a:srgbClr val="FFC000"/>
                </a:solidFill>
              </a:rPr>
              <a:t>hoặc</a:t>
            </a:r>
            <a:r>
              <a:rPr lang="vi-VN" b="0" dirty="0">
                <a:solidFill>
                  <a:srgbClr val="FFC000"/>
                </a:solidFill>
              </a:rPr>
              <a:t> </a:t>
            </a:r>
            <a:r>
              <a:rPr lang="vi-VN" b="0" dirty="0" err="1">
                <a:solidFill>
                  <a:srgbClr val="FFC000"/>
                </a:solidFill>
              </a:rPr>
              <a:t>với</a:t>
            </a:r>
            <a:r>
              <a:rPr lang="vi-VN" b="0" dirty="0">
                <a:solidFill>
                  <a:srgbClr val="FFC000"/>
                </a:solidFill>
              </a:rPr>
              <a:t> </a:t>
            </a:r>
            <a:r>
              <a:rPr lang="vi-VN" b="0" dirty="0" err="1">
                <a:solidFill>
                  <a:srgbClr val="FFC000"/>
                </a:solidFill>
              </a:rPr>
              <a:t>khó</a:t>
            </a:r>
            <a:r>
              <a:rPr lang="vi-VN" b="0" dirty="0">
                <a:solidFill>
                  <a:srgbClr val="FFC000"/>
                </a:solidFill>
              </a:rPr>
              <a:t> </a:t>
            </a:r>
            <a:r>
              <a:rPr lang="vi-VN" b="0" dirty="0" err="1">
                <a:solidFill>
                  <a:srgbClr val="FFC000"/>
                </a:solidFill>
              </a:rPr>
              <a:t>thở</a:t>
            </a:r>
            <a:r>
              <a:rPr lang="vi-VN" b="0" dirty="0">
                <a:solidFill>
                  <a:srgbClr val="FFC000"/>
                </a:solidFill>
              </a:rPr>
              <a:t> </a:t>
            </a:r>
            <a:r>
              <a:rPr lang="en-US" b="0" dirty="0" err="1">
                <a:solidFill>
                  <a:srgbClr val="FFC000"/>
                </a:solidFill>
              </a:rPr>
              <a:t>theo</a:t>
            </a:r>
            <a:r>
              <a:rPr lang="en-US" b="0" dirty="0">
                <a:solidFill>
                  <a:srgbClr val="FFC000"/>
                </a:solidFill>
              </a:rPr>
              <a:t> </a:t>
            </a:r>
            <a:r>
              <a:rPr lang="en-US" b="0" dirty="0" err="1">
                <a:solidFill>
                  <a:srgbClr val="FFC000"/>
                </a:solidFill>
              </a:rPr>
              <a:t>phân</a:t>
            </a:r>
            <a:r>
              <a:rPr lang="en-US" b="0" dirty="0">
                <a:solidFill>
                  <a:srgbClr val="FFC000"/>
                </a:solidFill>
              </a:rPr>
              <a:t> </a:t>
            </a:r>
            <a:r>
              <a:rPr lang="en-US" b="0" dirty="0" err="1">
                <a:solidFill>
                  <a:srgbClr val="FFC000"/>
                </a:solidFill>
              </a:rPr>
              <a:t>loại</a:t>
            </a:r>
            <a:r>
              <a:rPr lang="en-US" b="0" dirty="0">
                <a:solidFill>
                  <a:srgbClr val="FFC000"/>
                </a:solidFill>
              </a:rPr>
              <a:t> B</a:t>
            </a:r>
            <a:r>
              <a:rPr lang="vi-VN" b="0" dirty="0" err="1">
                <a:solidFill>
                  <a:srgbClr val="FFC000"/>
                </a:solidFill>
              </a:rPr>
              <a:t>org</a:t>
            </a:r>
            <a:r>
              <a:rPr lang="vi-VN" b="0" dirty="0">
                <a:solidFill>
                  <a:srgbClr val="FFC000"/>
                </a:solidFill>
              </a:rPr>
              <a:t> </a:t>
            </a:r>
            <a:r>
              <a:rPr lang="vi-VN" b="0" dirty="0" err="1">
                <a:solidFill>
                  <a:srgbClr val="FFC000"/>
                </a:solidFill>
              </a:rPr>
              <a:t>hoặc</a:t>
            </a:r>
            <a:r>
              <a:rPr lang="vi-VN" b="0" dirty="0">
                <a:solidFill>
                  <a:srgbClr val="FFC000"/>
                </a:solidFill>
              </a:rPr>
              <a:t> </a:t>
            </a:r>
            <a:r>
              <a:rPr lang="vi-VN" b="0" dirty="0" err="1">
                <a:solidFill>
                  <a:srgbClr val="FFC000"/>
                </a:solidFill>
              </a:rPr>
              <a:t>điểm</a:t>
            </a:r>
            <a:r>
              <a:rPr lang="vi-VN" b="0" dirty="0">
                <a:solidFill>
                  <a:srgbClr val="FFC000"/>
                </a:solidFill>
              </a:rPr>
              <a:t> </a:t>
            </a:r>
            <a:r>
              <a:rPr lang="vi-VN" b="0" dirty="0" err="1">
                <a:solidFill>
                  <a:srgbClr val="FFC000"/>
                </a:solidFill>
              </a:rPr>
              <a:t>mệt</a:t>
            </a:r>
            <a:r>
              <a:rPr lang="vi-VN" b="0" dirty="0">
                <a:solidFill>
                  <a:srgbClr val="FFC000"/>
                </a:solidFill>
              </a:rPr>
              <a:t> </a:t>
            </a:r>
            <a:r>
              <a:rPr lang="vi-VN" b="0" dirty="0" err="1">
                <a:solidFill>
                  <a:srgbClr val="FFC000"/>
                </a:solidFill>
              </a:rPr>
              <a:t>mỏi</a:t>
            </a:r>
            <a:r>
              <a:rPr lang="vi-VN" b="0" dirty="0">
                <a:solidFill>
                  <a:srgbClr val="FFC000"/>
                </a:solidFill>
              </a:rPr>
              <a:t> </a:t>
            </a:r>
            <a:r>
              <a:rPr lang="vi-VN" b="0" dirty="0" err="1">
                <a:solidFill>
                  <a:srgbClr val="FFC000"/>
                </a:solidFill>
              </a:rPr>
              <a:t>từ</a:t>
            </a:r>
            <a:r>
              <a:rPr lang="vi-VN" b="0" dirty="0">
                <a:solidFill>
                  <a:srgbClr val="FFC000"/>
                </a:solidFill>
              </a:rPr>
              <a:t> 4 </a:t>
            </a:r>
            <a:r>
              <a:rPr lang="vi-VN" b="0" dirty="0" err="1">
                <a:solidFill>
                  <a:srgbClr val="FFC000"/>
                </a:solidFill>
              </a:rPr>
              <a:t>đến</a:t>
            </a:r>
            <a:r>
              <a:rPr lang="vi-VN" b="0" dirty="0">
                <a:solidFill>
                  <a:srgbClr val="FFC000"/>
                </a:solidFill>
              </a:rPr>
              <a:t> 6 (trung </a:t>
            </a:r>
            <a:r>
              <a:rPr lang="vi-VN" b="0" dirty="0" err="1">
                <a:solidFill>
                  <a:srgbClr val="FFC000"/>
                </a:solidFill>
              </a:rPr>
              <a:t>bình</a:t>
            </a:r>
            <a:r>
              <a:rPr lang="vi-VN" b="0" dirty="0">
                <a:solidFill>
                  <a:srgbClr val="FFC000"/>
                </a:solidFill>
              </a:rPr>
              <a:t> </a:t>
            </a:r>
            <a:r>
              <a:rPr lang="vi-VN" b="0" dirty="0" err="1">
                <a:solidFill>
                  <a:srgbClr val="FFC000"/>
                </a:solidFill>
              </a:rPr>
              <a:t>đến</a:t>
            </a:r>
            <a:r>
              <a:rPr lang="vi-VN" b="0" dirty="0">
                <a:solidFill>
                  <a:srgbClr val="FFC000"/>
                </a:solidFill>
              </a:rPr>
              <a:t> </a:t>
            </a:r>
            <a:r>
              <a:rPr lang="vi-VN" b="0" dirty="0" err="1">
                <a:solidFill>
                  <a:srgbClr val="FFC000"/>
                </a:solidFill>
              </a:rPr>
              <a:t>nặng</a:t>
            </a:r>
            <a:r>
              <a:rPr lang="vi-VN" b="0" dirty="0">
                <a:solidFill>
                  <a:srgbClr val="FFC000"/>
                </a:solidFill>
              </a:rPr>
              <a:t>).</a:t>
            </a:r>
            <a:endParaRPr lang="en-US" b="0" dirty="0">
              <a:solidFill>
                <a:srgbClr val="FFC000"/>
              </a:solidFill>
            </a:endParaRPr>
          </a:p>
          <a:p>
            <a:pPr marL="342900" indent="-342900">
              <a:lnSpc>
                <a:spcPct val="110000"/>
              </a:lnSpc>
              <a:buFont typeface="Wingdings" panose="05000000000000000000" pitchFamily="2" charset="2"/>
              <a:buChar char="Ø"/>
            </a:pPr>
            <a:r>
              <a:rPr lang="vi-VN" b="0" dirty="0" err="1">
                <a:solidFill>
                  <a:srgbClr val="FFC000"/>
                </a:solidFill>
              </a:rPr>
              <a:t>Tập</a:t>
            </a:r>
            <a:r>
              <a:rPr lang="vi-VN" b="0" dirty="0">
                <a:solidFill>
                  <a:srgbClr val="FFC000"/>
                </a:solidFill>
              </a:rPr>
              <a:t> </a:t>
            </a:r>
            <a:r>
              <a:rPr lang="vi-VN" b="0" dirty="0" err="1">
                <a:solidFill>
                  <a:srgbClr val="FFC000"/>
                </a:solidFill>
              </a:rPr>
              <a:t>luyện</a:t>
            </a:r>
            <a:r>
              <a:rPr lang="vi-VN" b="0" dirty="0">
                <a:solidFill>
                  <a:srgbClr val="FFC000"/>
                </a:solidFill>
              </a:rPr>
              <a:t> </a:t>
            </a:r>
            <a:r>
              <a:rPr lang="vi-VN" b="0" dirty="0" err="1">
                <a:solidFill>
                  <a:srgbClr val="FFC000"/>
                </a:solidFill>
              </a:rPr>
              <a:t>thể</a:t>
            </a:r>
            <a:r>
              <a:rPr lang="vi-VN" b="0" dirty="0">
                <a:solidFill>
                  <a:srgbClr val="FFC000"/>
                </a:solidFill>
              </a:rPr>
              <a:t> </a:t>
            </a:r>
            <a:r>
              <a:rPr lang="vi-VN" b="0" dirty="0" err="1">
                <a:solidFill>
                  <a:srgbClr val="FFC000"/>
                </a:solidFill>
              </a:rPr>
              <a:t>dục</a:t>
            </a:r>
            <a:r>
              <a:rPr lang="vi-VN" b="0" dirty="0">
                <a:solidFill>
                  <a:srgbClr val="FFC000"/>
                </a:solidFill>
              </a:rPr>
              <a:t> </a:t>
            </a:r>
            <a:r>
              <a:rPr lang="vi-VN" b="0" dirty="0" err="1">
                <a:solidFill>
                  <a:srgbClr val="FFC000"/>
                </a:solidFill>
              </a:rPr>
              <a:t>có</a:t>
            </a:r>
            <a:r>
              <a:rPr lang="vi-VN" b="0" dirty="0">
                <a:solidFill>
                  <a:srgbClr val="FFC000"/>
                </a:solidFill>
              </a:rPr>
              <a:t> </a:t>
            </a:r>
            <a:r>
              <a:rPr lang="vi-VN" b="0" dirty="0" err="1">
                <a:solidFill>
                  <a:srgbClr val="FFC000"/>
                </a:solidFill>
              </a:rPr>
              <a:t>thể</a:t>
            </a:r>
            <a:r>
              <a:rPr lang="vi-VN" b="0" dirty="0">
                <a:solidFill>
                  <a:srgbClr val="FFC000"/>
                </a:solidFill>
              </a:rPr>
              <a:t> </a:t>
            </a:r>
            <a:r>
              <a:rPr lang="vi-VN" b="0" dirty="0" err="1">
                <a:solidFill>
                  <a:srgbClr val="FFC000"/>
                </a:solidFill>
              </a:rPr>
              <a:t>được</a:t>
            </a:r>
            <a:r>
              <a:rPr lang="vi-VN" b="0" dirty="0">
                <a:solidFill>
                  <a:srgbClr val="FFC000"/>
                </a:solidFill>
              </a:rPr>
              <a:t> tăng </a:t>
            </a:r>
            <a:r>
              <a:rPr lang="vi-VN" b="0" dirty="0" err="1">
                <a:solidFill>
                  <a:srgbClr val="FFC000"/>
                </a:solidFill>
              </a:rPr>
              <a:t>cường</a:t>
            </a:r>
            <a:r>
              <a:rPr lang="vi-VN" b="0" dirty="0">
                <a:solidFill>
                  <a:srgbClr val="FFC000"/>
                </a:solidFill>
              </a:rPr>
              <a:t> </a:t>
            </a:r>
            <a:r>
              <a:rPr lang="vi-VN" b="0" dirty="0" err="1">
                <a:solidFill>
                  <a:srgbClr val="FFC000"/>
                </a:solidFill>
              </a:rPr>
              <a:t>bằng</a:t>
            </a:r>
            <a:r>
              <a:rPr lang="vi-VN" b="0" dirty="0">
                <a:solidFill>
                  <a:srgbClr val="FFC000"/>
                </a:solidFill>
              </a:rPr>
              <a:t> </a:t>
            </a:r>
            <a:r>
              <a:rPr lang="vi-VN" b="0" dirty="0" err="1">
                <a:solidFill>
                  <a:srgbClr val="FFC000"/>
                </a:solidFill>
              </a:rPr>
              <a:t>cách</a:t>
            </a:r>
            <a:r>
              <a:rPr lang="vi-VN" b="0" dirty="0">
                <a:solidFill>
                  <a:srgbClr val="FFC000"/>
                </a:solidFill>
              </a:rPr>
              <a:t> </a:t>
            </a:r>
            <a:r>
              <a:rPr lang="vi-VN" b="0" dirty="0" err="1">
                <a:solidFill>
                  <a:srgbClr val="FFC000"/>
                </a:solidFill>
              </a:rPr>
              <a:t>tối</a:t>
            </a:r>
            <a:r>
              <a:rPr lang="vi-VN" b="0" dirty="0">
                <a:solidFill>
                  <a:srgbClr val="FFC000"/>
                </a:solidFill>
              </a:rPr>
              <a:t> ưu </a:t>
            </a:r>
            <a:r>
              <a:rPr lang="vi-VN" b="0" dirty="0" err="1">
                <a:solidFill>
                  <a:srgbClr val="FFC000"/>
                </a:solidFill>
              </a:rPr>
              <a:t>hóa</a:t>
            </a:r>
            <a:r>
              <a:rPr lang="vi-VN" b="0" dirty="0">
                <a:solidFill>
                  <a:srgbClr val="FFC000"/>
                </a:solidFill>
              </a:rPr>
              <a:t> </a:t>
            </a:r>
            <a:r>
              <a:rPr lang="vi-VN" b="0" dirty="0" err="1">
                <a:solidFill>
                  <a:srgbClr val="FFC000"/>
                </a:solidFill>
              </a:rPr>
              <a:t>thuốc</a:t>
            </a:r>
            <a:r>
              <a:rPr lang="vi-VN" b="0" dirty="0">
                <a:solidFill>
                  <a:srgbClr val="FFC000"/>
                </a:solidFill>
              </a:rPr>
              <a:t> </a:t>
            </a:r>
            <a:r>
              <a:rPr lang="vi-VN" b="0" dirty="0" err="1">
                <a:solidFill>
                  <a:srgbClr val="FFC000"/>
                </a:solidFill>
              </a:rPr>
              <a:t>giãn</a:t>
            </a:r>
            <a:r>
              <a:rPr lang="vi-VN" b="0" dirty="0">
                <a:solidFill>
                  <a:srgbClr val="FFC000"/>
                </a:solidFill>
              </a:rPr>
              <a:t> </a:t>
            </a:r>
            <a:r>
              <a:rPr lang="vi-VN" b="0" dirty="0" err="1">
                <a:solidFill>
                  <a:srgbClr val="FFC000"/>
                </a:solidFill>
              </a:rPr>
              <a:t>phế</a:t>
            </a:r>
            <a:r>
              <a:rPr lang="vi-VN" b="0" dirty="0">
                <a:solidFill>
                  <a:srgbClr val="FFC000"/>
                </a:solidFill>
              </a:rPr>
              <a:t> </a:t>
            </a:r>
            <a:r>
              <a:rPr lang="vi-VN" b="0" dirty="0" err="1">
                <a:solidFill>
                  <a:srgbClr val="FFC000"/>
                </a:solidFill>
              </a:rPr>
              <a:t>quản</a:t>
            </a:r>
            <a:r>
              <a:rPr lang="vi-VN" b="0" dirty="0">
                <a:solidFill>
                  <a:srgbClr val="FFC000"/>
                </a:solidFill>
              </a:rPr>
              <a:t>, </a:t>
            </a:r>
            <a:r>
              <a:rPr lang="vi-VN" b="0" dirty="0" err="1">
                <a:solidFill>
                  <a:srgbClr val="FFC000"/>
                </a:solidFill>
              </a:rPr>
              <a:t>vì</a:t>
            </a:r>
            <a:r>
              <a:rPr lang="vi-VN" b="0" dirty="0">
                <a:solidFill>
                  <a:srgbClr val="FFC000"/>
                </a:solidFill>
              </a:rPr>
              <a:t> </a:t>
            </a:r>
            <a:r>
              <a:rPr lang="vi-VN" b="0" dirty="0" err="1">
                <a:solidFill>
                  <a:srgbClr val="FFC000"/>
                </a:solidFill>
              </a:rPr>
              <a:t>cả</a:t>
            </a:r>
            <a:r>
              <a:rPr lang="vi-VN" b="0" dirty="0">
                <a:solidFill>
                  <a:srgbClr val="FFC000"/>
                </a:solidFill>
              </a:rPr>
              <a:t> </a:t>
            </a:r>
            <a:r>
              <a:rPr lang="vi-VN" b="0" dirty="0"/>
              <a:t>LAMA </a:t>
            </a:r>
            <a:r>
              <a:rPr lang="vi-VN" b="0" dirty="0" err="1"/>
              <a:t>và</a:t>
            </a:r>
            <a:r>
              <a:rPr lang="vi-VN" b="0" dirty="0"/>
              <a:t> LABA </a:t>
            </a:r>
            <a:r>
              <a:rPr lang="vi-VN" b="0" dirty="0" err="1">
                <a:solidFill>
                  <a:srgbClr val="FFC000"/>
                </a:solidFill>
              </a:rPr>
              <a:t>đều</a:t>
            </a:r>
            <a:r>
              <a:rPr lang="vi-VN" b="0" dirty="0">
                <a:solidFill>
                  <a:srgbClr val="FFC000"/>
                </a:solidFill>
              </a:rPr>
              <a:t> cho </a:t>
            </a:r>
            <a:r>
              <a:rPr lang="vi-VN" b="0" dirty="0" err="1">
                <a:solidFill>
                  <a:srgbClr val="FFC000"/>
                </a:solidFill>
              </a:rPr>
              <a:t>thấy</a:t>
            </a:r>
            <a:r>
              <a:rPr lang="vi-VN" b="0" dirty="0">
                <a:solidFill>
                  <a:srgbClr val="FFC000"/>
                </a:solidFill>
              </a:rPr>
              <a:t> </a:t>
            </a:r>
            <a:r>
              <a:rPr lang="vi-VN" b="0" dirty="0" err="1">
                <a:solidFill>
                  <a:srgbClr val="FFC000"/>
                </a:solidFill>
              </a:rPr>
              <a:t>giảm</a:t>
            </a:r>
            <a:r>
              <a:rPr lang="vi-VN" b="0" dirty="0">
                <a:solidFill>
                  <a:srgbClr val="FFC000"/>
                </a:solidFill>
              </a:rPr>
              <a:t> </a:t>
            </a:r>
            <a:r>
              <a:rPr lang="en-US" b="0" dirty="0" err="1">
                <a:solidFill>
                  <a:srgbClr val="FFC000"/>
                </a:solidFill>
              </a:rPr>
              <a:t>bẫy</a:t>
            </a:r>
            <a:r>
              <a:rPr lang="en-US" b="0" dirty="0">
                <a:solidFill>
                  <a:srgbClr val="FFC000"/>
                </a:solidFill>
              </a:rPr>
              <a:t> </a:t>
            </a:r>
            <a:r>
              <a:rPr lang="en-US" b="0" dirty="0" err="1">
                <a:solidFill>
                  <a:srgbClr val="FFC000"/>
                </a:solidFill>
              </a:rPr>
              <a:t>khí</a:t>
            </a:r>
            <a:r>
              <a:rPr lang="en-US" b="0" dirty="0">
                <a:solidFill>
                  <a:srgbClr val="FFC000"/>
                </a:solidFill>
              </a:rPr>
              <a:t> </a:t>
            </a:r>
            <a:r>
              <a:rPr lang="vi-VN" b="0" dirty="0" err="1">
                <a:solidFill>
                  <a:srgbClr val="FFC000"/>
                </a:solidFill>
              </a:rPr>
              <a:t>nghỉ</a:t>
            </a:r>
            <a:r>
              <a:rPr lang="vi-VN" b="0" dirty="0">
                <a:solidFill>
                  <a:srgbClr val="FFC000"/>
                </a:solidFill>
              </a:rPr>
              <a:t> ngơi </a:t>
            </a:r>
            <a:r>
              <a:rPr lang="vi-VN" b="0" dirty="0" err="1">
                <a:solidFill>
                  <a:srgbClr val="FFC000"/>
                </a:solidFill>
              </a:rPr>
              <a:t>và</a:t>
            </a:r>
            <a:r>
              <a:rPr lang="vi-VN" b="0" dirty="0">
                <a:solidFill>
                  <a:srgbClr val="FFC000"/>
                </a:solidFill>
              </a:rPr>
              <a:t> </a:t>
            </a:r>
            <a:r>
              <a:rPr lang="en-US" b="0" dirty="0" err="1">
                <a:solidFill>
                  <a:srgbClr val="FFC000"/>
                </a:solidFill>
              </a:rPr>
              <a:t>hoạt</a:t>
            </a:r>
            <a:r>
              <a:rPr lang="en-US" b="0" dirty="0">
                <a:solidFill>
                  <a:srgbClr val="FFC000"/>
                </a:solidFill>
              </a:rPr>
              <a:t> </a:t>
            </a:r>
            <a:r>
              <a:rPr lang="vi-VN" b="0" dirty="0" err="1">
                <a:solidFill>
                  <a:srgbClr val="FFC000"/>
                </a:solidFill>
              </a:rPr>
              <a:t>động</a:t>
            </a:r>
            <a:r>
              <a:rPr lang="vi-VN" b="0" dirty="0">
                <a:solidFill>
                  <a:srgbClr val="FFC000"/>
                </a:solidFill>
              </a:rPr>
              <a:t>.</a:t>
            </a:r>
          </a:p>
        </p:txBody>
      </p:sp>
    </p:spTree>
    <p:extLst>
      <p:ext uri="{BB962C8B-B14F-4D97-AF65-F5344CB8AC3E}">
        <p14:creationId xmlns:p14="http://schemas.microsoft.com/office/powerpoint/2010/main" val="363737032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3143672" y="395082"/>
            <a:ext cx="6553200" cy="523220"/>
          </a:xfrm>
          <a:prstGeom prst="rect">
            <a:avLst/>
          </a:prstGeom>
          <a:noFill/>
          <a:ln w="9525">
            <a:noFill/>
            <a:miter lim="800000"/>
            <a:headEnd/>
            <a:tailEnd/>
          </a:ln>
        </p:spPr>
        <p:txBody>
          <a:bodyPr>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BPTNMT </a:t>
            </a:r>
            <a:r>
              <a:rPr lang="en-US" sz="2800" dirty="0" err="1">
                <a:solidFill>
                  <a:srgbClr val="FAB516"/>
                </a:solidFill>
                <a:latin typeface="Tahoma" pitchFamily="34" charset="0"/>
                <a:cs typeface="Tahoma" pitchFamily="34" charset="0"/>
              </a:rPr>
              <a:t>ổn</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định</a:t>
            </a:r>
            <a:endParaRPr lang="en-US" sz="2800" dirty="0">
              <a:solidFill>
                <a:srgbClr val="FAB516"/>
              </a:solidFill>
              <a:latin typeface="Tahoma" pitchFamily="34" charset="0"/>
              <a:cs typeface="Tahoma" pitchFamily="34" charset="0"/>
            </a:endParaRPr>
          </a:p>
        </p:txBody>
      </p:sp>
      <p:sp>
        <p:nvSpPr>
          <p:cNvPr id="6" name="TextBox 1"/>
          <p:cNvSpPr txBox="1">
            <a:spLocks noChangeArrowheads="1"/>
          </p:cNvSpPr>
          <p:nvPr/>
        </p:nvSpPr>
        <p:spPr bwMode="auto">
          <a:xfrm>
            <a:off x="381000" y="1295400"/>
            <a:ext cx="11734800" cy="4947188"/>
          </a:xfrm>
          <a:prstGeom prst="rect">
            <a:avLst/>
          </a:prstGeom>
          <a:noFill/>
          <a:ln w="9525">
            <a:noFill/>
            <a:miter lim="800000"/>
            <a:headEnd/>
            <a:tailEnd/>
          </a:ln>
        </p:spPr>
        <p:txBody>
          <a:bodyPr wrap="square">
            <a:spAutoFit/>
          </a:bodyPr>
          <a:lstStyle/>
          <a:p>
            <a:pPr marL="342900" indent="-342900">
              <a:lnSpc>
                <a:spcPct val="110000"/>
              </a:lnSpc>
              <a:buClr>
                <a:srgbClr val="FFCC66"/>
              </a:buClr>
              <a:buFont typeface="Arial" panose="020B0604020202020204" pitchFamily="34" charset="0"/>
              <a:buChar char="►"/>
            </a:pPr>
            <a:r>
              <a:rPr lang="vi-VN" dirty="0">
                <a:solidFill>
                  <a:srgbClr val="FFC000"/>
                </a:solidFill>
                <a:latin typeface="Calibri" panose="020F0502020204030204" pitchFamily="34" charset="0"/>
                <a:cs typeface="Calibri" panose="020F0502020204030204" pitchFamily="34" charset="0"/>
              </a:rPr>
              <a:t>Ở </a:t>
            </a:r>
            <a:r>
              <a:rPr lang="vi-VN" dirty="0" err="1">
                <a:solidFill>
                  <a:srgbClr val="FFC000"/>
                </a:solidFill>
                <a:latin typeface="Calibri" panose="020F0502020204030204" pitchFamily="34" charset="0"/>
                <a:cs typeface="Calibri" panose="020F0502020204030204" pitchFamily="34" charset="0"/>
              </a:rPr>
              <a:t>những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bị</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thiếu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oxy</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mãn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tính</a:t>
            </a:r>
            <a:r>
              <a:rPr lang="vi-VN" dirty="0">
                <a:solidFill>
                  <a:srgbClr val="FFC000"/>
                </a:solidFill>
                <a:latin typeface="Calibri" panose="020F0502020204030204" pitchFamily="34" charset="0"/>
                <a:cs typeface="Calibri" panose="020F0502020204030204" pitchFamily="34" charset="0"/>
              </a:rPr>
              <a:t> khi </a:t>
            </a:r>
            <a:r>
              <a:rPr lang="vi-VN" dirty="0" err="1">
                <a:solidFill>
                  <a:srgbClr val="FFC000"/>
                </a:solidFill>
                <a:latin typeface="Calibri" panose="020F0502020204030204" pitchFamily="34" charset="0"/>
                <a:cs typeface="Calibri" panose="020F0502020204030204" pitchFamily="34" charset="0"/>
              </a:rPr>
              <a:t>nghỉ</a:t>
            </a:r>
            <a:r>
              <a:rPr lang="vi-VN" dirty="0">
                <a:solidFill>
                  <a:srgbClr val="FFC000"/>
                </a:solidFill>
                <a:latin typeface="Calibri" panose="020F0502020204030204" pitchFamily="34" charset="0"/>
                <a:cs typeface="Calibri" panose="020F0502020204030204" pitchFamily="34" charset="0"/>
              </a:rPr>
              <a:t> ngơi </a:t>
            </a:r>
            <a:r>
              <a:rPr lang="vi-VN" dirty="0">
                <a:latin typeface="Calibri" panose="020F0502020204030204" pitchFamily="34" charset="0"/>
                <a:cs typeface="Calibri" panose="020F0502020204030204" pitchFamily="34" charset="0"/>
              </a:rPr>
              <a:t>nghiêm </a:t>
            </a:r>
            <a:r>
              <a:rPr lang="vi-VN" dirty="0" err="1">
                <a:latin typeface="Calibri" panose="020F0502020204030204" pitchFamily="34" charset="0"/>
                <a:cs typeface="Calibri" panose="020F0502020204030204" pitchFamily="34" charset="0"/>
              </a:rPr>
              <a:t>trọng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liệu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pháp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oxy</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dài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hạn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giúp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cải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thiện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khả</a:t>
            </a:r>
            <a:r>
              <a:rPr lang="vi-VN" dirty="0">
                <a:solidFill>
                  <a:srgbClr val="FFC000"/>
                </a:solidFill>
                <a:latin typeface="Calibri" panose="020F0502020204030204" pitchFamily="34" charset="0"/>
                <a:cs typeface="Calibri" panose="020F0502020204030204" pitchFamily="34" charset="0"/>
              </a:rPr>
              <a:t> năng </a:t>
            </a:r>
            <a:r>
              <a:rPr lang="vi-VN" dirty="0" err="1">
                <a:solidFill>
                  <a:srgbClr val="FFC000"/>
                </a:solidFill>
                <a:latin typeface="Calibri" panose="020F0502020204030204" pitchFamily="34" charset="0"/>
                <a:cs typeface="Calibri" panose="020F0502020204030204" pitchFamily="34" charset="0"/>
              </a:rPr>
              <a:t>sống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sót</a:t>
            </a:r>
            <a:r>
              <a:rPr lang="vi-VN" dirty="0">
                <a:solidFill>
                  <a:srgbClr val="FFC000"/>
                </a:solidFill>
                <a:latin typeface="Calibri" panose="020F0502020204030204" pitchFamily="34" charset="0"/>
                <a:cs typeface="Calibri" panose="020F0502020204030204" pitchFamily="34" charset="0"/>
              </a:rPr>
              <a:t>.</a:t>
            </a:r>
            <a:endParaRPr lang="en-US" dirty="0">
              <a:solidFill>
                <a:srgbClr val="FFC000"/>
              </a:solidFill>
              <a:latin typeface="Calibri" panose="020F0502020204030204" pitchFamily="34" charset="0"/>
              <a:cs typeface="Calibri" panose="020F0502020204030204" pitchFamily="34" charset="0"/>
            </a:endParaRPr>
          </a:p>
          <a:p>
            <a:pPr marL="342900" indent="-342900">
              <a:lnSpc>
                <a:spcPct val="110000"/>
              </a:lnSpc>
              <a:buClr>
                <a:srgbClr val="FFCC66"/>
              </a:buClr>
              <a:buFont typeface="Arial" panose="020B0604020202020204" pitchFamily="34" charset="0"/>
              <a:buChar char="►"/>
            </a:pPr>
            <a:r>
              <a:rPr lang="vi-VN" dirty="0">
                <a:solidFill>
                  <a:srgbClr val="FFC000"/>
                </a:solidFill>
                <a:latin typeface="Calibri" panose="020F0502020204030204" pitchFamily="34" charset="0"/>
                <a:cs typeface="Calibri" panose="020F0502020204030204" pitchFamily="34" charset="0"/>
              </a:rPr>
              <a:t>Ở </a:t>
            </a:r>
            <a:r>
              <a:rPr lang="vi-VN" dirty="0" err="1">
                <a:solidFill>
                  <a:srgbClr val="FFC000"/>
                </a:solidFill>
                <a:latin typeface="Calibri" panose="020F0502020204030204" pitchFamily="34" charset="0"/>
                <a:cs typeface="Calibri" panose="020F0502020204030204" pitchFamily="34" charset="0"/>
              </a:rPr>
              <a:t>những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mắc</a:t>
            </a:r>
            <a:r>
              <a:rPr lang="vi-VN" dirty="0">
                <a:solidFill>
                  <a:srgbClr val="FFC000"/>
                </a:solidFill>
                <a:latin typeface="Calibri" panose="020F0502020204030204" pitchFamily="34" charset="0"/>
                <a:cs typeface="Calibri" panose="020F0502020204030204" pitchFamily="34" charset="0"/>
              </a:rPr>
              <a:t> COPD </a:t>
            </a:r>
            <a:r>
              <a:rPr lang="vi-VN" dirty="0" err="1">
                <a:solidFill>
                  <a:srgbClr val="FFC000"/>
                </a:solidFill>
                <a:latin typeface="Calibri" panose="020F0502020204030204" pitchFamily="34" charset="0"/>
                <a:cs typeface="Calibri" panose="020F0502020204030204" pitchFamily="34" charset="0"/>
              </a:rPr>
              <a:t>ổn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định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giảm</a:t>
            </a:r>
            <a:r>
              <a:rPr lang="en-US" dirty="0">
                <a:solidFill>
                  <a:srgbClr val="FFC000"/>
                </a:solidFill>
                <a:latin typeface="Calibri" panose="020F0502020204030204" pitchFamily="34" charset="0"/>
                <a:cs typeface="Calibri" panose="020F0502020204030204" pitchFamily="34" charset="0"/>
              </a:rPr>
              <a:t> oxy </a:t>
            </a:r>
            <a:r>
              <a:rPr lang="en-US" dirty="0" err="1">
                <a:solidFill>
                  <a:srgbClr val="FFC000"/>
                </a:solidFill>
                <a:latin typeface="Calibri" panose="020F0502020204030204" pitchFamily="34" charset="0"/>
                <a:cs typeface="Calibri" panose="020F0502020204030204" pitchFamily="34" charset="0"/>
              </a:rPr>
              <a:t>máu</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khi</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nghỉ</a:t>
            </a:r>
            <a:r>
              <a:rPr lang="vi-VN" dirty="0">
                <a:solidFill>
                  <a:srgbClr val="FFC000"/>
                </a:solidFill>
                <a:latin typeface="Calibri" panose="020F0502020204030204" pitchFamily="34" charset="0"/>
                <a:cs typeface="Calibri" panose="020F0502020204030204" pitchFamily="34" charset="0"/>
              </a:rPr>
              <a:t> ngơi </a:t>
            </a:r>
            <a:r>
              <a:rPr lang="vi-VN" dirty="0" err="1">
                <a:solidFill>
                  <a:srgbClr val="FFC000"/>
                </a:solidFill>
                <a:latin typeface="Calibri" panose="020F0502020204030204" pitchFamily="34" charset="0"/>
                <a:cs typeface="Calibri" panose="020F0502020204030204" pitchFamily="34" charset="0"/>
              </a:rPr>
              <a:t>hoặc</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khi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tập</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luyện</a:t>
            </a:r>
            <a:r>
              <a:rPr lang="en-US" dirty="0">
                <a:solidFill>
                  <a:srgbClr val="FFC000"/>
                </a:solidFill>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vừa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phải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điều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trị</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oxy</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dài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hạn</a:t>
            </a:r>
            <a:r>
              <a:rPr lang="vi-VN" dirty="0">
                <a:solidFill>
                  <a:srgbClr val="FFC000"/>
                </a:solidFill>
                <a:latin typeface="Calibri" panose="020F0502020204030204" pitchFamily="34" charset="0"/>
                <a:cs typeface="Calibri" panose="020F0502020204030204" pitchFamily="34" charset="0"/>
              </a:rPr>
              <a:t> không nên </a:t>
            </a:r>
            <a:r>
              <a:rPr lang="vi-VN" dirty="0" err="1">
                <a:solidFill>
                  <a:srgbClr val="FFC000"/>
                </a:solidFill>
                <a:latin typeface="Calibri" panose="020F0502020204030204" pitchFamily="34" charset="0"/>
                <a:cs typeface="Calibri" panose="020F0502020204030204" pitchFamily="34" charset="0"/>
              </a:rPr>
              <a:t>được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chỉ</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định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thường</a:t>
            </a:r>
            <a:r>
              <a:rPr lang="vi-VN" dirty="0">
                <a:solidFill>
                  <a:srgbClr val="FFC000"/>
                </a:solidFill>
                <a:latin typeface="Calibri" panose="020F0502020204030204" pitchFamily="34" charset="0"/>
                <a:cs typeface="Calibri" panose="020F0502020204030204" pitchFamily="34" charset="0"/>
              </a:rPr>
              <a:t> xuyên. Tuy nhiên, </a:t>
            </a:r>
            <a:r>
              <a:rPr lang="vi-VN" dirty="0" err="1">
                <a:solidFill>
                  <a:srgbClr val="FFC000"/>
                </a:solidFill>
                <a:latin typeface="Calibri" panose="020F0502020204030204" pitchFamily="34" charset="0"/>
                <a:cs typeface="Calibri" panose="020F0502020204030204" pitchFamily="34" charset="0"/>
              </a:rPr>
              <a:t>các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yếu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tố</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bn</a:t>
            </a:r>
            <a:r>
              <a:rPr lang="vi-VN" dirty="0">
                <a:solidFill>
                  <a:srgbClr val="FFC000"/>
                </a:solidFill>
                <a:latin typeface="Calibri" panose="020F0502020204030204" pitchFamily="34" charset="0"/>
                <a:cs typeface="Calibri" panose="020F0502020204030204" pitchFamily="34" charset="0"/>
              </a:rPr>
              <a:t> riêng </a:t>
            </a:r>
            <a:r>
              <a:rPr lang="vi-VN" dirty="0" err="1">
                <a:solidFill>
                  <a:srgbClr val="FFC000"/>
                </a:solidFill>
                <a:latin typeface="Calibri" panose="020F0502020204030204" pitchFamily="34" charset="0"/>
                <a:cs typeface="Calibri" panose="020F0502020204030204" pitchFamily="34" charset="0"/>
              </a:rPr>
              <a:t>lẻ</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phải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được</a:t>
            </a:r>
            <a:r>
              <a:rPr lang="vi-VN" dirty="0">
                <a:solidFill>
                  <a:srgbClr val="FFC000"/>
                </a:solidFill>
                <a:latin typeface="Calibri" panose="020F0502020204030204" pitchFamily="34" charset="0"/>
                <a:cs typeface="Calibri" panose="020F0502020204030204" pitchFamily="34" charset="0"/>
              </a:rPr>
              <a:t> xem </a:t>
            </a:r>
            <a:r>
              <a:rPr lang="vi-VN" dirty="0" err="1">
                <a:solidFill>
                  <a:srgbClr val="FFC000"/>
                </a:solidFill>
                <a:latin typeface="Calibri" panose="020F0502020204030204" pitchFamily="34" charset="0"/>
                <a:cs typeface="Calibri" panose="020F0502020204030204" pitchFamily="34" charset="0"/>
              </a:rPr>
              <a:t>xét</a:t>
            </a:r>
            <a:r>
              <a:rPr lang="vi-VN" dirty="0">
                <a:solidFill>
                  <a:srgbClr val="FFC000"/>
                </a:solidFill>
                <a:latin typeface="Calibri" panose="020F0502020204030204" pitchFamily="34" charset="0"/>
                <a:cs typeface="Calibri" panose="020F0502020204030204" pitchFamily="34" charset="0"/>
              </a:rPr>
              <a:t> khi </a:t>
            </a:r>
            <a:r>
              <a:rPr lang="vi-VN" dirty="0" err="1">
                <a:solidFill>
                  <a:srgbClr val="FFC000"/>
                </a:solidFill>
                <a:latin typeface="Calibri" panose="020F0502020204030204" pitchFamily="34" charset="0"/>
                <a:cs typeface="Calibri" panose="020F0502020204030204" pitchFamily="34" charset="0"/>
              </a:rPr>
              <a:t>đánh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giá</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cần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phải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bổ</a:t>
            </a:r>
            <a:r>
              <a:rPr lang="vi-VN" dirty="0">
                <a:solidFill>
                  <a:srgbClr val="FFC000"/>
                </a:solidFill>
                <a:latin typeface="Calibri" panose="020F0502020204030204" pitchFamily="34" charset="0"/>
                <a:cs typeface="Calibri" panose="020F0502020204030204" pitchFamily="34" charset="0"/>
              </a:rPr>
              <a:t> sung </a:t>
            </a:r>
            <a:r>
              <a:rPr lang="vi-VN" dirty="0" err="1">
                <a:solidFill>
                  <a:srgbClr val="FFC000"/>
                </a:solidFill>
                <a:latin typeface="Calibri" panose="020F0502020204030204" pitchFamily="34" charset="0"/>
                <a:cs typeface="Calibri" panose="020F0502020204030204" pitchFamily="34" charset="0"/>
              </a:rPr>
              <a:t>oxy</a:t>
            </a:r>
            <a:r>
              <a:rPr lang="vi-VN" dirty="0">
                <a:solidFill>
                  <a:srgbClr val="FFC000"/>
                </a:solidFill>
                <a:latin typeface="Calibri" panose="020F0502020204030204" pitchFamily="34" charset="0"/>
                <a:cs typeface="Calibri" panose="020F0502020204030204" pitchFamily="34" charset="0"/>
              </a:rPr>
              <a:t>.</a:t>
            </a:r>
            <a:endParaRPr lang="en-US" dirty="0">
              <a:solidFill>
                <a:srgbClr val="FFC000"/>
              </a:solidFill>
              <a:latin typeface="Calibri" panose="020F0502020204030204" pitchFamily="34" charset="0"/>
              <a:cs typeface="Calibri" panose="020F0502020204030204" pitchFamily="34" charset="0"/>
            </a:endParaRPr>
          </a:p>
          <a:p>
            <a:pPr marL="342900" indent="-342900">
              <a:lnSpc>
                <a:spcPct val="110000"/>
              </a:lnSpc>
              <a:buClr>
                <a:srgbClr val="FFCC66"/>
              </a:buClr>
              <a:buFont typeface="Arial" panose="020B0604020202020204" pitchFamily="34" charset="0"/>
              <a:buChar char="►"/>
            </a:pPr>
            <a:endParaRPr lang="vi-VN" dirty="0">
              <a:solidFill>
                <a:srgbClr val="FFC000"/>
              </a:solidFill>
              <a:latin typeface="Calibri" panose="020F0502020204030204" pitchFamily="34" charset="0"/>
              <a:cs typeface="Calibri" panose="020F0502020204030204" pitchFamily="34" charset="0"/>
            </a:endParaRPr>
          </a:p>
          <a:p>
            <a:pPr marL="342900" indent="-342900">
              <a:lnSpc>
                <a:spcPct val="110000"/>
              </a:lnSpc>
              <a:buClr>
                <a:srgbClr val="FFCC66"/>
              </a:buClr>
              <a:buFont typeface="Arial" panose="020B0604020202020204" pitchFamily="34" charset="0"/>
              <a:buChar char="►"/>
            </a:pPr>
            <a:r>
              <a:rPr lang="vi-VN" dirty="0">
                <a:solidFill>
                  <a:srgbClr val="FFC000"/>
                </a:solidFill>
                <a:latin typeface="Calibri" panose="020F0502020204030204" pitchFamily="34" charset="0"/>
                <a:cs typeface="Calibri" panose="020F0502020204030204" pitchFamily="34" charset="0"/>
              </a:rPr>
              <a:t>Ở </a:t>
            </a:r>
            <a:r>
              <a:rPr lang="vi-VN" dirty="0" err="1">
                <a:solidFill>
                  <a:srgbClr val="FFC000"/>
                </a:solidFill>
                <a:latin typeface="Calibri" panose="020F0502020204030204" pitchFamily="34" charset="0"/>
                <a:cs typeface="Calibri" panose="020F0502020204030204" pitchFamily="34" charset="0"/>
              </a:rPr>
              <a:t>những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bị</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chứng</a:t>
            </a:r>
            <a:r>
              <a:rPr lang="vi-VN" dirty="0">
                <a:solidFill>
                  <a:srgbClr val="FFC000"/>
                </a:solidFill>
                <a:latin typeface="Calibri" panose="020F0502020204030204" pitchFamily="34" charset="0"/>
                <a:cs typeface="Calibri" panose="020F0502020204030204" pitchFamily="34" charset="0"/>
              </a:rPr>
              <a:t> tăng </a:t>
            </a:r>
            <a:r>
              <a:rPr lang="en-US" dirty="0">
                <a:solidFill>
                  <a:srgbClr val="FFC000"/>
                </a:solidFill>
                <a:latin typeface="Calibri" panose="020F0502020204030204" pitchFamily="34" charset="0"/>
                <a:cs typeface="Calibri" panose="020F0502020204030204" pitchFamily="34" charset="0"/>
              </a:rPr>
              <a:t>CO2 </a:t>
            </a:r>
            <a:r>
              <a:rPr lang="vi-VN" dirty="0" err="1">
                <a:solidFill>
                  <a:srgbClr val="FFC000"/>
                </a:solidFill>
                <a:latin typeface="Calibri" panose="020F0502020204030204" pitchFamily="34" charset="0"/>
                <a:cs typeface="Calibri" panose="020F0502020204030204" pitchFamily="34" charset="0"/>
              </a:rPr>
              <a:t>mãn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tính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nặng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tiền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sử</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nhập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viện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vì</a:t>
            </a:r>
            <a:r>
              <a:rPr lang="vi-VN" dirty="0">
                <a:solidFill>
                  <a:srgbClr val="FFC000"/>
                </a:solidFill>
                <a:latin typeface="Calibri" panose="020F0502020204030204" pitchFamily="34" charset="0"/>
                <a:cs typeface="Calibri" panose="020F0502020204030204" pitchFamily="34" charset="0"/>
              </a:rPr>
              <a:t> suy hô </a:t>
            </a:r>
            <a:r>
              <a:rPr lang="vi-VN" dirty="0" err="1">
                <a:solidFill>
                  <a:srgbClr val="FFC000"/>
                </a:solidFill>
                <a:latin typeface="Calibri" panose="020F0502020204030204" pitchFamily="34" charset="0"/>
                <a:cs typeface="Calibri" panose="020F0502020204030204" pitchFamily="34" charset="0"/>
              </a:rPr>
              <a:t>hấp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cấp</a:t>
            </a:r>
            <a:r>
              <a:rPr lang="vi-VN" dirty="0">
                <a:solidFill>
                  <a:srgbClr val="FFC000"/>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thở</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máy</a:t>
            </a:r>
            <a:r>
              <a:rPr lang="vi-VN" dirty="0">
                <a:latin typeface="Calibri" panose="020F0502020204030204" pitchFamily="34" charset="0"/>
                <a:cs typeface="Calibri" panose="020F0502020204030204" pitchFamily="34" charset="0"/>
              </a:rPr>
              <a:t> không xâm </a:t>
            </a:r>
            <a:r>
              <a:rPr lang="vi-VN" dirty="0" err="1">
                <a:latin typeface="Calibri" panose="020F0502020204030204" pitchFamily="34" charset="0"/>
                <a:cs typeface="Calibri" panose="020F0502020204030204" pitchFamily="34" charset="0"/>
              </a:rPr>
              <a:t>lấn</a:t>
            </a:r>
            <a:r>
              <a:rPr lang="vi-VN" dirty="0">
                <a:latin typeface="Calibri" panose="020F0502020204030204" pitchFamily="34" charset="0"/>
                <a:cs typeface="Calibri" panose="020F0502020204030204" pitchFamily="34" charset="0"/>
              </a:rPr>
              <a:t> </a:t>
            </a:r>
            <a:r>
              <a:rPr lang="vi-VN" dirty="0">
                <a:solidFill>
                  <a:srgbClr val="FFC000"/>
                </a:solidFill>
                <a:latin typeface="Calibri" panose="020F0502020204030204" pitchFamily="34" charset="0"/>
                <a:cs typeface="Calibri" panose="020F0502020204030204" pitchFamily="34" charset="0"/>
              </a:rPr>
              <a:t>lâu </a:t>
            </a:r>
            <a:r>
              <a:rPr lang="vi-VN" dirty="0" err="1">
                <a:solidFill>
                  <a:srgbClr val="FFC000"/>
                </a:solidFill>
                <a:latin typeface="Calibri" panose="020F0502020204030204" pitchFamily="34" charset="0"/>
                <a:cs typeface="Calibri" panose="020F0502020204030204" pitchFamily="34" charset="0"/>
              </a:rPr>
              <a:t>dài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thể</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làm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giảm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tỷ</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lệ</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tử</a:t>
            </a:r>
            <a:r>
              <a:rPr lang="vi-VN" dirty="0">
                <a:solidFill>
                  <a:srgbClr val="FFC000"/>
                </a:solidFill>
                <a:latin typeface="Calibri" panose="020F0502020204030204" pitchFamily="34" charset="0"/>
                <a:cs typeface="Calibri" panose="020F0502020204030204" pitchFamily="34" charset="0"/>
              </a:rPr>
              <a:t> vong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ngăn </a:t>
            </a:r>
            <a:r>
              <a:rPr lang="vi-VN" dirty="0" err="1">
                <a:solidFill>
                  <a:srgbClr val="FFC000"/>
                </a:solidFill>
                <a:latin typeface="Calibri" panose="020F0502020204030204" pitchFamily="34" charset="0"/>
                <a:cs typeface="Calibri" panose="020F0502020204030204" pitchFamily="34" charset="0"/>
              </a:rPr>
              <a:t>ngừa</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tái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nhập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viện</a:t>
            </a:r>
            <a:r>
              <a:rPr lang="vi-VN" dirty="0">
                <a:solidFill>
                  <a:srgbClr val="FFC000"/>
                </a:solidFill>
                <a:latin typeface="Calibri" panose="020F0502020204030204" pitchFamily="34" charset="0"/>
                <a:cs typeface="Calibri" panose="020F0502020204030204" pitchFamily="34" charset="0"/>
              </a:rPr>
              <a:t>.</a:t>
            </a:r>
            <a:endParaRPr lang="en-US" dirty="0">
              <a:solidFill>
                <a:srgbClr val="FFC000"/>
              </a:solidFill>
              <a:latin typeface="Calibri" panose="020F0502020204030204" pitchFamily="34" charset="0"/>
              <a:cs typeface="Calibri" panose="020F0502020204030204" pitchFamily="34" charset="0"/>
            </a:endParaRPr>
          </a:p>
          <a:p>
            <a:pPr marL="342900" indent="-342900">
              <a:lnSpc>
                <a:spcPct val="110000"/>
              </a:lnSpc>
              <a:buClr>
                <a:srgbClr val="FFCC66"/>
              </a:buClr>
              <a:buFont typeface="Arial" panose="020B0604020202020204" pitchFamily="34" charset="0"/>
              <a:buChar char="►"/>
            </a:pPr>
            <a:endParaRPr lang="vi-VN" dirty="0">
              <a:solidFill>
                <a:srgbClr val="FFC000"/>
              </a:solidFill>
              <a:latin typeface="Calibri" panose="020F0502020204030204" pitchFamily="34" charset="0"/>
              <a:cs typeface="Calibri" panose="020F0502020204030204" pitchFamily="34" charset="0"/>
            </a:endParaRPr>
          </a:p>
          <a:p>
            <a:pPr marL="342900" indent="-342900">
              <a:lnSpc>
                <a:spcPct val="110000"/>
              </a:lnSpc>
              <a:buClr>
                <a:srgbClr val="FFCC66"/>
              </a:buClr>
              <a:buFont typeface="Arial" panose="020B0604020202020204" pitchFamily="34" charset="0"/>
              <a:buChar char="►"/>
            </a:pPr>
            <a:r>
              <a:rPr lang="vi-VN" dirty="0">
                <a:solidFill>
                  <a:srgbClr val="FFC000"/>
                </a:solidFill>
                <a:latin typeface="Calibri" panose="020F0502020204030204" pitchFamily="34" charset="0"/>
                <a:cs typeface="Calibri" panose="020F0502020204030204" pitchFamily="34" charset="0"/>
              </a:rPr>
              <a:t>Ở </a:t>
            </a:r>
            <a:r>
              <a:rPr lang="en-US" dirty="0" err="1">
                <a:solidFill>
                  <a:srgbClr val="FFC000"/>
                </a:solidFill>
                <a:latin typeface="Calibri" panose="020F0502020204030204" pitchFamily="34" charset="0"/>
                <a:cs typeface="Calibri" panose="020F0502020204030204" pitchFamily="34" charset="0"/>
              </a:rPr>
              <a:t>một</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số</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chọn</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lọc</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có</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khí</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phế</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thũng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tiến</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triển</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đề</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kháng</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với</a:t>
            </a:r>
            <a:r>
              <a:rPr lang="en-US" dirty="0">
                <a:solidFill>
                  <a:srgbClr val="FFC000"/>
                </a:solidFill>
                <a:latin typeface="Calibri" panose="020F0502020204030204" pitchFamily="34" charset="0"/>
                <a:cs typeface="Calibri" panose="020F0502020204030204" pitchFamily="34" charset="0"/>
              </a:rPr>
              <a:t> </a:t>
            </a:r>
            <a:r>
              <a:rPr lang="vi-VN" dirty="0">
                <a:solidFill>
                  <a:srgbClr val="FFC000"/>
                </a:solidFill>
                <a:latin typeface="Calibri" panose="020F0502020204030204" pitchFamily="34" charset="0"/>
                <a:cs typeface="Calibri" panose="020F0502020204030204" pitchFamily="34" charset="0"/>
              </a:rPr>
              <a:t>chăm </a:t>
            </a:r>
            <a:r>
              <a:rPr lang="vi-VN" dirty="0" err="1">
                <a:solidFill>
                  <a:srgbClr val="FFC000"/>
                </a:solidFill>
                <a:latin typeface="Calibri" panose="020F0502020204030204" pitchFamily="34" charset="0"/>
                <a:cs typeface="Calibri" panose="020F0502020204030204" pitchFamily="34" charset="0"/>
              </a:rPr>
              <a:t>sóc</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nội</a:t>
            </a:r>
            <a:r>
              <a:rPr lang="en-US" dirty="0">
                <a:solidFill>
                  <a:srgbClr val="FFC000"/>
                </a:solidFill>
                <a:latin typeface="Calibri" panose="020F0502020204030204" pitchFamily="34" charset="0"/>
                <a:cs typeface="Calibri" panose="020F0502020204030204" pitchFamily="34" charset="0"/>
              </a:rPr>
              <a:t> khoa </a:t>
            </a:r>
            <a:r>
              <a:rPr lang="vi-VN" dirty="0" err="1">
                <a:solidFill>
                  <a:srgbClr val="FFC000"/>
                </a:solidFill>
                <a:latin typeface="Calibri" panose="020F0502020204030204" pitchFamily="34" charset="0"/>
                <a:cs typeface="Calibri" panose="020F0502020204030204" pitchFamily="34" charset="0"/>
              </a:rPr>
              <a:t>tối</a:t>
            </a:r>
            <a:r>
              <a:rPr lang="vi-VN" dirty="0">
                <a:solidFill>
                  <a:srgbClr val="FFC000"/>
                </a:solidFill>
                <a:latin typeface="Calibri" panose="020F0502020204030204" pitchFamily="34" charset="0"/>
                <a:cs typeface="Calibri" panose="020F0502020204030204" pitchFamily="34" charset="0"/>
              </a:rPr>
              <a:t> ưu, phương </a:t>
            </a:r>
            <a:r>
              <a:rPr lang="vi-VN" dirty="0" err="1">
                <a:solidFill>
                  <a:srgbClr val="FFC000"/>
                </a:solidFill>
                <a:latin typeface="Calibri" panose="020F0502020204030204" pitchFamily="34" charset="0"/>
                <a:cs typeface="Calibri" panose="020F0502020204030204" pitchFamily="34" charset="0"/>
              </a:rPr>
              <a:t>pháp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điều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trị</a:t>
            </a:r>
            <a:r>
              <a:rPr lang="vi-VN" dirty="0">
                <a:solidFill>
                  <a:srgbClr val="FFC000"/>
                </a:solidFill>
                <a:latin typeface="Calibri" panose="020F0502020204030204" pitchFamily="34" charset="0"/>
                <a:cs typeface="Calibri" panose="020F0502020204030204" pitchFamily="34" charset="0"/>
              </a:rPr>
              <a:t> can </a:t>
            </a:r>
            <a:r>
              <a:rPr lang="vi-VN" dirty="0" err="1">
                <a:solidFill>
                  <a:srgbClr val="FFC000"/>
                </a:solidFill>
                <a:latin typeface="Calibri" panose="020F0502020204030204" pitchFamily="34" charset="0"/>
                <a:cs typeface="Calibri" panose="020F0502020204030204" pitchFamily="34" charset="0"/>
              </a:rPr>
              <a:t>thiệp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bằng</a:t>
            </a:r>
            <a:r>
              <a:rPr lang="vi-VN" dirty="0">
                <a:solidFill>
                  <a:srgbClr val="FFC000"/>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phẫu</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thuật</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hoặc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nội</a:t>
            </a:r>
            <a:r>
              <a:rPr lang="vi-VN" dirty="0">
                <a:latin typeface="Calibri" panose="020F0502020204030204" pitchFamily="34" charset="0"/>
                <a:cs typeface="Calibri" panose="020F0502020204030204" pitchFamily="34" charset="0"/>
              </a:rPr>
              <a:t> soi </a:t>
            </a:r>
            <a:r>
              <a:rPr lang="vi-VN" dirty="0" err="1">
                <a:latin typeface="Calibri" panose="020F0502020204030204" pitchFamily="34" charset="0"/>
                <a:cs typeface="Calibri" panose="020F0502020204030204" pitchFamily="34" charset="0"/>
              </a:rPr>
              <a:t>phế</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quản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thể</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lợi</a:t>
            </a:r>
            <a:r>
              <a:rPr lang="vi-VN" dirty="0">
                <a:solidFill>
                  <a:srgbClr val="FFC000"/>
                </a:solidFill>
                <a:latin typeface="Calibri" panose="020F0502020204030204" pitchFamily="34" charset="0"/>
                <a:cs typeface="Calibri" panose="020F0502020204030204" pitchFamily="34" charset="0"/>
              </a:rPr>
              <a:t>.</a:t>
            </a:r>
          </a:p>
          <a:p>
            <a:pPr marL="342900" indent="-342900">
              <a:lnSpc>
                <a:spcPct val="110000"/>
              </a:lnSpc>
              <a:buClr>
                <a:srgbClr val="FFCC66"/>
              </a:buClr>
              <a:buFont typeface="Arial" panose="020B0604020202020204" pitchFamily="34" charset="0"/>
              <a:buChar char="►"/>
            </a:pP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giảm</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nhẹ</a:t>
            </a:r>
            <a:r>
              <a:rPr lang="vi-VN" dirty="0">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hiệu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quả</a:t>
            </a:r>
            <a:r>
              <a:rPr lang="vi-VN" dirty="0">
                <a:solidFill>
                  <a:srgbClr val="FFC000"/>
                </a:solidFill>
                <a:latin typeface="Calibri" panose="020F0502020204030204" pitchFamily="34" charset="0"/>
                <a:cs typeface="Calibri" panose="020F0502020204030204" pitchFamily="34" charset="0"/>
              </a:rPr>
              <a:t> trong </a:t>
            </a:r>
            <a:r>
              <a:rPr lang="vi-VN" dirty="0" err="1">
                <a:solidFill>
                  <a:srgbClr val="FFC000"/>
                </a:solidFill>
                <a:latin typeface="Calibri" panose="020F0502020204030204" pitchFamily="34" charset="0"/>
                <a:cs typeface="Calibri" panose="020F0502020204030204" pitchFamily="34" charset="0"/>
              </a:rPr>
              <a:t>việc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kiểm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soát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các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triệu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chứng</a:t>
            </a:r>
            <a:r>
              <a:rPr lang="vi-VN" dirty="0">
                <a:solidFill>
                  <a:srgbClr val="FFC000"/>
                </a:solidFill>
                <a:latin typeface="Calibri" panose="020F0502020204030204" pitchFamily="34" charset="0"/>
                <a:cs typeface="Calibri" panose="020F0502020204030204" pitchFamily="34" charset="0"/>
              </a:rPr>
              <a:t> trong COPD </a:t>
            </a:r>
            <a:r>
              <a:rPr lang="vi-VN" dirty="0" err="1">
                <a:solidFill>
                  <a:srgbClr val="FFC000"/>
                </a:solidFill>
                <a:latin typeface="Calibri" panose="020F0502020204030204" pitchFamily="34" charset="0"/>
                <a:cs typeface="Calibri" panose="020F0502020204030204" pitchFamily="34" charset="0"/>
              </a:rPr>
              <a:t>tiến</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triển</a:t>
            </a:r>
            <a:endParaRPr lang="en-AU" dirty="0">
              <a:solidFill>
                <a:srgbClr val="FFC000"/>
              </a:solidFill>
              <a:latin typeface="Calibri" panose="020F0502020204030204" pitchFamily="34" charset="0"/>
              <a:cs typeface="Calibri" panose="020F0502020204030204" pitchFamily="34" charset="0"/>
            </a:endParaRPr>
          </a:p>
        </p:txBody>
      </p:sp>
      <p:sp>
        <p:nvSpPr>
          <p:cNvPr id="8" name="TextBox 1">
            <a:extLst>
              <a:ext uri="{FF2B5EF4-FFF2-40B4-BE49-F238E27FC236}">
                <a16:creationId xmlns:a16="http://schemas.microsoft.com/office/drawing/2014/main" id="{24C39972-AB9B-4122-8B66-AD32B8967C09}"/>
              </a:ext>
            </a:extLst>
          </p:cNvPr>
          <p:cNvSpPr txBox="1">
            <a:spLocks noChangeArrowheads="1"/>
          </p:cNvSpPr>
          <p:nvPr/>
        </p:nvSpPr>
        <p:spPr bwMode="auto">
          <a:xfrm>
            <a:off x="3166453" y="6493316"/>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Tree>
    <p:extLst>
      <p:ext uri="{BB962C8B-B14F-4D97-AF65-F5344CB8AC3E}">
        <p14:creationId xmlns:p14="http://schemas.microsoft.com/office/powerpoint/2010/main" val="298115752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13" name="TextBox 1">
            <a:extLst>
              <a:ext uri="{FF2B5EF4-FFF2-40B4-BE49-F238E27FC236}">
                <a16:creationId xmlns:a16="http://schemas.microsoft.com/office/drawing/2014/main" id="{3B33AFAA-58F2-451D-AC5F-1E69CFBA7FEC}"/>
              </a:ext>
            </a:extLst>
          </p:cNvPr>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không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pic>
        <p:nvPicPr>
          <p:cNvPr id="8" name="Picture 7">
            <a:extLst>
              <a:ext uri="{FF2B5EF4-FFF2-40B4-BE49-F238E27FC236}">
                <a16:creationId xmlns:a16="http://schemas.microsoft.com/office/drawing/2014/main" id="{9B9BE12E-C8B5-45D0-B704-82A368822CD1}"/>
              </a:ext>
            </a:extLst>
          </p:cNvPr>
          <p:cNvPicPr>
            <a:picLocks noChangeAspect="1"/>
          </p:cNvPicPr>
          <p:nvPr/>
        </p:nvPicPr>
        <p:blipFill>
          <a:blip r:embed="rId3"/>
          <a:stretch>
            <a:fillRect/>
          </a:stretch>
        </p:blipFill>
        <p:spPr>
          <a:xfrm>
            <a:off x="3280068" y="918302"/>
            <a:ext cx="5973163" cy="5413178"/>
          </a:xfrm>
          <a:prstGeom prst="rect">
            <a:avLst/>
          </a:prstGeom>
          <a:solidFill>
            <a:schemeClr val="tx1"/>
          </a:solidFill>
        </p:spPr>
      </p:pic>
    </p:spTree>
    <p:extLst>
      <p:ext uri="{BB962C8B-B14F-4D97-AF65-F5344CB8AC3E}">
        <p14:creationId xmlns:p14="http://schemas.microsoft.com/office/powerpoint/2010/main" val="38244634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8880" y="137271"/>
            <a:ext cx="4743606" cy="461665"/>
          </a:xfrm>
          <a:prstGeom prst="rect">
            <a:avLst/>
          </a:prstGeom>
        </p:spPr>
        <p:txBody>
          <a:bodyPr wrap="none">
            <a:spAutoFit/>
          </a:bodyPr>
          <a:lstStyle/>
          <a:p>
            <a:r>
              <a:rPr lang="fr-FR" dirty="0"/>
              <a:t>Lung </a:t>
            </a:r>
            <a:r>
              <a:rPr lang="fr-FR" dirty="0" err="1"/>
              <a:t>growth</a:t>
            </a:r>
            <a:r>
              <a:rPr lang="fr-FR" dirty="0"/>
              <a:t> and </a:t>
            </a:r>
            <a:r>
              <a:rPr lang="fr-FR" dirty="0" err="1"/>
              <a:t>development</a:t>
            </a:r>
            <a:r>
              <a:rPr lang="fr-FR" dirty="0"/>
              <a:t> </a:t>
            </a:r>
          </a:p>
        </p:txBody>
      </p:sp>
      <p:sp>
        <p:nvSpPr>
          <p:cNvPr id="5" name="Rectangle 4"/>
          <p:cNvSpPr/>
          <p:nvPr/>
        </p:nvSpPr>
        <p:spPr>
          <a:xfrm>
            <a:off x="1524000" y="19735"/>
            <a:ext cx="9144000" cy="1015663"/>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p:spPr>
        <p:txBody>
          <a:bodyPr wrap="square">
            <a:spAutoFit/>
          </a:bodyPr>
          <a:lstStyle/>
          <a:p>
            <a:pPr algn="ctr"/>
            <a:r>
              <a:rPr lang="en-US" sz="3200" dirty="0">
                <a:solidFill>
                  <a:srgbClr val="000000"/>
                </a:solidFill>
                <a:latin typeface="Calibri" panose="020F0502020204030204" pitchFamily="34" charset="0"/>
              </a:rPr>
              <a:t>ĐỊNH NGHĨA VÀ TỔNG QUAN</a:t>
            </a:r>
          </a:p>
          <a:p>
            <a:pPr algn="ctr"/>
            <a:r>
              <a:rPr lang="en-US" sz="2800" dirty="0">
                <a:solidFill>
                  <a:srgbClr val="000000"/>
                </a:solidFill>
                <a:latin typeface="Calibri" panose="020F0502020204030204" pitchFamily="34" charset="0"/>
              </a:rPr>
              <a:t>TIẾN TRIỂN CỦA FEV1 THEO THỜI GIAN</a:t>
            </a:r>
          </a:p>
        </p:txBody>
      </p:sp>
      <p:pic>
        <p:nvPicPr>
          <p:cNvPr id="10" name="Picture 9"/>
          <p:cNvPicPr>
            <a:picLocks noChangeAspect="1"/>
          </p:cNvPicPr>
          <p:nvPr/>
        </p:nvPicPr>
        <p:blipFill>
          <a:blip r:embed="rId3"/>
          <a:stretch>
            <a:fillRect/>
          </a:stretch>
        </p:blipFill>
        <p:spPr>
          <a:xfrm>
            <a:off x="1631376" y="1658819"/>
            <a:ext cx="8591950" cy="5149572"/>
          </a:xfrm>
          <a:prstGeom prst="rect">
            <a:avLst/>
          </a:prstGeom>
        </p:spPr>
      </p:pic>
      <p:sp>
        <p:nvSpPr>
          <p:cNvPr id="11" name="TextBox 10"/>
          <p:cNvSpPr txBox="1"/>
          <p:nvPr/>
        </p:nvSpPr>
        <p:spPr>
          <a:xfrm>
            <a:off x="2277094" y="1157119"/>
            <a:ext cx="836221" cy="830997"/>
          </a:xfrm>
          <a:prstGeom prst="rect">
            <a:avLst/>
          </a:prstGeom>
          <a:noFill/>
        </p:spPr>
        <p:txBody>
          <a:bodyPr wrap="square" rtlCol="0">
            <a:spAutoFit/>
          </a:bodyPr>
          <a:lstStyle/>
          <a:p>
            <a:r>
              <a:rPr lang="en-US" dirty="0"/>
              <a:t>FEV1</a:t>
            </a:r>
            <a:endParaRPr lang="fr-FR" dirty="0"/>
          </a:p>
        </p:txBody>
      </p:sp>
      <p:sp>
        <p:nvSpPr>
          <p:cNvPr id="12" name="TextBox 11"/>
          <p:cNvSpPr txBox="1"/>
          <p:nvPr/>
        </p:nvSpPr>
        <p:spPr>
          <a:xfrm>
            <a:off x="4525471" y="5971763"/>
            <a:ext cx="2125700" cy="707886"/>
          </a:xfrm>
          <a:prstGeom prst="rect">
            <a:avLst/>
          </a:prstGeom>
          <a:solidFill>
            <a:schemeClr val="bg1"/>
          </a:solidFill>
          <a:ln w="38100">
            <a:solidFill>
              <a:schemeClr val="tx1"/>
            </a:solidFill>
          </a:ln>
        </p:spPr>
        <p:txBody>
          <a:bodyPr wrap="square" rtlCol="0">
            <a:spAutoFit/>
          </a:bodyPr>
          <a:lstStyle/>
          <a:p>
            <a:pPr algn="ctr"/>
            <a:r>
              <a:rPr lang="en-US" sz="2000" dirty="0" err="1">
                <a:cs typeface="Arial" panose="020B0604020202020204" pitchFamily="34" charset="0"/>
              </a:rPr>
              <a:t>Lứa</a:t>
            </a:r>
            <a:r>
              <a:rPr lang="en-US" sz="2000" dirty="0">
                <a:cs typeface="Arial" panose="020B0604020202020204" pitchFamily="34" charset="0"/>
              </a:rPr>
              <a:t> </a:t>
            </a:r>
            <a:r>
              <a:rPr lang="en-US" sz="2000" dirty="0" err="1">
                <a:cs typeface="Arial" panose="020B0604020202020204" pitchFamily="34" charset="0"/>
              </a:rPr>
              <a:t>tuổi</a:t>
            </a:r>
            <a:r>
              <a:rPr lang="en-US" sz="2000" dirty="0">
                <a:cs typeface="Arial" panose="020B0604020202020204" pitchFamily="34" charset="0"/>
              </a:rPr>
              <a:t>  </a:t>
            </a:r>
          </a:p>
          <a:p>
            <a:pPr algn="ctr"/>
            <a:r>
              <a:rPr lang="en-US" sz="2000" dirty="0" err="1">
                <a:cs typeface="Arial" panose="020B0604020202020204" pitchFamily="34" charset="0"/>
              </a:rPr>
              <a:t>khảo</a:t>
            </a:r>
            <a:r>
              <a:rPr lang="en-US" sz="2000" dirty="0">
                <a:cs typeface="Arial" panose="020B0604020202020204" pitchFamily="34" charset="0"/>
              </a:rPr>
              <a:t> </a:t>
            </a:r>
            <a:r>
              <a:rPr lang="en-US" sz="2000" dirty="0" err="1">
                <a:cs typeface="Arial" panose="020B0604020202020204" pitchFamily="34" charset="0"/>
              </a:rPr>
              <a:t>sát</a:t>
            </a:r>
            <a:endParaRPr lang="fr-FR" sz="2000" dirty="0">
              <a:cs typeface="Arial" panose="020B0604020202020204" pitchFamily="34" charset="0"/>
            </a:endParaRPr>
          </a:p>
        </p:txBody>
      </p:sp>
      <p:pic>
        <p:nvPicPr>
          <p:cNvPr id="13" name="Picture 12"/>
          <p:cNvPicPr>
            <a:picLocks noChangeAspect="1"/>
          </p:cNvPicPr>
          <p:nvPr/>
        </p:nvPicPr>
        <p:blipFill>
          <a:blip r:embed="rId4"/>
          <a:stretch>
            <a:fillRect/>
          </a:stretch>
        </p:blipFill>
        <p:spPr>
          <a:xfrm>
            <a:off x="7271793" y="1035398"/>
            <a:ext cx="3394703" cy="1520827"/>
          </a:xfrm>
          <a:prstGeom prst="rect">
            <a:avLst/>
          </a:prstGeom>
        </p:spPr>
      </p:pic>
    </p:spTree>
    <p:extLst>
      <p:ext uri="{BB962C8B-B14F-4D97-AF65-F5344CB8AC3E}">
        <p14:creationId xmlns:p14="http://schemas.microsoft.com/office/powerpoint/2010/main" val="151669813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47"/>
          <p:cNvSpPr>
            <a:spLocks noGrp="1" noChangeArrowheads="1"/>
          </p:cNvSpPr>
          <p:nvPr>
            <p:ph type="title" idx="4294967295"/>
          </p:nvPr>
        </p:nvSpPr>
        <p:spPr>
          <a:xfrm>
            <a:off x="304801" y="301625"/>
            <a:ext cx="11887200" cy="1143000"/>
          </a:xfrm>
        </p:spPr>
        <p:txBody>
          <a:bodyPr vert="horz" wrap="square" lIns="78629" tIns="39315" rIns="78629" bIns="39315" numCol="1" anchor="b" anchorCtr="0" compatLnSpc="1">
            <a:prstTxWarp prst="textNoShape">
              <a:avLst/>
            </a:prstTxWarp>
          </a:bodyPr>
          <a:lstStyle/>
          <a:p>
            <a:pPr>
              <a:buClr>
                <a:srgbClr val="FFFFFF"/>
              </a:buClr>
            </a:pPr>
            <a:r>
              <a:rPr lang="en-US" dirty="0" err="1">
                <a:solidFill>
                  <a:srgbClr val="FFFFFF"/>
                </a:solidFill>
                <a:cs typeface="Arial" pitchFamily="34" charset="0"/>
                <a:sym typeface="Arial" pitchFamily="34" charset="0"/>
              </a:rPr>
              <a:t>Thở</a:t>
            </a:r>
            <a:r>
              <a:rPr lang="en-US" dirty="0">
                <a:solidFill>
                  <a:srgbClr val="FFFFFF"/>
                </a:solidFill>
                <a:cs typeface="Arial" pitchFamily="34" charset="0"/>
                <a:sym typeface="Arial" pitchFamily="34" charset="0"/>
              </a:rPr>
              <a:t> oxy </a:t>
            </a:r>
            <a:r>
              <a:rPr lang="en-US" dirty="0" err="1">
                <a:solidFill>
                  <a:srgbClr val="FFFFFF"/>
                </a:solidFill>
                <a:cs typeface="Arial" pitchFamily="34" charset="0"/>
                <a:sym typeface="Arial" pitchFamily="34" charset="0"/>
              </a:rPr>
              <a:t>dài</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hạn</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Lợi</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ích</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trên</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sống</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còn</a:t>
            </a:r>
            <a:r>
              <a:rPr lang="en-US" dirty="0">
                <a:solidFill>
                  <a:srgbClr val="FFFFFF"/>
                </a:solidFill>
                <a:cs typeface="Arial" pitchFamily="34" charset="0"/>
                <a:sym typeface="Arial" pitchFamily="34" charset="0"/>
              </a:rPr>
              <a:t> ở bn </a:t>
            </a:r>
            <a:r>
              <a:rPr lang="en-US" dirty="0" err="1">
                <a:solidFill>
                  <a:srgbClr val="FFFFFF"/>
                </a:solidFill>
                <a:cs typeface="Arial" pitchFamily="34" charset="0"/>
                <a:sym typeface="Arial" pitchFamily="34" charset="0"/>
              </a:rPr>
              <a:t>giảm</a:t>
            </a:r>
            <a:r>
              <a:rPr lang="en-US" dirty="0">
                <a:solidFill>
                  <a:srgbClr val="FFFFFF"/>
                </a:solidFill>
                <a:cs typeface="Arial" pitchFamily="34" charset="0"/>
                <a:sym typeface="Arial" pitchFamily="34" charset="0"/>
              </a:rPr>
              <a:t> oxy </a:t>
            </a:r>
            <a:r>
              <a:rPr lang="en-US" dirty="0" err="1">
                <a:solidFill>
                  <a:srgbClr val="FFFFFF"/>
                </a:solidFill>
                <a:cs typeface="Arial" pitchFamily="34" charset="0"/>
                <a:sym typeface="Arial" pitchFamily="34" charset="0"/>
              </a:rPr>
              <a:t>máu</a:t>
            </a:r>
            <a:r>
              <a:rPr lang="en-US" dirty="0">
                <a:solidFill>
                  <a:srgbClr val="FFFFFF"/>
                </a:solidFill>
                <a:cs typeface="Arial" pitchFamily="34" charset="0"/>
                <a:sym typeface="Arial" pitchFamily="34" charset="0"/>
              </a:rPr>
              <a:t> </a:t>
            </a:r>
            <a:r>
              <a:rPr lang="en-US" dirty="0" err="1">
                <a:solidFill>
                  <a:srgbClr val="FFFFFF"/>
                </a:solidFill>
                <a:cs typeface="Arial" pitchFamily="34" charset="0"/>
                <a:sym typeface="Arial" pitchFamily="34" charset="0"/>
              </a:rPr>
              <a:t>nặng</a:t>
            </a:r>
            <a:endParaRPr lang="en-US" dirty="0">
              <a:solidFill>
                <a:srgbClr val="FFFFFF"/>
              </a:solidFill>
              <a:cs typeface="Arial" pitchFamily="34" charset="0"/>
              <a:sym typeface="Arial" pitchFamily="34" charset="0"/>
            </a:endParaRPr>
          </a:p>
        </p:txBody>
      </p:sp>
      <p:sp>
        <p:nvSpPr>
          <p:cNvPr id="94211" name="Rectangle 4"/>
          <p:cNvSpPr>
            <a:spLocks noChangeArrowheads="1"/>
          </p:cNvSpPr>
          <p:nvPr/>
        </p:nvSpPr>
        <p:spPr bwMode="auto">
          <a:xfrm>
            <a:off x="5256214" y="5789614"/>
            <a:ext cx="1347787" cy="274637"/>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800">
                <a:solidFill>
                  <a:srgbClr val="FFFFFF"/>
                </a:solidFill>
                <a:cs typeface="Arial" pitchFamily="34" charset="0"/>
                <a:sym typeface="Arial" pitchFamily="34" charset="0"/>
              </a:rPr>
              <a:t>Time (years)</a:t>
            </a:r>
          </a:p>
        </p:txBody>
      </p:sp>
      <p:sp>
        <p:nvSpPr>
          <p:cNvPr id="94212" name="Rectangle 5"/>
          <p:cNvSpPr>
            <a:spLocks noChangeArrowheads="1"/>
          </p:cNvSpPr>
          <p:nvPr/>
        </p:nvSpPr>
        <p:spPr bwMode="auto">
          <a:xfrm rot="-5400000">
            <a:off x="1231901" y="3376613"/>
            <a:ext cx="2579687" cy="274638"/>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800">
                <a:solidFill>
                  <a:srgbClr val="FFFFFF"/>
                </a:solidFill>
                <a:cs typeface="Arial" pitchFamily="34" charset="0"/>
                <a:sym typeface="Arial" pitchFamily="34" charset="0"/>
              </a:rPr>
              <a:t>Cumulative survival (%)</a:t>
            </a:r>
          </a:p>
        </p:txBody>
      </p:sp>
      <p:sp>
        <p:nvSpPr>
          <p:cNvPr id="94213" name="Rectangle 6"/>
          <p:cNvSpPr>
            <a:spLocks noChangeArrowheads="1"/>
          </p:cNvSpPr>
          <p:nvPr/>
        </p:nvSpPr>
        <p:spPr bwMode="auto">
          <a:xfrm>
            <a:off x="2724151" y="1504951"/>
            <a:ext cx="339725" cy="244475"/>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600" b="0">
                <a:solidFill>
                  <a:srgbClr val="FFFFFF"/>
                </a:solidFill>
                <a:cs typeface="Arial" pitchFamily="34" charset="0"/>
                <a:sym typeface="Arial" pitchFamily="34" charset="0"/>
              </a:rPr>
              <a:t>100</a:t>
            </a:r>
          </a:p>
        </p:txBody>
      </p:sp>
      <p:sp>
        <p:nvSpPr>
          <p:cNvPr id="94214" name="Rectangle 7"/>
          <p:cNvSpPr>
            <a:spLocks noChangeArrowheads="1"/>
          </p:cNvSpPr>
          <p:nvPr/>
        </p:nvSpPr>
        <p:spPr bwMode="auto">
          <a:xfrm>
            <a:off x="2836863" y="2241551"/>
            <a:ext cx="227012" cy="244475"/>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600">
                <a:solidFill>
                  <a:srgbClr val="FFFFFF"/>
                </a:solidFill>
                <a:cs typeface="Arial" pitchFamily="34" charset="0"/>
                <a:sym typeface="Arial" pitchFamily="34" charset="0"/>
              </a:rPr>
              <a:t>80</a:t>
            </a:r>
          </a:p>
        </p:txBody>
      </p:sp>
      <p:sp>
        <p:nvSpPr>
          <p:cNvPr id="94215" name="Rectangle 8"/>
          <p:cNvSpPr>
            <a:spLocks noChangeArrowheads="1"/>
          </p:cNvSpPr>
          <p:nvPr/>
        </p:nvSpPr>
        <p:spPr bwMode="auto">
          <a:xfrm>
            <a:off x="2836863" y="2982914"/>
            <a:ext cx="227012" cy="244475"/>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600">
                <a:solidFill>
                  <a:srgbClr val="FFFFFF"/>
                </a:solidFill>
                <a:cs typeface="Arial" pitchFamily="34" charset="0"/>
                <a:sym typeface="Arial" pitchFamily="34" charset="0"/>
              </a:rPr>
              <a:t>60</a:t>
            </a:r>
          </a:p>
        </p:txBody>
      </p:sp>
      <p:sp>
        <p:nvSpPr>
          <p:cNvPr id="94216" name="Rectangle 9"/>
          <p:cNvSpPr>
            <a:spLocks noChangeArrowheads="1"/>
          </p:cNvSpPr>
          <p:nvPr/>
        </p:nvSpPr>
        <p:spPr bwMode="auto">
          <a:xfrm>
            <a:off x="2836863" y="3722689"/>
            <a:ext cx="227012" cy="244475"/>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600">
                <a:solidFill>
                  <a:srgbClr val="FFFFFF"/>
                </a:solidFill>
                <a:cs typeface="Arial" pitchFamily="34" charset="0"/>
                <a:sym typeface="Arial" pitchFamily="34" charset="0"/>
              </a:rPr>
              <a:t>40</a:t>
            </a:r>
          </a:p>
        </p:txBody>
      </p:sp>
      <p:sp>
        <p:nvSpPr>
          <p:cNvPr id="94217" name="Rectangle 10"/>
          <p:cNvSpPr>
            <a:spLocks noChangeArrowheads="1"/>
          </p:cNvSpPr>
          <p:nvPr/>
        </p:nvSpPr>
        <p:spPr bwMode="auto">
          <a:xfrm>
            <a:off x="2836863" y="4460876"/>
            <a:ext cx="227012" cy="244475"/>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600">
                <a:solidFill>
                  <a:srgbClr val="FFFFFF"/>
                </a:solidFill>
                <a:cs typeface="Arial" pitchFamily="34" charset="0"/>
                <a:sym typeface="Arial" pitchFamily="34" charset="0"/>
              </a:rPr>
              <a:t>20</a:t>
            </a:r>
          </a:p>
        </p:txBody>
      </p:sp>
      <p:sp>
        <p:nvSpPr>
          <p:cNvPr id="94218" name="Rectangle 11"/>
          <p:cNvSpPr>
            <a:spLocks noChangeArrowheads="1"/>
          </p:cNvSpPr>
          <p:nvPr/>
        </p:nvSpPr>
        <p:spPr bwMode="auto">
          <a:xfrm>
            <a:off x="2949575" y="5202239"/>
            <a:ext cx="114300" cy="244475"/>
          </a:xfrm>
          <a:prstGeom prst="rect">
            <a:avLst/>
          </a:prstGeom>
          <a:noFill/>
          <a:ln w="9525">
            <a:noFill/>
            <a:miter lim="800000"/>
            <a:headEnd/>
            <a:tailEnd/>
          </a:ln>
        </p:spPr>
        <p:txBody>
          <a:bodyPr wrap="none" lIns="0" tIns="0" rIns="0" bIns="0">
            <a:spAutoFit/>
          </a:bodyPr>
          <a:lstStyle/>
          <a:p>
            <a:pPr algn="r">
              <a:buClr>
                <a:srgbClr val="FFFFFF"/>
              </a:buClr>
              <a:buFont typeface="Arial" pitchFamily="34" charset="0"/>
              <a:buNone/>
            </a:pPr>
            <a:r>
              <a:rPr lang="en-US" sz="1600">
                <a:solidFill>
                  <a:srgbClr val="FFFFFF"/>
                </a:solidFill>
                <a:cs typeface="Arial" pitchFamily="34" charset="0"/>
                <a:sym typeface="Arial" pitchFamily="34" charset="0"/>
              </a:rPr>
              <a:t>0</a:t>
            </a:r>
          </a:p>
        </p:txBody>
      </p:sp>
      <p:sp>
        <p:nvSpPr>
          <p:cNvPr id="94219" name="Freeform 12"/>
          <p:cNvSpPr>
            <a:spLocks/>
          </p:cNvSpPr>
          <p:nvPr/>
        </p:nvSpPr>
        <p:spPr bwMode="auto">
          <a:xfrm>
            <a:off x="3263900" y="1638300"/>
            <a:ext cx="5329238" cy="3708400"/>
          </a:xfrm>
          <a:custGeom>
            <a:avLst/>
            <a:gdLst>
              <a:gd name="T0" fmla="*/ 0 w 3075"/>
              <a:gd name="T1" fmla="*/ 0 h 2081"/>
              <a:gd name="T2" fmla="*/ 2147483647 w 3075"/>
              <a:gd name="T3" fmla="*/ 2147483647 h 2081"/>
              <a:gd name="T4" fmla="*/ 2147483647 w 3075"/>
              <a:gd name="T5" fmla="*/ 2147483647 h 2081"/>
              <a:gd name="T6" fmla="*/ 0 60000 65536"/>
              <a:gd name="T7" fmla="*/ 0 60000 65536"/>
              <a:gd name="T8" fmla="*/ 0 60000 65536"/>
              <a:gd name="T9" fmla="*/ 0 w 3075"/>
              <a:gd name="T10" fmla="*/ 0 h 2081"/>
              <a:gd name="T11" fmla="*/ 3075 w 3075"/>
              <a:gd name="T12" fmla="*/ 2081 h 2081"/>
            </a:gdLst>
            <a:ahLst/>
            <a:cxnLst>
              <a:cxn ang="T6">
                <a:pos x="T0" y="T1"/>
              </a:cxn>
              <a:cxn ang="T7">
                <a:pos x="T2" y="T3"/>
              </a:cxn>
              <a:cxn ang="T8">
                <a:pos x="T4" y="T5"/>
              </a:cxn>
            </a:cxnLst>
            <a:rect l="T9" t="T10" r="T11" b="T12"/>
            <a:pathLst>
              <a:path w="3075" h="2081">
                <a:moveTo>
                  <a:pt x="0" y="0"/>
                </a:moveTo>
                <a:lnTo>
                  <a:pt x="7" y="2081"/>
                </a:lnTo>
                <a:lnTo>
                  <a:pt x="3075" y="2081"/>
                </a:lnTo>
              </a:path>
            </a:pathLst>
          </a:custGeom>
          <a:noFill/>
          <a:ln w="19050">
            <a:solidFill>
              <a:schemeClr val="bg1">
                <a:lumMod val="40000"/>
                <a:lumOff val="60000"/>
              </a:schemeClr>
            </a:solidFill>
            <a:round/>
            <a:headEnd type="none" w="sm" len="sm"/>
            <a:tailEnd type="none" w="sm" len="sm"/>
          </a:ln>
        </p:spPr>
        <p:txBody>
          <a:bodyPr/>
          <a:lstStyle/>
          <a:p>
            <a:endParaRPr lang="en-US" sz="1800" b="0"/>
          </a:p>
        </p:txBody>
      </p:sp>
      <p:grpSp>
        <p:nvGrpSpPr>
          <p:cNvPr id="94220" name="Group 13"/>
          <p:cNvGrpSpPr>
            <a:grpSpLocks/>
          </p:cNvGrpSpPr>
          <p:nvPr/>
        </p:nvGrpSpPr>
        <p:grpSpPr bwMode="auto">
          <a:xfrm>
            <a:off x="3143250" y="1638301"/>
            <a:ext cx="128588" cy="3713163"/>
            <a:chOff x="1020" y="1032"/>
            <a:chExt cx="81" cy="2339"/>
          </a:xfrm>
        </p:grpSpPr>
        <p:sp>
          <p:nvSpPr>
            <p:cNvPr id="94245" name="Line 14"/>
            <p:cNvSpPr>
              <a:spLocks noChangeShapeType="1"/>
            </p:cNvSpPr>
            <p:nvPr/>
          </p:nvSpPr>
          <p:spPr bwMode="auto">
            <a:xfrm flipH="1">
              <a:off x="1020" y="3371"/>
              <a:ext cx="81" cy="0"/>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46" name="Line 15"/>
            <p:cNvSpPr>
              <a:spLocks noChangeShapeType="1"/>
            </p:cNvSpPr>
            <p:nvPr/>
          </p:nvSpPr>
          <p:spPr bwMode="auto">
            <a:xfrm flipH="1">
              <a:off x="1020" y="2903"/>
              <a:ext cx="81" cy="0"/>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47" name="Line 16"/>
            <p:cNvSpPr>
              <a:spLocks noChangeShapeType="1"/>
            </p:cNvSpPr>
            <p:nvPr/>
          </p:nvSpPr>
          <p:spPr bwMode="auto">
            <a:xfrm flipH="1">
              <a:off x="1020" y="2435"/>
              <a:ext cx="81" cy="0"/>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48" name="Line 17"/>
            <p:cNvSpPr>
              <a:spLocks noChangeShapeType="1"/>
            </p:cNvSpPr>
            <p:nvPr/>
          </p:nvSpPr>
          <p:spPr bwMode="auto">
            <a:xfrm flipH="1">
              <a:off x="1020" y="1967"/>
              <a:ext cx="81" cy="0"/>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49" name="Line 18"/>
            <p:cNvSpPr>
              <a:spLocks noChangeShapeType="1"/>
            </p:cNvSpPr>
            <p:nvPr/>
          </p:nvSpPr>
          <p:spPr bwMode="auto">
            <a:xfrm flipH="1">
              <a:off x="1020" y="1499"/>
              <a:ext cx="81" cy="0"/>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50" name="Line 19"/>
            <p:cNvSpPr>
              <a:spLocks noChangeShapeType="1"/>
            </p:cNvSpPr>
            <p:nvPr/>
          </p:nvSpPr>
          <p:spPr bwMode="auto">
            <a:xfrm flipH="1">
              <a:off x="1020" y="1032"/>
              <a:ext cx="81" cy="0"/>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grpSp>
      <p:sp>
        <p:nvSpPr>
          <p:cNvPr id="94221" name="Rectangle 20"/>
          <p:cNvSpPr>
            <a:spLocks noChangeArrowheads="1"/>
          </p:cNvSpPr>
          <p:nvPr/>
        </p:nvSpPr>
        <p:spPr bwMode="auto">
          <a:xfrm>
            <a:off x="3222625" y="5526089"/>
            <a:ext cx="114300"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0</a:t>
            </a:r>
          </a:p>
        </p:txBody>
      </p:sp>
      <p:sp>
        <p:nvSpPr>
          <p:cNvPr id="94222" name="Rectangle 21"/>
          <p:cNvSpPr>
            <a:spLocks noChangeArrowheads="1"/>
          </p:cNvSpPr>
          <p:nvPr/>
        </p:nvSpPr>
        <p:spPr bwMode="auto">
          <a:xfrm>
            <a:off x="4106863" y="5526089"/>
            <a:ext cx="114300"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1</a:t>
            </a:r>
          </a:p>
        </p:txBody>
      </p:sp>
      <p:sp>
        <p:nvSpPr>
          <p:cNvPr id="94223" name="Rectangle 22"/>
          <p:cNvSpPr>
            <a:spLocks noChangeArrowheads="1"/>
          </p:cNvSpPr>
          <p:nvPr/>
        </p:nvSpPr>
        <p:spPr bwMode="auto">
          <a:xfrm>
            <a:off x="4992688" y="5526089"/>
            <a:ext cx="114300"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2</a:t>
            </a:r>
          </a:p>
        </p:txBody>
      </p:sp>
      <p:sp>
        <p:nvSpPr>
          <p:cNvPr id="94224" name="Rectangle 23"/>
          <p:cNvSpPr>
            <a:spLocks noChangeArrowheads="1"/>
          </p:cNvSpPr>
          <p:nvPr/>
        </p:nvSpPr>
        <p:spPr bwMode="auto">
          <a:xfrm>
            <a:off x="5878513" y="5526089"/>
            <a:ext cx="114300"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3</a:t>
            </a:r>
          </a:p>
        </p:txBody>
      </p:sp>
      <p:sp>
        <p:nvSpPr>
          <p:cNvPr id="94225" name="Rectangle 24"/>
          <p:cNvSpPr>
            <a:spLocks noChangeArrowheads="1"/>
          </p:cNvSpPr>
          <p:nvPr/>
        </p:nvSpPr>
        <p:spPr bwMode="auto">
          <a:xfrm>
            <a:off x="6764338" y="5526089"/>
            <a:ext cx="114300"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4</a:t>
            </a:r>
          </a:p>
        </p:txBody>
      </p:sp>
      <p:sp>
        <p:nvSpPr>
          <p:cNvPr id="94226" name="Rectangle 25"/>
          <p:cNvSpPr>
            <a:spLocks noChangeArrowheads="1"/>
          </p:cNvSpPr>
          <p:nvPr/>
        </p:nvSpPr>
        <p:spPr bwMode="auto">
          <a:xfrm>
            <a:off x="7650163" y="5526089"/>
            <a:ext cx="114300"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5</a:t>
            </a:r>
          </a:p>
        </p:txBody>
      </p:sp>
      <p:sp>
        <p:nvSpPr>
          <p:cNvPr id="94227" name="Rectangle 26"/>
          <p:cNvSpPr>
            <a:spLocks noChangeArrowheads="1"/>
          </p:cNvSpPr>
          <p:nvPr/>
        </p:nvSpPr>
        <p:spPr bwMode="auto">
          <a:xfrm>
            <a:off x="8537575" y="5526089"/>
            <a:ext cx="114300" cy="244475"/>
          </a:xfrm>
          <a:prstGeom prst="rect">
            <a:avLst/>
          </a:prstGeom>
          <a:noFill/>
          <a:ln w="9525">
            <a:noFill/>
            <a:miter lim="800000"/>
            <a:headEnd/>
            <a:tailEnd/>
          </a:ln>
        </p:spPr>
        <p:txBody>
          <a:bodyPr wrap="none" lIns="0" tIns="0" rIns="0" bIns="0">
            <a:spAutoFit/>
          </a:bodyPr>
          <a:lstStyle/>
          <a:p>
            <a:pPr algn="ctr">
              <a:buClr>
                <a:srgbClr val="FFFFFF"/>
              </a:buClr>
              <a:buFont typeface="Arial" pitchFamily="34" charset="0"/>
              <a:buNone/>
            </a:pPr>
            <a:r>
              <a:rPr lang="en-US" sz="1600">
                <a:solidFill>
                  <a:srgbClr val="FFFFFF"/>
                </a:solidFill>
                <a:cs typeface="Arial" pitchFamily="34" charset="0"/>
                <a:sym typeface="Arial" pitchFamily="34" charset="0"/>
              </a:rPr>
              <a:t>6</a:t>
            </a:r>
          </a:p>
        </p:txBody>
      </p:sp>
      <p:sp>
        <p:nvSpPr>
          <p:cNvPr id="94228" name="Freeform 27"/>
          <p:cNvSpPr>
            <a:spLocks/>
          </p:cNvSpPr>
          <p:nvPr/>
        </p:nvSpPr>
        <p:spPr bwMode="auto">
          <a:xfrm>
            <a:off x="3259139" y="1635125"/>
            <a:ext cx="5056187" cy="2120900"/>
          </a:xfrm>
          <a:custGeom>
            <a:avLst/>
            <a:gdLst>
              <a:gd name="T0" fmla="*/ 0 w 2785"/>
              <a:gd name="T1" fmla="*/ 0 h 1190"/>
              <a:gd name="T2" fmla="*/ 2147483647 w 2785"/>
              <a:gd name="T3" fmla="*/ 0 h 1190"/>
              <a:gd name="T4" fmla="*/ 2147483647 w 2785"/>
              <a:gd name="T5" fmla="*/ 2147483647 h 1190"/>
              <a:gd name="T6" fmla="*/ 2147483647 w 2785"/>
              <a:gd name="T7" fmla="*/ 2147483647 h 1190"/>
              <a:gd name="T8" fmla="*/ 2147483647 w 2785"/>
              <a:gd name="T9" fmla="*/ 2147483647 h 1190"/>
              <a:gd name="T10" fmla="*/ 2147483647 w 2785"/>
              <a:gd name="T11" fmla="*/ 2147483647 h 1190"/>
              <a:gd name="T12" fmla="*/ 2147483647 w 2785"/>
              <a:gd name="T13" fmla="*/ 2147483647 h 1190"/>
              <a:gd name="T14" fmla="*/ 2147483647 w 2785"/>
              <a:gd name="T15" fmla="*/ 2147483647 h 1190"/>
              <a:gd name="T16" fmla="*/ 2147483647 w 2785"/>
              <a:gd name="T17" fmla="*/ 2147483647 h 1190"/>
              <a:gd name="T18" fmla="*/ 2147483647 w 2785"/>
              <a:gd name="T19" fmla="*/ 2147483647 h 1190"/>
              <a:gd name="T20" fmla="*/ 2147483647 w 2785"/>
              <a:gd name="T21" fmla="*/ 2147483647 h 1190"/>
              <a:gd name="T22" fmla="*/ 2147483647 w 2785"/>
              <a:gd name="T23" fmla="*/ 2147483647 h 1190"/>
              <a:gd name="T24" fmla="*/ 2147483647 w 2785"/>
              <a:gd name="T25" fmla="*/ 2147483647 h 1190"/>
              <a:gd name="T26" fmla="*/ 2147483647 w 2785"/>
              <a:gd name="T27" fmla="*/ 2147483647 h 1190"/>
              <a:gd name="T28" fmla="*/ 2147483647 w 2785"/>
              <a:gd name="T29" fmla="*/ 2147483647 h 1190"/>
              <a:gd name="T30" fmla="*/ 2147483647 w 2785"/>
              <a:gd name="T31" fmla="*/ 2147483647 h 1190"/>
              <a:gd name="T32" fmla="*/ 2147483647 w 2785"/>
              <a:gd name="T33" fmla="*/ 2147483647 h 1190"/>
              <a:gd name="T34" fmla="*/ 2147483647 w 2785"/>
              <a:gd name="T35" fmla="*/ 2147483647 h 1190"/>
              <a:gd name="T36" fmla="*/ 2147483647 w 2785"/>
              <a:gd name="T37" fmla="*/ 2147483647 h 1190"/>
              <a:gd name="T38" fmla="*/ 2147483647 w 2785"/>
              <a:gd name="T39" fmla="*/ 2147483647 h 1190"/>
              <a:gd name="T40" fmla="*/ 2147483647 w 2785"/>
              <a:gd name="T41" fmla="*/ 2147483647 h 1190"/>
              <a:gd name="T42" fmla="*/ 2147483647 w 2785"/>
              <a:gd name="T43" fmla="*/ 2147483647 h 1190"/>
              <a:gd name="T44" fmla="*/ 2147483647 w 2785"/>
              <a:gd name="T45" fmla="*/ 2147483647 h 1190"/>
              <a:gd name="T46" fmla="*/ 2147483647 w 2785"/>
              <a:gd name="T47" fmla="*/ 2147483647 h 1190"/>
              <a:gd name="T48" fmla="*/ 2147483647 w 2785"/>
              <a:gd name="T49" fmla="*/ 2147483647 h 1190"/>
              <a:gd name="T50" fmla="*/ 2147483647 w 2785"/>
              <a:gd name="T51" fmla="*/ 2147483647 h 1190"/>
              <a:gd name="T52" fmla="*/ 2147483647 w 2785"/>
              <a:gd name="T53" fmla="*/ 2147483647 h 1190"/>
              <a:gd name="T54" fmla="*/ 2147483647 w 2785"/>
              <a:gd name="T55" fmla="*/ 2147483647 h 1190"/>
              <a:gd name="T56" fmla="*/ 2147483647 w 2785"/>
              <a:gd name="T57" fmla="*/ 2147483647 h 1190"/>
              <a:gd name="T58" fmla="*/ 2147483647 w 2785"/>
              <a:gd name="T59" fmla="*/ 2147483647 h 1190"/>
              <a:gd name="T60" fmla="*/ 2147483647 w 2785"/>
              <a:gd name="T61" fmla="*/ 2147483647 h 1190"/>
              <a:gd name="T62" fmla="*/ 2147483647 w 2785"/>
              <a:gd name="T63" fmla="*/ 2147483647 h 11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85"/>
              <a:gd name="T97" fmla="*/ 0 h 1190"/>
              <a:gd name="T98" fmla="*/ 2785 w 2785"/>
              <a:gd name="T99" fmla="*/ 1190 h 11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85" h="1190">
                <a:moveTo>
                  <a:pt x="0" y="0"/>
                </a:moveTo>
                <a:lnTo>
                  <a:pt x="144" y="0"/>
                </a:lnTo>
                <a:lnTo>
                  <a:pt x="144" y="57"/>
                </a:lnTo>
                <a:lnTo>
                  <a:pt x="212" y="57"/>
                </a:lnTo>
                <a:lnTo>
                  <a:pt x="212" y="128"/>
                </a:lnTo>
                <a:lnTo>
                  <a:pt x="283" y="128"/>
                </a:lnTo>
                <a:lnTo>
                  <a:pt x="283" y="209"/>
                </a:lnTo>
                <a:lnTo>
                  <a:pt x="364" y="209"/>
                </a:lnTo>
                <a:lnTo>
                  <a:pt x="364" y="277"/>
                </a:lnTo>
                <a:lnTo>
                  <a:pt x="405" y="277"/>
                </a:lnTo>
                <a:lnTo>
                  <a:pt x="405" y="386"/>
                </a:lnTo>
                <a:lnTo>
                  <a:pt x="476" y="386"/>
                </a:lnTo>
                <a:lnTo>
                  <a:pt x="476" y="430"/>
                </a:lnTo>
                <a:lnTo>
                  <a:pt x="530" y="430"/>
                </a:lnTo>
                <a:lnTo>
                  <a:pt x="530" y="484"/>
                </a:lnTo>
                <a:lnTo>
                  <a:pt x="574" y="484"/>
                </a:lnTo>
                <a:lnTo>
                  <a:pt x="574" y="522"/>
                </a:lnTo>
                <a:lnTo>
                  <a:pt x="620" y="522"/>
                </a:lnTo>
                <a:lnTo>
                  <a:pt x="620" y="641"/>
                </a:lnTo>
                <a:lnTo>
                  <a:pt x="886" y="641"/>
                </a:lnTo>
                <a:lnTo>
                  <a:pt x="886" y="783"/>
                </a:lnTo>
                <a:lnTo>
                  <a:pt x="1006" y="783"/>
                </a:lnTo>
                <a:lnTo>
                  <a:pt x="1006" y="837"/>
                </a:lnTo>
                <a:lnTo>
                  <a:pt x="1147" y="837"/>
                </a:lnTo>
                <a:lnTo>
                  <a:pt x="1147" y="900"/>
                </a:lnTo>
                <a:lnTo>
                  <a:pt x="1291" y="900"/>
                </a:lnTo>
                <a:lnTo>
                  <a:pt x="1291" y="967"/>
                </a:lnTo>
                <a:lnTo>
                  <a:pt x="2060" y="967"/>
                </a:lnTo>
                <a:lnTo>
                  <a:pt x="2060" y="1092"/>
                </a:lnTo>
                <a:lnTo>
                  <a:pt x="2220" y="1092"/>
                </a:lnTo>
                <a:lnTo>
                  <a:pt x="2220" y="1190"/>
                </a:lnTo>
                <a:lnTo>
                  <a:pt x="2785" y="1190"/>
                </a:lnTo>
              </a:path>
            </a:pathLst>
          </a:custGeom>
          <a:noFill/>
          <a:ln w="19050">
            <a:solidFill>
              <a:schemeClr val="folHlink"/>
            </a:solidFill>
            <a:round/>
            <a:headEnd type="none" w="sm" len="sm"/>
            <a:tailEnd type="none" w="sm" len="sm"/>
          </a:ln>
        </p:spPr>
        <p:txBody>
          <a:bodyPr/>
          <a:lstStyle/>
          <a:p>
            <a:endParaRPr lang="en-US" sz="1800" b="0"/>
          </a:p>
        </p:txBody>
      </p:sp>
      <p:sp>
        <p:nvSpPr>
          <p:cNvPr id="94229" name="Freeform 28"/>
          <p:cNvSpPr>
            <a:spLocks/>
          </p:cNvSpPr>
          <p:nvPr/>
        </p:nvSpPr>
        <p:spPr bwMode="auto">
          <a:xfrm>
            <a:off x="3259139" y="1712913"/>
            <a:ext cx="2757487" cy="1312862"/>
          </a:xfrm>
          <a:custGeom>
            <a:avLst/>
            <a:gdLst>
              <a:gd name="T0" fmla="*/ 0 w 1519"/>
              <a:gd name="T1" fmla="*/ 0 h 736"/>
              <a:gd name="T2" fmla="*/ 2147483647 w 1519"/>
              <a:gd name="T3" fmla="*/ 0 h 736"/>
              <a:gd name="T4" fmla="*/ 2147483647 w 1519"/>
              <a:gd name="T5" fmla="*/ 2147483647 h 736"/>
              <a:gd name="T6" fmla="*/ 2147483647 w 1519"/>
              <a:gd name="T7" fmla="*/ 2147483647 h 736"/>
              <a:gd name="T8" fmla="*/ 2147483647 w 1519"/>
              <a:gd name="T9" fmla="*/ 2147483647 h 736"/>
              <a:gd name="T10" fmla="*/ 2147483647 w 1519"/>
              <a:gd name="T11" fmla="*/ 2147483647 h 736"/>
              <a:gd name="T12" fmla="*/ 2147483647 w 1519"/>
              <a:gd name="T13" fmla="*/ 2147483647 h 736"/>
              <a:gd name="T14" fmla="*/ 2147483647 w 1519"/>
              <a:gd name="T15" fmla="*/ 2147483647 h 736"/>
              <a:gd name="T16" fmla="*/ 2147483647 w 1519"/>
              <a:gd name="T17" fmla="*/ 2147483647 h 736"/>
              <a:gd name="T18" fmla="*/ 2147483647 w 1519"/>
              <a:gd name="T19" fmla="*/ 2147483647 h 736"/>
              <a:gd name="T20" fmla="*/ 2147483647 w 1519"/>
              <a:gd name="T21" fmla="*/ 2147483647 h 736"/>
              <a:gd name="T22" fmla="*/ 2147483647 w 1519"/>
              <a:gd name="T23" fmla="*/ 2147483647 h 736"/>
              <a:gd name="T24" fmla="*/ 2147483647 w 1519"/>
              <a:gd name="T25" fmla="*/ 2147483647 h 736"/>
              <a:gd name="T26" fmla="*/ 2147483647 w 1519"/>
              <a:gd name="T27" fmla="*/ 2147483647 h 736"/>
              <a:gd name="T28" fmla="*/ 2147483647 w 1519"/>
              <a:gd name="T29" fmla="*/ 2147483647 h 736"/>
              <a:gd name="T30" fmla="*/ 2147483647 w 1519"/>
              <a:gd name="T31" fmla="*/ 2147483647 h 736"/>
              <a:gd name="T32" fmla="*/ 2147483647 w 1519"/>
              <a:gd name="T33" fmla="*/ 2147483647 h 736"/>
              <a:gd name="T34" fmla="*/ 2147483647 w 1519"/>
              <a:gd name="T35" fmla="*/ 2147483647 h 736"/>
              <a:gd name="T36" fmla="*/ 2147483647 w 1519"/>
              <a:gd name="T37" fmla="*/ 2147483647 h 736"/>
              <a:gd name="T38" fmla="*/ 2147483647 w 1519"/>
              <a:gd name="T39" fmla="*/ 2147483647 h 736"/>
              <a:gd name="T40" fmla="*/ 2147483647 w 1519"/>
              <a:gd name="T41" fmla="*/ 2147483647 h 736"/>
              <a:gd name="T42" fmla="*/ 2147483647 w 1519"/>
              <a:gd name="T43" fmla="*/ 2147483647 h 736"/>
              <a:gd name="T44" fmla="*/ 2147483647 w 1519"/>
              <a:gd name="T45" fmla="*/ 2147483647 h 736"/>
              <a:gd name="T46" fmla="*/ 2147483647 w 1519"/>
              <a:gd name="T47" fmla="*/ 2147483647 h 736"/>
              <a:gd name="T48" fmla="*/ 2147483647 w 1519"/>
              <a:gd name="T49" fmla="*/ 2147483647 h 736"/>
              <a:gd name="T50" fmla="*/ 2147483647 w 1519"/>
              <a:gd name="T51" fmla="*/ 2147483647 h 736"/>
              <a:gd name="T52" fmla="*/ 2147483647 w 1519"/>
              <a:gd name="T53" fmla="*/ 2147483647 h 736"/>
              <a:gd name="T54" fmla="*/ 2147483647 w 1519"/>
              <a:gd name="T55" fmla="*/ 2147483647 h 7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19"/>
              <a:gd name="T85" fmla="*/ 0 h 736"/>
              <a:gd name="T86" fmla="*/ 1519 w 1519"/>
              <a:gd name="T87" fmla="*/ 736 h 7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19" h="736">
                <a:moveTo>
                  <a:pt x="0" y="0"/>
                </a:moveTo>
                <a:lnTo>
                  <a:pt x="142" y="0"/>
                </a:lnTo>
                <a:lnTo>
                  <a:pt x="142" y="43"/>
                </a:lnTo>
                <a:lnTo>
                  <a:pt x="218" y="43"/>
                </a:lnTo>
                <a:lnTo>
                  <a:pt x="218" y="89"/>
                </a:lnTo>
                <a:lnTo>
                  <a:pt x="307" y="89"/>
                </a:lnTo>
                <a:lnTo>
                  <a:pt x="307" y="144"/>
                </a:lnTo>
                <a:lnTo>
                  <a:pt x="397" y="144"/>
                </a:lnTo>
                <a:lnTo>
                  <a:pt x="397" y="198"/>
                </a:lnTo>
                <a:lnTo>
                  <a:pt x="530" y="198"/>
                </a:lnTo>
                <a:lnTo>
                  <a:pt x="530" y="236"/>
                </a:lnTo>
                <a:lnTo>
                  <a:pt x="565" y="236"/>
                </a:lnTo>
                <a:lnTo>
                  <a:pt x="565" y="290"/>
                </a:lnTo>
                <a:lnTo>
                  <a:pt x="704" y="290"/>
                </a:lnTo>
                <a:lnTo>
                  <a:pt x="704" y="331"/>
                </a:lnTo>
                <a:lnTo>
                  <a:pt x="813" y="331"/>
                </a:lnTo>
                <a:lnTo>
                  <a:pt x="813" y="361"/>
                </a:lnTo>
                <a:lnTo>
                  <a:pt x="878" y="361"/>
                </a:lnTo>
                <a:lnTo>
                  <a:pt x="878" y="399"/>
                </a:lnTo>
                <a:lnTo>
                  <a:pt x="954" y="399"/>
                </a:lnTo>
                <a:lnTo>
                  <a:pt x="954" y="432"/>
                </a:lnTo>
                <a:lnTo>
                  <a:pt x="1158" y="432"/>
                </a:lnTo>
                <a:lnTo>
                  <a:pt x="1158" y="491"/>
                </a:lnTo>
                <a:lnTo>
                  <a:pt x="1204" y="491"/>
                </a:lnTo>
                <a:lnTo>
                  <a:pt x="1204" y="587"/>
                </a:lnTo>
                <a:lnTo>
                  <a:pt x="1307" y="587"/>
                </a:lnTo>
                <a:lnTo>
                  <a:pt x="1307" y="736"/>
                </a:lnTo>
                <a:lnTo>
                  <a:pt x="1519" y="736"/>
                </a:lnTo>
              </a:path>
            </a:pathLst>
          </a:custGeom>
          <a:noFill/>
          <a:ln w="38100">
            <a:solidFill>
              <a:schemeClr val="accent2"/>
            </a:solidFill>
            <a:round/>
            <a:headEnd type="none" w="sm" len="sm"/>
            <a:tailEnd type="none" w="sm" len="sm"/>
          </a:ln>
        </p:spPr>
        <p:txBody>
          <a:bodyPr/>
          <a:lstStyle/>
          <a:p>
            <a:endParaRPr lang="en-US" sz="1800" b="0"/>
          </a:p>
        </p:txBody>
      </p:sp>
      <p:sp>
        <p:nvSpPr>
          <p:cNvPr id="94230" name="Freeform 29"/>
          <p:cNvSpPr>
            <a:spLocks/>
          </p:cNvSpPr>
          <p:nvPr/>
        </p:nvSpPr>
        <p:spPr bwMode="auto">
          <a:xfrm>
            <a:off x="3276601" y="1635126"/>
            <a:ext cx="2646363" cy="2087563"/>
          </a:xfrm>
          <a:custGeom>
            <a:avLst/>
            <a:gdLst>
              <a:gd name="T0" fmla="*/ 0 w 1459"/>
              <a:gd name="T1" fmla="*/ 0 h 1171"/>
              <a:gd name="T2" fmla="*/ 0 w 1459"/>
              <a:gd name="T3" fmla="*/ 2147483647 h 1171"/>
              <a:gd name="T4" fmla="*/ 2147483647 w 1459"/>
              <a:gd name="T5" fmla="*/ 2147483647 h 1171"/>
              <a:gd name="T6" fmla="*/ 2147483647 w 1459"/>
              <a:gd name="T7" fmla="*/ 2147483647 h 1171"/>
              <a:gd name="T8" fmla="*/ 2147483647 w 1459"/>
              <a:gd name="T9" fmla="*/ 2147483647 h 1171"/>
              <a:gd name="T10" fmla="*/ 2147483647 w 1459"/>
              <a:gd name="T11" fmla="*/ 2147483647 h 1171"/>
              <a:gd name="T12" fmla="*/ 2147483647 w 1459"/>
              <a:gd name="T13" fmla="*/ 2147483647 h 1171"/>
              <a:gd name="T14" fmla="*/ 2147483647 w 1459"/>
              <a:gd name="T15" fmla="*/ 2147483647 h 1171"/>
              <a:gd name="T16" fmla="*/ 2147483647 w 1459"/>
              <a:gd name="T17" fmla="*/ 2147483647 h 1171"/>
              <a:gd name="T18" fmla="*/ 2147483647 w 1459"/>
              <a:gd name="T19" fmla="*/ 2147483647 h 1171"/>
              <a:gd name="T20" fmla="*/ 2147483647 w 1459"/>
              <a:gd name="T21" fmla="*/ 2147483647 h 1171"/>
              <a:gd name="T22" fmla="*/ 2147483647 w 1459"/>
              <a:gd name="T23" fmla="*/ 2147483647 h 1171"/>
              <a:gd name="T24" fmla="*/ 2147483647 w 1459"/>
              <a:gd name="T25" fmla="*/ 2147483647 h 1171"/>
              <a:gd name="T26" fmla="*/ 2147483647 w 1459"/>
              <a:gd name="T27" fmla="*/ 2147483647 h 1171"/>
              <a:gd name="T28" fmla="*/ 2147483647 w 1459"/>
              <a:gd name="T29" fmla="*/ 2147483647 h 1171"/>
              <a:gd name="T30" fmla="*/ 2147483647 w 1459"/>
              <a:gd name="T31" fmla="*/ 2147483647 h 1171"/>
              <a:gd name="T32" fmla="*/ 2147483647 w 1459"/>
              <a:gd name="T33" fmla="*/ 2147483647 h 1171"/>
              <a:gd name="T34" fmla="*/ 2147483647 w 1459"/>
              <a:gd name="T35" fmla="*/ 2147483647 h 1171"/>
              <a:gd name="T36" fmla="*/ 2147483647 w 1459"/>
              <a:gd name="T37" fmla="*/ 2147483647 h 1171"/>
              <a:gd name="T38" fmla="*/ 2147483647 w 1459"/>
              <a:gd name="T39" fmla="*/ 2147483647 h 1171"/>
              <a:gd name="T40" fmla="*/ 2147483647 w 1459"/>
              <a:gd name="T41" fmla="*/ 2147483647 h 1171"/>
              <a:gd name="T42" fmla="*/ 2147483647 w 1459"/>
              <a:gd name="T43" fmla="*/ 2147483647 h 1171"/>
              <a:gd name="T44" fmla="*/ 2147483647 w 1459"/>
              <a:gd name="T45" fmla="*/ 2147483647 h 1171"/>
              <a:gd name="T46" fmla="*/ 2147483647 w 1459"/>
              <a:gd name="T47" fmla="*/ 2147483647 h 1171"/>
              <a:gd name="T48" fmla="*/ 2147483647 w 1459"/>
              <a:gd name="T49" fmla="*/ 2147483647 h 1171"/>
              <a:gd name="T50" fmla="*/ 2147483647 w 1459"/>
              <a:gd name="T51" fmla="*/ 2147483647 h 1171"/>
              <a:gd name="T52" fmla="*/ 2147483647 w 1459"/>
              <a:gd name="T53" fmla="*/ 2147483647 h 1171"/>
              <a:gd name="T54" fmla="*/ 2147483647 w 1459"/>
              <a:gd name="T55" fmla="*/ 2147483647 h 1171"/>
              <a:gd name="T56" fmla="*/ 2147483647 w 1459"/>
              <a:gd name="T57" fmla="*/ 2147483647 h 1171"/>
              <a:gd name="T58" fmla="*/ 2147483647 w 1459"/>
              <a:gd name="T59" fmla="*/ 2147483647 h 1171"/>
              <a:gd name="T60" fmla="*/ 2147483647 w 1459"/>
              <a:gd name="T61" fmla="*/ 2147483647 h 1171"/>
              <a:gd name="T62" fmla="*/ 2147483647 w 1459"/>
              <a:gd name="T63" fmla="*/ 2147483647 h 1171"/>
              <a:gd name="T64" fmla="*/ 2147483647 w 1459"/>
              <a:gd name="T65" fmla="*/ 2147483647 h 1171"/>
              <a:gd name="T66" fmla="*/ 2147483647 w 1459"/>
              <a:gd name="T67" fmla="*/ 2147483647 h 1171"/>
              <a:gd name="T68" fmla="*/ 2147483647 w 1459"/>
              <a:gd name="T69" fmla="*/ 2147483647 h 11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59"/>
              <a:gd name="T106" fmla="*/ 0 h 1171"/>
              <a:gd name="T107" fmla="*/ 1459 w 1459"/>
              <a:gd name="T108" fmla="*/ 1171 h 117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59" h="1171">
                <a:moveTo>
                  <a:pt x="0" y="0"/>
                </a:moveTo>
                <a:lnTo>
                  <a:pt x="0" y="95"/>
                </a:lnTo>
                <a:lnTo>
                  <a:pt x="92" y="95"/>
                </a:lnTo>
                <a:lnTo>
                  <a:pt x="92" y="133"/>
                </a:lnTo>
                <a:lnTo>
                  <a:pt x="201" y="133"/>
                </a:lnTo>
                <a:lnTo>
                  <a:pt x="201" y="180"/>
                </a:lnTo>
                <a:lnTo>
                  <a:pt x="228" y="180"/>
                </a:lnTo>
                <a:lnTo>
                  <a:pt x="228" y="220"/>
                </a:lnTo>
                <a:lnTo>
                  <a:pt x="271" y="220"/>
                </a:lnTo>
                <a:lnTo>
                  <a:pt x="271" y="302"/>
                </a:lnTo>
                <a:lnTo>
                  <a:pt x="304" y="302"/>
                </a:lnTo>
                <a:lnTo>
                  <a:pt x="304" y="367"/>
                </a:lnTo>
                <a:lnTo>
                  <a:pt x="345" y="367"/>
                </a:lnTo>
                <a:lnTo>
                  <a:pt x="345" y="391"/>
                </a:lnTo>
                <a:lnTo>
                  <a:pt x="388" y="391"/>
                </a:lnTo>
                <a:lnTo>
                  <a:pt x="388" y="410"/>
                </a:lnTo>
                <a:lnTo>
                  <a:pt x="423" y="410"/>
                </a:lnTo>
                <a:lnTo>
                  <a:pt x="423" y="457"/>
                </a:lnTo>
                <a:lnTo>
                  <a:pt x="464" y="457"/>
                </a:lnTo>
                <a:lnTo>
                  <a:pt x="464" y="541"/>
                </a:lnTo>
                <a:lnTo>
                  <a:pt x="524" y="541"/>
                </a:lnTo>
                <a:lnTo>
                  <a:pt x="524" y="582"/>
                </a:lnTo>
                <a:lnTo>
                  <a:pt x="646" y="582"/>
                </a:lnTo>
                <a:lnTo>
                  <a:pt x="646" y="731"/>
                </a:lnTo>
                <a:lnTo>
                  <a:pt x="690" y="731"/>
                </a:lnTo>
                <a:lnTo>
                  <a:pt x="690" y="834"/>
                </a:lnTo>
                <a:lnTo>
                  <a:pt x="861" y="834"/>
                </a:lnTo>
                <a:lnTo>
                  <a:pt x="861" y="910"/>
                </a:lnTo>
                <a:lnTo>
                  <a:pt x="915" y="910"/>
                </a:lnTo>
                <a:lnTo>
                  <a:pt x="915" y="978"/>
                </a:lnTo>
                <a:lnTo>
                  <a:pt x="1037" y="978"/>
                </a:lnTo>
                <a:lnTo>
                  <a:pt x="1037" y="1057"/>
                </a:lnTo>
                <a:lnTo>
                  <a:pt x="1298" y="1057"/>
                </a:lnTo>
                <a:lnTo>
                  <a:pt x="1298" y="1171"/>
                </a:lnTo>
                <a:lnTo>
                  <a:pt x="1459" y="1171"/>
                </a:lnTo>
              </a:path>
            </a:pathLst>
          </a:custGeom>
          <a:noFill/>
          <a:ln w="28575">
            <a:solidFill>
              <a:schemeClr val="tx2">
                <a:lumMod val="40000"/>
                <a:lumOff val="60000"/>
              </a:schemeClr>
            </a:solidFill>
            <a:round/>
            <a:headEnd type="none" w="sm" len="sm"/>
            <a:tailEnd type="none" w="sm" len="sm"/>
          </a:ln>
        </p:spPr>
        <p:txBody>
          <a:bodyPr/>
          <a:lstStyle/>
          <a:p>
            <a:endParaRPr lang="en-US" sz="1800" b="0"/>
          </a:p>
        </p:txBody>
      </p:sp>
      <p:sp>
        <p:nvSpPr>
          <p:cNvPr id="94231" name="Freeform 30"/>
          <p:cNvSpPr>
            <a:spLocks/>
          </p:cNvSpPr>
          <p:nvPr/>
        </p:nvSpPr>
        <p:spPr bwMode="auto">
          <a:xfrm>
            <a:off x="3278189" y="1703389"/>
            <a:ext cx="4873625" cy="2700337"/>
          </a:xfrm>
          <a:custGeom>
            <a:avLst/>
            <a:gdLst>
              <a:gd name="T0" fmla="*/ 0 w 2685"/>
              <a:gd name="T1" fmla="*/ 0 h 1516"/>
              <a:gd name="T2" fmla="*/ 2147483647 w 2685"/>
              <a:gd name="T3" fmla="*/ 0 h 1516"/>
              <a:gd name="T4" fmla="*/ 2147483647 w 2685"/>
              <a:gd name="T5" fmla="*/ 2147483647 h 1516"/>
              <a:gd name="T6" fmla="*/ 2147483647 w 2685"/>
              <a:gd name="T7" fmla="*/ 2147483647 h 1516"/>
              <a:gd name="T8" fmla="*/ 2147483647 w 2685"/>
              <a:gd name="T9" fmla="*/ 2147483647 h 1516"/>
              <a:gd name="T10" fmla="*/ 2147483647 w 2685"/>
              <a:gd name="T11" fmla="*/ 2147483647 h 1516"/>
              <a:gd name="T12" fmla="*/ 2147483647 w 2685"/>
              <a:gd name="T13" fmla="*/ 2147483647 h 1516"/>
              <a:gd name="T14" fmla="*/ 2147483647 w 2685"/>
              <a:gd name="T15" fmla="*/ 2147483647 h 1516"/>
              <a:gd name="T16" fmla="*/ 2147483647 w 2685"/>
              <a:gd name="T17" fmla="*/ 2147483647 h 1516"/>
              <a:gd name="T18" fmla="*/ 2147483647 w 2685"/>
              <a:gd name="T19" fmla="*/ 2147483647 h 1516"/>
              <a:gd name="T20" fmla="*/ 2147483647 w 2685"/>
              <a:gd name="T21" fmla="*/ 2147483647 h 1516"/>
              <a:gd name="T22" fmla="*/ 2147483647 w 2685"/>
              <a:gd name="T23" fmla="*/ 2147483647 h 1516"/>
              <a:gd name="T24" fmla="*/ 2147483647 w 2685"/>
              <a:gd name="T25" fmla="*/ 2147483647 h 1516"/>
              <a:gd name="T26" fmla="*/ 2147483647 w 2685"/>
              <a:gd name="T27" fmla="*/ 2147483647 h 1516"/>
              <a:gd name="T28" fmla="*/ 2147483647 w 2685"/>
              <a:gd name="T29" fmla="*/ 2147483647 h 1516"/>
              <a:gd name="T30" fmla="*/ 2147483647 w 2685"/>
              <a:gd name="T31" fmla="*/ 2147483647 h 1516"/>
              <a:gd name="T32" fmla="*/ 2147483647 w 2685"/>
              <a:gd name="T33" fmla="*/ 2147483647 h 1516"/>
              <a:gd name="T34" fmla="*/ 2147483647 w 2685"/>
              <a:gd name="T35" fmla="*/ 2147483647 h 1516"/>
              <a:gd name="T36" fmla="*/ 2147483647 w 2685"/>
              <a:gd name="T37" fmla="*/ 2147483647 h 1516"/>
              <a:gd name="T38" fmla="*/ 2147483647 w 2685"/>
              <a:gd name="T39" fmla="*/ 2147483647 h 1516"/>
              <a:gd name="T40" fmla="*/ 2147483647 w 2685"/>
              <a:gd name="T41" fmla="*/ 2147483647 h 1516"/>
              <a:gd name="T42" fmla="*/ 2147483647 w 2685"/>
              <a:gd name="T43" fmla="*/ 2147483647 h 1516"/>
              <a:gd name="T44" fmla="*/ 2147483647 w 2685"/>
              <a:gd name="T45" fmla="*/ 2147483647 h 1516"/>
              <a:gd name="T46" fmla="*/ 2147483647 w 2685"/>
              <a:gd name="T47" fmla="*/ 2147483647 h 1516"/>
              <a:gd name="T48" fmla="*/ 2147483647 w 2685"/>
              <a:gd name="T49" fmla="*/ 2147483647 h 1516"/>
              <a:gd name="T50" fmla="*/ 2147483647 w 2685"/>
              <a:gd name="T51" fmla="*/ 2147483647 h 1516"/>
              <a:gd name="T52" fmla="*/ 2147483647 w 2685"/>
              <a:gd name="T53" fmla="*/ 2147483647 h 1516"/>
              <a:gd name="T54" fmla="*/ 2147483647 w 2685"/>
              <a:gd name="T55" fmla="*/ 2147483647 h 1516"/>
              <a:gd name="T56" fmla="*/ 2147483647 w 2685"/>
              <a:gd name="T57" fmla="*/ 2147483647 h 1516"/>
              <a:gd name="T58" fmla="*/ 2147483647 w 2685"/>
              <a:gd name="T59" fmla="*/ 2147483647 h 1516"/>
              <a:gd name="T60" fmla="*/ 2147483647 w 2685"/>
              <a:gd name="T61" fmla="*/ 2147483647 h 1516"/>
              <a:gd name="T62" fmla="*/ 2147483647 w 2685"/>
              <a:gd name="T63" fmla="*/ 2147483647 h 1516"/>
              <a:gd name="T64" fmla="*/ 2147483647 w 2685"/>
              <a:gd name="T65" fmla="*/ 2147483647 h 1516"/>
              <a:gd name="T66" fmla="*/ 2147483647 w 2685"/>
              <a:gd name="T67" fmla="*/ 2147483647 h 1516"/>
              <a:gd name="T68" fmla="*/ 2147483647 w 2685"/>
              <a:gd name="T69" fmla="*/ 2147483647 h 1516"/>
              <a:gd name="T70" fmla="*/ 2147483647 w 2685"/>
              <a:gd name="T71" fmla="*/ 2147483647 h 1516"/>
              <a:gd name="T72" fmla="*/ 2147483647 w 2685"/>
              <a:gd name="T73" fmla="*/ 2147483647 h 1516"/>
              <a:gd name="T74" fmla="*/ 2147483647 w 2685"/>
              <a:gd name="T75" fmla="*/ 2147483647 h 1516"/>
              <a:gd name="T76" fmla="*/ 2147483647 w 2685"/>
              <a:gd name="T77" fmla="*/ 2147483647 h 1516"/>
              <a:gd name="T78" fmla="*/ 2147483647 w 2685"/>
              <a:gd name="T79" fmla="*/ 2147483647 h 1516"/>
              <a:gd name="T80" fmla="*/ 2147483647 w 2685"/>
              <a:gd name="T81" fmla="*/ 2147483647 h 1516"/>
              <a:gd name="T82" fmla="*/ 2147483647 w 2685"/>
              <a:gd name="T83" fmla="*/ 2147483647 h 15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685"/>
              <a:gd name="T127" fmla="*/ 0 h 1516"/>
              <a:gd name="T128" fmla="*/ 2685 w 2685"/>
              <a:gd name="T129" fmla="*/ 1516 h 15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685" h="1516">
                <a:moveTo>
                  <a:pt x="0" y="0"/>
                </a:moveTo>
                <a:lnTo>
                  <a:pt x="133" y="0"/>
                </a:lnTo>
                <a:lnTo>
                  <a:pt x="133" y="68"/>
                </a:lnTo>
                <a:lnTo>
                  <a:pt x="204" y="68"/>
                </a:lnTo>
                <a:lnTo>
                  <a:pt x="204" y="90"/>
                </a:lnTo>
                <a:lnTo>
                  <a:pt x="305" y="90"/>
                </a:lnTo>
                <a:lnTo>
                  <a:pt x="305" y="201"/>
                </a:lnTo>
                <a:lnTo>
                  <a:pt x="408" y="201"/>
                </a:lnTo>
                <a:lnTo>
                  <a:pt x="408" y="239"/>
                </a:lnTo>
                <a:lnTo>
                  <a:pt x="440" y="239"/>
                </a:lnTo>
                <a:lnTo>
                  <a:pt x="440" y="272"/>
                </a:lnTo>
                <a:lnTo>
                  <a:pt x="497" y="272"/>
                </a:lnTo>
                <a:lnTo>
                  <a:pt x="497" y="345"/>
                </a:lnTo>
                <a:lnTo>
                  <a:pt x="519" y="345"/>
                </a:lnTo>
                <a:lnTo>
                  <a:pt x="519" y="400"/>
                </a:lnTo>
                <a:lnTo>
                  <a:pt x="563" y="400"/>
                </a:lnTo>
                <a:lnTo>
                  <a:pt x="563" y="449"/>
                </a:lnTo>
                <a:lnTo>
                  <a:pt x="633" y="449"/>
                </a:lnTo>
                <a:lnTo>
                  <a:pt x="633" y="492"/>
                </a:lnTo>
                <a:lnTo>
                  <a:pt x="677" y="492"/>
                </a:lnTo>
                <a:lnTo>
                  <a:pt x="677" y="549"/>
                </a:lnTo>
                <a:lnTo>
                  <a:pt x="715" y="549"/>
                </a:lnTo>
                <a:lnTo>
                  <a:pt x="715" y="587"/>
                </a:lnTo>
                <a:lnTo>
                  <a:pt x="769" y="587"/>
                </a:lnTo>
                <a:lnTo>
                  <a:pt x="769" y="688"/>
                </a:lnTo>
                <a:lnTo>
                  <a:pt x="853" y="688"/>
                </a:lnTo>
                <a:lnTo>
                  <a:pt x="853" y="772"/>
                </a:lnTo>
                <a:lnTo>
                  <a:pt x="940" y="772"/>
                </a:lnTo>
                <a:lnTo>
                  <a:pt x="940" y="824"/>
                </a:lnTo>
                <a:lnTo>
                  <a:pt x="997" y="824"/>
                </a:lnTo>
                <a:lnTo>
                  <a:pt x="997" y="905"/>
                </a:lnTo>
                <a:lnTo>
                  <a:pt x="1052" y="905"/>
                </a:lnTo>
                <a:lnTo>
                  <a:pt x="1052" y="935"/>
                </a:lnTo>
                <a:lnTo>
                  <a:pt x="1147" y="935"/>
                </a:lnTo>
                <a:lnTo>
                  <a:pt x="1147" y="1098"/>
                </a:lnTo>
                <a:lnTo>
                  <a:pt x="1226" y="1098"/>
                </a:lnTo>
                <a:lnTo>
                  <a:pt x="1226" y="1171"/>
                </a:lnTo>
                <a:lnTo>
                  <a:pt x="1467" y="1171"/>
                </a:lnTo>
                <a:lnTo>
                  <a:pt x="1467" y="1280"/>
                </a:lnTo>
                <a:lnTo>
                  <a:pt x="1568" y="1280"/>
                </a:lnTo>
                <a:lnTo>
                  <a:pt x="1568" y="1516"/>
                </a:lnTo>
                <a:lnTo>
                  <a:pt x="2685" y="1516"/>
                </a:lnTo>
              </a:path>
            </a:pathLst>
          </a:custGeom>
          <a:noFill/>
          <a:ln w="28575">
            <a:solidFill>
              <a:schemeClr val="hlink"/>
            </a:solidFill>
            <a:prstDash val="sysDot"/>
            <a:round/>
            <a:headEnd type="none" w="sm" len="sm"/>
            <a:tailEnd type="none" w="sm" len="sm"/>
          </a:ln>
        </p:spPr>
        <p:txBody>
          <a:bodyPr/>
          <a:lstStyle/>
          <a:p>
            <a:endParaRPr lang="en-US" sz="1800" b="0"/>
          </a:p>
        </p:txBody>
      </p:sp>
      <p:sp>
        <p:nvSpPr>
          <p:cNvPr id="94232" name="Line 31"/>
          <p:cNvSpPr>
            <a:spLocks noChangeShapeType="1"/>
          </p:cNvSpPr>
          <p:nvPr/>
        </p:nvSpPr>
        <p:spPr bwMode="auto">
          <a:xfrm>
            <a:off x="3275013" y="5349876"/>
            <a:ext cx="0" cy="142875"/>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33" name="Line 32"/>
          <p:cNvSpPr>
            <a:spLocks noChangeShapeType="1"/>
          </p:cNvSpPr>
          <p:nvPr/>
        </p:nvSpPr>
        <p:spPr bwMode="auto">
          <a:xfrm>
            <a:off x="4160838" y="5349876"/>
            <a:ext cx="0" cy="142875"/>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34" name="Line 33"/>
          <p:cNvSpPr>
            <a:spLocks noChangeShapeType="1"/>
          </p:cNvSpPr>
          <p:nvPr/>
        </p:nvSpPr>
        <p:spPr bwMode="auto">
          <a:xfrm>
            <a:off x="5046663" y="5349876"/>
            <a:ext cx="0" cy="142875"/>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35" name="Line 34"/>
          <p:cNvSpPr>
            <a:spLocks noChangeShapeType="1"/>
          </p:cNvSpPr>
          <p:nvPr/>
        </p:nvSpPr>
        <p:spPr bwMode="auto">
          <a:xfrm>
            <a:off x="5932488" y="5349876"/>
            <a:ext cx="0" cy="142875"/>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36" name="Line 35"/>
          <p:cNvSpPr>
            <a:spLocks noChangeShapeType="1"/>
          </p:cNvSpPr>
          <p:nvPr/>
        </p:nvSpPr>
        <p:spPr bwMode="auto">
          <a:xfrm>
            <a:off x="6818313" y="5349876"/>
            <a:ext cx="0" cy="142875"/>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37" name="Line 36"/>
          <p:cNvSpPr>
            <a:spLocks noChangeShapeType="1"/>
          </p:cNvSpPr>
          <p:nvPr/>
        </p:nvSpPr>
        <p:spPr bwMode="auto">
          <a:xfrm>
            <a:off x="7704138" y="5349876"/>
            <a:ext cx="0" cy="142875"/>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38" name="Line 37"/>
          <p:cNvSpPr>
            <a:spLocks noChangeShapeType="1"/>
          </p:cNvSpPr>
          <p:nvPr/>
        </p:nvSpPr>
        <p:spPr bwMode="auto">
          <a:xfrm>
            <a:off x="8593138" y="5349876"/>
            <a:ext cx="0" cy="142875"/>
          </a:xfrm>
          <a:prstGeom prst="line">
            <a:avLst/>
          </a:prstGeom>
          <a:noFill/>
          <a:ln w="12700">
            <a:solidFill>
              <a:schemeClr val="bg1">
                <a:lumMod val="40000"/>
                <a:lumOff val="60000"/>
              </a:schemeClr>
            </a:solidFill>
            <a:round/>
            <a:headEnd type="none" w="sm" len="sm"/>
            <a:tailEnd type="none" w="sm" len="sm"/>
          </a:ln>
        </p:spPr>
        <p:txBody>
          <a:bodyPr/>
          <a:lstStyle/>
          <a:p>
            <a:endParaRPr lang="en-US"/>
          </a:p>
        </p:txBody>
      </p:sp>
      <p:sp>
        <p:nvSpPr>
          <p:cNvPr id="94239" name="Rectangle 38"/>
          <p:cNvSpPr>
            <a:spLocks noChangeArrowheads="1"/>
          </p:cNvSpPr>
          <p:nvPr/>
        </p:nvSpPr>
        <p:spPr bwMode="auto">
          <a:xfrm>
            <a:off x="7069138" y="2106614"/>
            <a:ext cx="3232150" cy="854075"/>
          </a:xfrm>
          <a:prstGeom prst="rect">
            <a:avLst/>
          </a:prstGeom>
          <a:noFill/>
          <a:ln w="9525">
            <a:noFill/>
            <a:miter lim="800000"/>
            <a:headEnd/>
            <a:tailEnd/>
          </a:ln>
        </p:spPr>
        <p:txBody>
          <a:bodyPr wrap="none" lIns="0" tIns="0" rIns="0" bIns="0">
            <a:spAutoFit/>
          </a:bodyPr>
          <a:lstStyle/>
          <a:p>
            <a:pPr>
              <a:buClr>
                <a:srgbClr val="FFFFFF"/>
              </a:buClr>
              <a:buFont typeface="Arial" pitchFamily="34" charset="0"/>
              <a:buNone/>
            </a:pPr>
            <a:r>
              <a:rPr lang="en-US" sz="1400">
                <a:solidFill>
                  <a:srgbClr val="FFFFFF"/>
                </a:solidFill>
                <a:cs typeface="Arial" pitchFamily="34" charset="0"/>
                <a:sym typeface="Arial" pitchFamily="34" charset="0"/>
              </a:rPr>
              <a:t>Nocturnal O</a:t>
            </a:r>
            <a:r>
              <a:rPr lang="en-US" sz="1400" baseline="-25000">
                <a:solidFill>
                  <a:srgbClr val="FFFFFF"/>
                </a:solidFill>
                <a:cs typeface="Arial" pitchFamily="34" charset="0"/>
                <a:sym typeface="Arial" pitchFamily="34" charset="0"/>
              </a:rPr>
              <a:t>2</a:t>
            </a:r>
            <a:r>
              <a:rPr lang="en-US" sz="1400">
                <a:solidFill>
                  <a:srgbClr val="FFFFFF"/>
                </a:solidFill>
                <a:cs typeface="Arial" pitchFamily="34" charset="0"/>
                <a:sym typeface="Arial" pitchFamily="34" charset="0"/>
              </a:rPr>
              <a:t> therapy trial: O</a:t>
            </a:r>
            <a:r>
              <a:rPr lang="en-US" sz="1400" baseline="-25000">
                <a:solidFill>
                  <a:srgbClr val="FFFFFF"/>
                </a:solidFill>
                <a:cs typeface="Arial" pitchFamily="34" charset="0"/>
                <a:sym typeface="Arial" pitchFamily="34" charset="0"/>
              </a:rPr>
              <a:t>2</a:t>
            </a:r>
            <a:r>
              <a:rPr lang="en-US" sz="1400">
                <a:solidFill>
                  <a:srgbClr val="FFFFFF"/>
                </a:solidFill>
                <a:cs typeface="Arial" pitchFamily="34" charset="0"/>
                <a:sym typeface="Arial" pitchFamily="34" charset="0"/>
              </a:rPr>
              <a:t> 24 h/day</a:t>
            </a:r>
          </a:p>
          <a:p>
            <a:pPr>
              <a:buClr>
                <a:srgbClr val="FFFFFF"/>
              </a:buClr>
              <a:buFont typeface="Arial" pitchFamily="34" charset="0"/>
              <a:buNone/>
            </a:pPr>
            <a:r>
              <a:rPr lang="en-US" sz="1400">
                <a:solidFill>
                  <a:srgbClr val="FFFFFF"/>
                </a:solidFill>
                <a:cs typeface="Arial" pitchFamily="34" charset="0"/>
                <a:sym typeface="Arial" pitchFamily="34" charset="0"/>
              </a:rPr>
              <a:t>Nocturnal O</a:t>
            </a:r>
            <a:r>
              <a:rPr lang="en-US" sz="1400" baseline="-25000">
                <a:solidFill>
                  <a:srgbClr val="FFFFFF"/>
                </a:solidFill>
                <a:cs typeface="Arial" pitchFamily="34" charset="0"/>
                <a:sym typeface="Arial" pitchFamily="34" charset="0"/>
              </a:rPr>
              <a:t>2</a:t>
            </a:r>
            <a:r>
              <a:rPr lang="en-US" sz="1400">
                <a:solidFill>
                  <a:srgbClr val="FFFFFF"/>
                </a:solidFill>
                <a:cs typeface="Arial" pitchFamily="34" charset="0"/>
                <a:sym typeface="Arial" pitchFamily="34" charset="0"/>
              </a:rPr>
              <a:t> therapy trial: O</a:t>
            </a:r>
            <a:r>
              <a:rPr lang="en-US" sz="1400" baseline="-25000">
                <a:solidFill>
                  <a:srgbClr val="FFFFFF"/>
                </a:solidFill>
                <a:cs typeface="Arial" pitchFamily="34" charset="0"/>
                <a:sym typeface="Arial" pitchFamily="34" charset="0"/>
              </a:rPr>
              <a:t>2</a:t>
            </a:r>
            <a:r>
              <a:rPr lang="en-US" sz="1400">
                <a:solidFill>
                  <a:srgbClr val="FFFFFF"/>
                </a:solidFill>
                <a:cs typeface="Arial" pitchFamily="34" charset="0"/>
                <a:sym typeface="Arial" pitchFamily="34" charset="0"/>
              </a:rPr>
              <a:t> 12 h/day</a:t>
            </a:r>
          </a:p>
          <a:p>
            <a:pPr>
              <a:buClr>
                <a:srgbClr val="FFFFFF"/>
              </a:buClr>
              <a:buFont typeface="Arial" pitchFamily="34" charset="0"/>
              <a:buNone/>
            </a:pPr>
            <a:r>
              <a:rPr lang="en-US" sz="1400">
                <a:solidFill>
                  <a:srgbClr val="FFFFFF"/>
                </a:solidFill>
                <a:cs typeface="Arial" pitchFamily="34" charset="0"/>
                <a:sym typeface="Arial" pitchFamily="34" charset="0"/>
              </a:rPr>
              <a:t>MRC trial: O</a:t>
            </a:r>
            <a:r>
              <a:rPr lang="en-US" sz="1400" baseline="-25000">
                <a:solidFill>
                  <a:srgbClr val="FFFFFF"/>
                </a:solidFill>
                <a:cs typeface="Arial" pitchFamily="34" charset="0"/>
                <a:sym typeface="Arial" pitchFamily="34" charset="0"/>
              </a:rPr>
              <a:t>2</a:t>
            </a:r>
            <a:r>
              <a:rPr lang="en-US" sz="1400">
                <a:solidFill>
                  <a:srgbClr val="FFFFFF"/>
                </a:solidFill>
                <a:cs typeface="Arial" pitchFamily="34" charset="0"/>
                <a:sym typeface="Arial" pitchFamily="34" charset="0"/>
              </a:rPr>
              <a:t> 15 h/day</a:t>
            </a:r>
          </a:p>
          <a:p>
            <a:pPr>
              <a:buClr>
                <a:srgbClr val="FFFFFF"/>
              </a:buClr>
              <a:buFont typeface="Arial" pitchFamily="34" charset="0"/>
              <a:buNone/>
            </a:pPr>
            <a:r>
              <a:rPr lang="en-US" sz="1400">
                <a:solidFill>
                  <a:srgbClr val="FFFFFF"/>
                </a:solidFill>
                <a:cs typeface="Arial" pitchFamily="34" charset="0"/>
                <a:sym typeface="Arial" pitchFamily="34" charset="0"/>
              </a:rPr>
              <a:t>MRC trial: control (no O</a:t>
            </a:r>
            <a:r>
              <a:rPr lang="en-US" sz="1400" baseline="-25000">
                <a:solidFill>
                  <a:srgbClr val="FFFFFF"/>
                </a:solidFill>
                <a:cs typeface="Arial" pitchFamily="34" charset="0"/>
                <a:sym typeface="Arial" pitchFamily="34" charset="0"/>
              </a:rPr>
              <a:t>2</a:t>
            </a:r>
            <a:r>
              <a:rPr lang="en-US" sz="1400">
                <a:solidFill>
                  <a:srgbClr val="FFFFFF"/>
                </a:solidFill>
                <a:cs typeface="Arial" pitchFamily="34" charset="0"/>
                <a:sym typeface="Arial" pitchFamily="34" charset="0"/>
              </a:rPr>
              <a:t>)</a:t>
            </a:r>
          </a:p>
        </p:txBody>
      </p:sp>
      <p:sp>
        <p:nvSpPr>
          <p:cNvPr id="94240" name="Line 39"/>
          <p:cNvSpPr>
            <a:spLocks noChangeShapeType="1"/>
          </p:cNvSpPr>
          <p:nvPr/>
        </p:nvSpPr>
        <p:spPr bwMode="auto">
          <a:xfrm>
            <a:off x="6610350" y="2190750"/>
            <a:ext cx="355600" cy="0"/>
          </a:xfrm>
          <a:prstGeom prst="line">
            <a:avLst/>
          </a:prstGeom>
          <a:noFill/>
          <a:ln w="38100">
            <a:solidFill>
              <a:schemeClr val="accent2"/>
            </a:solidFill>
            <a:round/>
            <a:headEnd type="none" w="sm" len="sm"/>
            <a:tailEnd type="none" w="sm" len="sm"/>
          </a:ln>
        </p:spPr>
        <p:txBody>
          <a:bodyPr/>
          <a:lstStyle/>
          <a:p>
            <a:endParaRPr lang="en-US"/>
          </a:p>
        </p:txBody>
      </p:sp>
      <p:sp>
        <p:nvSpPr>
          <p:cNvPr id="94241" name="Line 40"/>
          <p:cNvSpPr>
            <a:spLocks noChangeShapeType="1"/>
          </p:cNvSpPr>
          <p:nvPr/>
        </p:nvSpPr>
        <p:spPr bwMode="auto">
          <a:xfrm>
            <a:off x="6610350" y="2403475"/>
            <a:ext cx="355600" cy="0"/>
          </a:xfrm>
          <a:prstGeom prst="line">
            <a:avLst/>
          </a:prstGeom>
          <a:noFill/>
          <a:ln w="28575">
            <a:solidFill>
              <a:schemeClr val="tx2">
                <a:lumMod val="40000"/>
                <a:lumOff val="60000"/>
              </a:schemeClr>
            </a:solidFill>
            <a:round/>
            <a:headEnd type="none" w="sm" len="sm"/>
            <a:tailEnd type="none" w="sm" len="sm"/>
          </a:ln>
        </p:spPr>
        <p:txBody>
          <a:bodyPr/>
          <a:lstStyle/>
          <a:p>
            <a:endParaRPr lang="en-US"/>
          </a:p>
        </p:txBody>
      </p:sp>
      <p:sp>
        <p:nvSpPr>
          <p:cNvPr id="94242" name="Line 41"/>
          <p:cNvSpPr>
            <a:spLocks noChangeShapeType="1"/>
          </p:cNvSpPr>
          <p:nvPr/>
        </p:nvSpPr>
        <p:spPr bwMode="auto">
          <a:xfrm>
            <a:off x="6619875" y="2825750"/>
            <a:ext cx="357188" cy="0"/>
          </a:xfrm>
          <a:prstGeom prst="line">
            <a:avLst/>
          </a:prstGeom>
          <a:noFill/>
          <a:ln w="28575">
            <a:solidFill>
              <a:schemeClr val="hlink"/>
            </a:solidFill>
            <a:prstDash val="sysDot"/>
            <a:round/>
            <a:headEnd type="none" w="sm" len="sm"/>
            <a:tailEnd type="none" w="sm" len="sm"/>
          </a:ln>
        </p:spPr>
        <p:txBody>
          <a:bodyPr/>
          <a:lstStyle/>
          <a:p>
            <a:endParaRPr lang="en-US"/>
          </a:p>
        </p:txBody>
      </p:sp>
      <p:sp>
        <p:nvSpPr>
          <p:cNvPr id="94243" name="Line 42"/>
          <p:cNvSpPr>
            <a:spLocks noChangeShapeType="1"/>
          </p:cNvSpPr>
          <p:nvPr/>
        </p:nvSpPr>
        <p:spPr bwMode="auto">
          <a:xfrm>
            <a:off x="6619875" y="2614613"/>
            <a:ext cx="357188" cy="0"/>
          </a:xfrm>
          <a:prstGeom prst="line">
            <a:avLst/>
          </a:prstGeom>
          <a:noFill/>
          <a:ln w="19050">
            <a:solidFill>
              <a:schemeClr val="folHlink"/>
            </a:solidFill>
            <a:round/>
            <a:headEnd type="none" w="sm" len="sm"/>
            <a:tailEnd type="none" w="sm" len="sm"/>
          </a:ln>
        </p:spPr>
        <p:txBody>
          <a:bodyPr/>
          <a:lstStyle/>
          <a:p>
            <a:endParaRPr lang="en-US"/>
          </a:p>
        </p:txBody>
      </p:sp>
      <p:sp>
        <p:nvSpPr>
          <p:cNvPr id="94244" name="Text Box 4"/>
          <p:cNvSpPr txBox="1">
            <a:spLocks noChangeArrowheads="1"/>
          </p:cNvSpPr>
          <p:nvPr/>
        </p:nvSpPr>
        <p:spPr bwMode="auto">
          <a:xfrm>
            <a:off x="1879600" y="6235701"/>
            <a:ext cx="7200900" cy="398463"/>
          </a:xfrm>
          <a:prstGeom prst="rect">
            <a:avLst/>
          </a:prstGeom>
          <a:noFill/>
          <a:ln w="9525">
            <a:noFill/>
            <a:miter lim="800000"/>
            <a:headEnd/>
            <a:tailEnd/>
          </a:ln>
        </p:spPr>
        <p:txBody>
          <a:bodyPr>
            <a:spAutoFit/>
          </a:bodyPr>
          <a:lstStyle/>
          <a:p>
            <a:pPr>
              <a:buClr>
                <a:srgbClr val="FFFFFF"/>
              </a:buClr>
              <a:buFont typeface="Arial" pitchFamily="34" charset="0"/>
              <a:buNone/>
            </a:pPr>
            <a:r>
              <a:rPr lang="en-US" sz="1000" b="0">
                <a:solidFill>
                  <a:srgbClr val="FFFFFF"/>
                </a:solidFill>
                <a:cs typeface="Arial" pitchFamily="34" charset="0"/>
                <a:sym typeface="Arial" pitchFamily="34" charset="0"/>
              </a:rPr>
              <a:t>Reprinted from </a:t>
            </a:r>
            <a:r>
              <a:rPr lang="en-US" sz="1000" b="0" i="1">
                <a:solidFill>
                  <a:srgbClr val="FFFFFF"/>
                </a:solidFill>
                <a:cs typeface="Arial" pitchFamily="34" charset="0"/>
                <a:sym typeface="Arial" pitchFamily="34" charset="0"/>
              </a:rPr>
              <a:t>The</a:t>
            </a:r>
            <a:r>
              <a:rPr lang="en-US" sz="1000" b="0">
                <a:solidFill>
                  <a:srgbClr val="FFFFFF"/>
                </a:solidFill>
                <a:cs typeface="Arial" pitchFamily="34" charset="0"/>
                <a:sym typeface="Arial" pitchFamily="34" charset="0"/>
              </a:rPr>
              <a:t> </a:t>
            </a:r>
            <a:r>
              <a:rPr lang="en-US" sz="1000" b="0" i="1">
                <a:solidFill>
                  <a:srgbClr val="FFFFFF"/>
                </a:solidFill>
                <a:cs typeface="Arial" pitchFamily="34" charset="0"/>
                <a:sym typeface="Arial" pitchFamily="34" charset="0"/>
              </a:rPr>
              <a:t>Lancet. 362, </a:t>
            </a:r>
            <a:r>
              <a:rPr lang="en-US" sz="1000" b="0">
                <a:solidFill>
                  <a:srgbClr val="FFFFFF"/>
                </a:solidFill>
                <a:cs typeface="Arial" pitchFamily="34" charset="0"/>
                <a:sym typeface="Arial" pitchFamily="34" charset="0"/>
              </a:rPr>
              <a:t>Calverley PM et al, Chronic Obstructive Pulmonary Disease, 1053-1061, Copyright © 2003, with permission from Elsevier.</a:t>
            </a:r>
          </a:p>
        </p:txBody>
      </p:sp>
    </p:spTree>
    <p:extLst>
      <p:ext uri="{BB962C8B-B14F-4D97-AF65-F5344CB8AC3E}">
        <p14:creationId xmlns:p14="http://schemas.microsoft.com/office/powerpoint/2010/main" val="53378964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6243C-7161-43EE-AB12-4AF5771F85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060063-C703-4566-B512-8BE00590CD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9E2C05C-7D9D-4A2A-9307-FD9F28E328C0}"/>
              </a:ext>
            </a:extLst>
          </p:cNvPr>
          <p:cNvSpPr>
            <a:spLocks noGrp="1"/>
          </p:cNvSpPr>
          <p:nvPr>
            <p:ph type="sldNum" sz="quarter" idx="4294967295"/>
          </p:nvPr>
        </p:nvSpPr>
        <p:spPr>
          <a:xfrm>
            <a:off x="11641138" y="5883275"/>
            <a:ext cx="550862" cy="365125"/>
          </a:xfrm>
          <a:prstGeom prst="rect">
            <a:avLst/>
          </a:prstGeom>
        </p:spPr>
        <p:txBody>
          <a:bodyPr/>
          <a:lstStyle/>
          <a:p>
            <a:pPr eaLnBrk="0" hangingPunct="0">
              <a:defRPr/>
            </a:pPr>
            <a:fld id="{9C8DDA02-15FC-49AF-8E4C-143868E9B6B6}" type="slidenum">
              <a:rPr lang="hr-HR">
                <a:solidFill>
                  <a:prstClr val="white">
                    <a:lumMod val="75000"/>
                  </a:prstClr>
                </a:solidFill>
                <a:latin typeface="Century Gothic" panose="020B0502020202020204"/>
                <a:cs typeface="Arial" panose="020B0604020202020204" pitchFamily="34" charset="0"/>
              </a:rPr>
              <a:pPr eaLnBrk="0" hangingPunct="0">
                <a:defRPr/>
              </a:pPr>
              <a:t>41</a:t>
            </a:fld>
            <a:endParaRPr lang="hr-HR">
              <a:solidFill>
                <a:prstClr val="white">
                  <a:lumMod val="75000"/>
                </a:prstClr>
              </a:solidFill>
              <a:latin typeface="Century Gothic" panose="020B0502020202020204"/>
              <a:cs typeface="Arial" panose="020B0604020202020204" pitchFamily="34" charset="0"/>
            </a:endParaRPr>
          </a:p>
        </p:txBody>
      </p:sp>
      <p:pic>
        <p:nvPicPr>
          <p:cNvPr id="5" name="Picture 4">
            <a:extLst>
              <a:ext uri="{FF2B5EF4-FFF2-40B4-BE49-F238E27FC236}">
                <a16:creationId xmlns:a16="http://schemas.microsoft.com/office/drawing/2014/main" id="{A8657883-57A3-4FBE-A617-D74E7B89CB4F}"/>
              </a:ext>
            </a:extLst>
          </p:cNvPr>
          <p:cNvPicPr>
            <a:picLocks noChangeAspect="1"/>
          </p:cNvPicPr>
          <p:nvPr/>
        </p:nvPicPr>
        <p:blipFill>
          <a:blip r:embed="rId2"/>
          <a:stretch>
            <a:fillRect/>
          </a:stretch>
        </p:blipFill>
        <p:spPr>
          <a:xfrm>
            <a:off x="1412297" y="-99392"/>
            <a:ext cx="9255704" cy="6957392"/>
          </a:xfrm>
          <a:prstGeom prst="rect">
            <a:avLst/>
          </a:prstGeom>
        </p:spPr>
      </p:pic>
      <p:sp>
        <p:nvSpPr>
          <p:cNvPr id="6" name="TextBox 5">
            <a:extLst>
              <a:ext uri="{FF2B5EF4-FFF2-40B4-BE49-F238E27FC236}">
                <a16:creationId xmlns:a16="http://schemas.microsoft.com/office/drawing/2014/main" id="{7870A528-0FFD-4825-862E-4DDBAFFC803C}"/>
              </a:ext>
            </a:extLst>
          </p:cNvPr>
          <p:cNvSpPr txBox="1"/>
          <p:nvPr/>
        </p:nvSpPr>
        <p:spPr>
          <a:xfrm>
            <a:off x="1586822" y="868436"/>
            <a:ext cx="9036496" cy="461665"/>
          </a:xfrm>
          <a:prstGeom prst="rect">
            <a:avLst/>
          </a:prstGeom>
          <a:solidFill>
            <a:srgbClr val="00B0F0"/>
          </a:solidFill>
        </p:spPr>
        <p:txBody>
          <a:bodyPr wrap="square" rtlCol="0">
            <a:spAutoFit/>
          </a:bodyPr>
          <a:lstStyle/>
          <a:p>
            <a:pPr eaLnBrk="0" hangingPunct="0">
              <a:defRPr/>
            </a:pPr>
            <a:r>
              <a:rPr lang="en-US" b="0" dirty="0" err="1">
                <a:solidFill>
                  <a:srgbClr val="FF0000"/>
                </a:solidFill>
                <a:cs typeface="Arial" panose="020B0604020202020204" pitchFamily="34" charset="0"/>
              </a:rPr>
              <a:t>Bn</a:t>
            </a:r>
            <a:r>
              <a:rPr lang="en-US" b="0" dirty="0">
                <a:solidFill>
                  <a:srgbClr val="FF0000"/>
                </a:solidFill>
                <a:cs typeface="Arial" panose="020B0604020202020204" pitchFamily="34" charset="0"/>
              </a:rPr>
              <a:t> </a:t>
            </a:r>
            <a:r>
              <a:rPr lang="en-US" b="0" dirty="0" err="1">
                <a:solidFill>
                  <a:srgbClr val="FF0000"/>
                </a:solidFill>
                <a:cs typeface="Arial" panose="020B0604020202020204" pitchFamily="34" charset="0"/>
              </a:rPr>
              <a:t>gần</a:t>
            </a:r>
            <a:r>
              <a:rPr lang="en-US" b="0" dirty="0">
                <a:solidFill>
                  <a:srgbClr val="FF0000"/>
                </a:solidFill>
                <a:cs typeface="Arial" panose="020B0604020202020204" pitchFamily="34" charset="0"/>
              </a:rPr>
              <a:t> </a:t>
            </a:r>
            <a:r>
              <a:rPr lang="en-US" b="0" dirty="0" err="1">
                <a:solidFill>
                  <a:srgbClr val="FF0000"/>
                </a:solidFill>
                <a:cs typeface="Arial" panose="020B0604020202020204" pitchFamily="34" charset="0"/>
              </a:rPr>
              <a:t>ổn</a:t>
            </a:r>
            <a:r>
              <a:rPr lang="en-US" b="0" dirty="0">
                <a:solidFill>
                  <a:srgbClr val="FF0000"/>
                </a:solidFill>
                <a:cs typeface="Arial" panose="020B0604020202020204" pitchFamily="34" charset="0"/>
              </a:rPr>
              <a:t> </a:t>
            </a:r>
            <a:r>
              <a:rPr lang="en-US" b="0" dirty="0" err="1">
                <a:solidFill>
                  <a:srgbClr val="FF0000"/>
                </a:solidFill>
                <a:cs typeface="Arial" panose="020B0604020202020204" pitchFamily="34" charset="0"/>
              </a:rPr>
              <a:t>định</a:t>
            </a:r>
            <a:r>
              <a:rPr lang="en-US" b="0" dirty="0">
                <a:solidFill>
                  <a:srgbClr val="FF0000"/>
                </a:solidFill>
                <a:cs typeface="Arial" panose="020B0604020202020204" pitchFamily="34" charset="0"/>
              </a:rPr>
              <a:t>, 4 </a:t>
            </a:r>
            <a:r>
              <a:rPr lang="en-US" b="0" dirty="0" err="1">
                <a:solidFill>
                  <a:srgbClr val="FF0000"/>
                </a:solidFill>
                <a:cs typeface="Arial" panose="020B0604020202020204" pitchFamily="34" charset="0"/>
              </a:rPr>
              <a:t>tuần</a:t>
            </a:r>
            <a:r>
              <a:rPr lang="en-US" b="0" dirty="0">
                <a:solidFill>
                  <a:srgbClr val="FF0000"/>
                </a:solidFill>
                <a:cs typeface="Arial" panose="020B0604020202020204" pitchFamily="34" charset="0"/>
              </a:rPr>
              <a:t>, 201 </a:t>
            </a:r>
            <a:r>
              <a:rPr lang="en-US" b="0" dirty="0" err="1">
                <a:solidFill>
                  <a:srgbClr val="FF0000"/>
                </a:solidFill>
                <a:cs typeface="Arial" panose="020B0604020202020204" pitchFamily="34" charset="0"/>
              </a:rPr>
              <a:t>bn</a:t>
            </a:r>
            <a:r>
              <a:rPr lang="en-US" b="0" dirty="0">
                <a:solidFill>
                  <a:srgbClr val="FF0000"/>
                </a:solidFill>
                <a:cs typeface="Arial" panose="020B0604020202020204" pitchFamily="34" charset="0"/>
              </a:rPr>
              <a:t>, 6 </a:t>
            </a:r>
            <a:r>
              <a:rPr lang="en-US" b="0" dirty="0" err="1">
                <a:solidFill>
                  <a:srgbClr val="FF0000"/>
                </a:solidFill>
                <a:cs typeface="Arial" panose="020B0604020202020204" pitchFamily="34" charset="0"/>
              </a:rPr>
              <a:t>năm</a:t>
            </a:r>
            <a:r>
              <a:rPr lang="en-US" b="0" dirty="0">
                <a:solidFill>
                  <a:srgbClr val="FF0000"/>
                </a:solidFill>
                <a:cs typeface="Arial" panose="020B0604020202020204" pitchFamily="34" charset="0"/>
              </a:rPr>
              <a:t>, 36 </a:t>
            </a:r>
            <a:r>
              <a:rPr lang="en-US" b="0" dirty="0" err="1">
                <a:solidFill>
                  <a:srgbClr val="FF0000"/>
                </a:solidFill>
                <a:cs typeface="Arial" panose="020B0604020202020204" pitchFamily="34" charset="0"/>
              </a:rPr>
              <a:t>trung</a:t>
            </a:r>
            <a:r>
              <a:rPr lang="en-US" b="0" dirty="0">
                <a:solidFill>
                  <a:srgbClr val="FF0000"/>
                </a:solidFill>
                <a:cs typeface="Arial" panose="020B0604020202020204" pitchFamily="34" charset="0"/>
              </a:rPr>
              <a:t> </a:t>
            </a:r>
            <a:r>
              <a:rPr lang="en-US" b="0" dirty="0" err="1">
                <a:solidFill>
                  <a:srgbClr val="FF0000"/>
                </a:solidFill>
                <a:cs typeface="Arial" panose="020B0604020202020204" pitchFamily="34" charset="0"/>
              </a:rPr>
              <a:t>tâm</a:t>
            </a:r>
            <a:r>
              <a:rPr lang="en-US" b="0" dirty="0">
                <a:solidFill>
                  <a:srgbClr val="FF0000"/>
                </a:solidFill>
                <a:cs typeface="Arial" panose="020B0604020202020204" pitchFamily="34" charset="0"/>
              </a:rPr>
              <a:t>  </a:t>
            </a:r>
          </a:p>
        </p:txBody>
      </p:sp>
      <p:sp>
        <p:nvSpPr>
          <p:cNvPr id="7" name="TextBox 6">
            <a:extLst>
              <a:ext uri="{FF2B5EF4-FFF2-40B4-BE49-F238E27FC236}">
                <a16:creationId xmlns:a16="http://schemas.microsoft.com/office/drawing/2014/main" id="{3D4D5298-8027-4C40-B9C2-19A02F9FB624}"/>
              </a:ext>
            </a:extLst>
          </p:cNvPr>
          <p:cNvSpPr txBox="1"/>
          <p:nvPr/>
        </p:nvSpPr>
        <p:spPr>
          <a:xfrm>
            <a:off x="1971697" y="-33761"/>
            <a:ext cx="8136904" cy="864096"/>
          </a:xfrm>
          <a:prstGeom prst="rect">
            <a:avLst/>
          </a:prstGeom>
          <a:solidFill>
            <a:srgbClr val="002060"/>
          </a:solidFill>
        </p:spPr>
        <p:txBody>
          <a:bodyPr wrap="square" rtlCol="0">
            <a:spAutoFit/>
          </a:bodyPr>
          <a:lstStyle/>
          <a:p>
            <a:pPr eaLnBrk="0" hangingPunct="0">
              <a:defRPr/>
            </a:pPr>
            <a:r>
              <a:rPr lang="en-US" b="0" dirty="0" err="1">
                <a:solidFill>
                  <a:prstClr val="white"/>
                </a:solidFill>
                <a:cs typeface="Arial" panose="020B0604020202020204" pitchFamily="34" charset="0"/>
              </a:rPr>
              <a:t>Hiệu</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quả</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thông</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khí</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không</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xâm</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lấn</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áp</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lực</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dư</a:t>
            </a:r>
            <a:r>
              <a:rPr lang="vi-VN" b="0" dirty="0">
                <a:solidFill>
                  <a:prstClr val="white"/>
                </a:solidFill>
                <a:cs typeface="Arial" panose="020B0604020202020204" pitchFamily="34" charset="0"/>
              </a:rPr>
              <a:t>ơ</a:t>
            </a:r>
            <a:r>
              <a:rPr lang="en-US" b="0" dirty="0">
                <a:solidFill>
                  <a:prstClr val="white"/>
                </a:solidFill>
                <a:cs typeface="Arial" panose="020B0604020202020204" pitchFamily="34" charset="0"/>
              </a:rPr>
              <a:t>ng </a:t>
            </a:r>
            <a:r>
              <a:rPr lang="en-US" b="0" dirty="0" err="1">
                <a:solidFill>
                  <a:prstClr val="white"/>
                </a:solidFill>
                <a:cs typeface="Arial" panose="020B0604020202020204" pitchFamily="34" charset="0"/>
              </a:rPr>
              <a:t>trên</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sống</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còn</a:t>
            </a:r>
            <a:r>
              <a:rPr lang="en-US" b="0" dirty="0">
                <a:solidFill>
                  <a:prstClr val="white"/>
                </a:solidFill>
                <a:cs typeface="Arial" panose="020B0604020202020204" pitchFamily="34" charset="0"/>
              </a:rPr>
              <a:t> ở bn BPTNMT </a:t>
            </a:r>
            <a:r>
              <a:rPr lang="en-US" b="0" dirty="0" err="1">
                <a:solidFill>
                  <a:prstClr val="white"/>
                </a:solidFill>
                <a:cs typeface="Arial" panose="020B0604020202020204" pitchFamily="34" charset="0"/>
              </a:rPr>
              <a:t>nặng</a:t>
            </a:r>
            <a:r>
              <a:rPr lang="en-US" b="0" dirty="0">
                <a:solidFill>
                  <a:prstClr val="white"/>
                </a:solidFill>
                <a:cs typeface="Arial" panose="020B0604020202020204" pitchFamily="34" charset="0"/>
              </a:rPr>
              <a:t> </a:t>
            </a:r>
            <a:r>
              <a:rPr lang="en-US" b="0" dirty="0" err="1">
                <a:solidFill>
                  <a:prstClr val="white"/>
                </a:solidFill>
                <a:cs typeface="Arial" panose="020B0604020202020204" pitchFamily="34" charset="0"/>
              </a:rPr>
              <a:t>tăng</a:t>
            </a:r>
            <a:r>
              <a:rPr lang="en-US" b="0" dirty="0">
                <a:solidFill>
                  <a:prstClr val="white"/>
                </a:solidFill>
                <a:cs typeface="Arial" panose="020B0604020202020204" pitchFamily="34" charset="0"/>
              </a:rPr>
              <a:t> CO2</a:t>
            </a:r>
          </a:p>
        </p:txBody>
      </p:sp>
      <p:sp>
        <p:nvSpPr>
          <p:cNvPr id="8" name="TextBox 7">
            <a:extLst>
              <a:ext uri="{FF2B5EF4-FFF2-40B4-BE49-F238E27FC236}">
                <a16:creationId xmlns:a16="http://schemas.microsoft.com/office/drawing/2014/main" id="{619FA1A2-C625-4BCC-AB66-6DEB4151E5E0}"/>
              </a:ext>
            </a:extLst>
          </p:cNvPr>
          <p:cNvSpPr txBox="1"/>
          <p:nvPr/>
        </p:nvSpPr>
        <p:spPr>
          <a:xfrm>
            <a:off x="6142552" y="6458469"/>
            <a:ext cx="4483920" cy="461665"/>
          </a:xfrm>
          <a:prstGeom prst="rect">
            <a:avLst/>
          </a:prstGeom>
          <a:noFill/>
        </p:spPr>
        <p:txBody>
          <a:bodyPr wrap="none" rtlCol="0">
            <a:spAutoFit/>
          </a:bodyPr>
          <a:lstStyle/>
          <a:p>
            <a:pPr eaLnBrk="0" hangingPunct="0">
              <a:defRPr/>
            </a:pPr>
            <a:r>
              <a:rPr lang="en-US" b="0" dirty="0" err="1">
                <a:solidFill>
                  <a:prstClr val="white"/>
                </a:solidFill>
                <a:cs typeface="Arial" panose="020B0604020202020204" pitchFamily="34" charset="0"/>
              </a:rPr>
              <a:t>Kohnlein</a:t>
            </a:r>
            <a:r>
              <a:rPr lang="en-US" b="0" dirty="0">
                <a:solidFill>
                  <a:prstClr val="white"/>
                </a:solidFill>
                <a:cs typeface="Arial" panose="020B0604020202020204" pitchFamily="34" charset="0"/>
              </a:rPr>
              <a:t> Lancet Res Med 2014</a:t>
            </a:r>
          </a:p>
        </p:txBody>
      </p:sp>
    </p:spTree>
    <p:extLst>
      <p:ext uri="{BB962C8B-B14F-4D97-AF65-F5344CB8AC3E}">
        <p14:creationId xmlns:p14="http://schemas.microsoft.com/office/powerpoint/2010/main" val="22815558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74D6-ECCC-4295-A3C6-AD28440B0EED}"/>
              </a:ext>
            </a:extLst>
          </p:cNvPr>
          <p:cNvSpPr>
            <a:spLocks noGrp="1"/>
          </p:cNvSpPr>
          <p:nvPr>
            <p:ph type="title"/>
          </p:nvPr>
        </p:nvSpPr>
        <p:spPr>
          <a:xfrm>
            <a:off x="457200" y="304800"/>
            <a:ext cx="4419599" cy="2592288"/>
          </a:xfrm>
        </p:spPr>
        <p:txBody>
          <a:bodyPr>
            <a:normAutofit/>
          </a:bodyPr>
          <a:lstStyle/>
          <a:p>
            <a:r>
              <a:rPr lang="en-US" dirty="0"/>
              <a:t>NIV </a:t>
            </a:r>
            <a:r>
              <a:rPr lang="en-US" dirty="0" err="1"/>
              <a:t>không</a:t>
            </a:r>
            <a:r>
              <a:rPr lang="en-US" dirty="0"/>
              <a:t> </a:t>
            </a:r>
            <a:r>
              <a:rPr lang="en-US" dirty="0" err="1"/>
              <a:t>làm</a:t>
            </a:r>
            <a:r>
              <a:rPr lang="en-US" dirty="0"/>
              <a:t> </a:t>
            </a:r>
            <a:r>
              <a:rPr lang="en-US" dirty="0" err="1"/>
              <a:t>giảm</a:t>
            </a:r>
            <a:r>
              <a:rPr lang="en-US" dirty="0"/>
              <a:t> </a:t>
            </a:r>
            <a:r>
              <a:rPr lang="en-US" dirty="0" err="1"/>
              <a:t>tử</a:t>
            </a:r>
            <a:r>
              <a:rPr lang="en-US" dirty="0"/>
              <a:t> </a:t>
            </a:r>
            <a:r>
              <a:rPr lang="en-US" dirty="0" err="1"/>
              <a:t>suất</a:t>
            </a:r>
            <a:r>
              <a:rPr lang="en-US" dirty="0"/>
              <a:t>/ bn </a:t>
            </a:r>
            <a:r>
              <a:rPr lang="en-US" dirty="0" err="1"/>
              <a:t>copd</a:t>
            </a:r>
            <a:r>
              <a:rPr lang="en-US" dirty="0"/>
              <a:t> </a:t>
            </a:r>
            <a:r>
              <a:rPr lang="en-US" dirty="0" err="1"/>
              <a:t>sau</a:t>
            </a:r>
            <a:r>
              <a:rPr lang="en-US" dirty="0"/>
              <a:t> </a:t>
            </a:r>
            <a:r>
              <a:rPr lang="en-US" dirty="0" err="1"/>
              <a:t>đợt</a:t>
            </a:r>
            <a:r>
              <a:rPr lang="en-US" dirty="0"/>
              <a:t> </a:t>
            </a:r>
            <a:r>
              <a:rPr lang="en-US" dirty="0" err="1"/>
              <a:t>cấp</a:t>
            </a:r>
            <a:endParaRPr lang="en-US" dirty="0"/>
          </a:p>
        </p:txBody>
      </p:sp>
      <p:sp>
        <p:nvSpPr>
          <p:cNvPr id="3" name="Content Placeholder 2">
            <a:extLst>
              <a:ext uri="{FF2B5EF4-FFF2-40B4-BE49-F238E27FC236}">
                <a16:creationId xmlns:a16="http://schemas.microsoft.com/office/drawing/2014/main" id="{1E2BF8F5-F044-468B-B9AA-6C6A016DA7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C4B6313C-BE0C-4A15-9FAA-3CF8F4926D0C}"/>
              </a:ext>
            </a:extLst>
          </p:cNvPr>
          <p:cNvSpPr>
            <a:spLocks noGrp="1"/>
          </p:cNvSpPr>
          <p:nvPr>
            <p:ph type="sldNum" sz="quarter" idx="4294967295"/>
          </p:nvPr>
        </p:nvSpPr>
        <p:spPr>
          <a:xfrm>
            <a:off x="11641138" y="5883275"/>
            <a:ext cx="550862" cy="365125"/>
          </a:xfrm>
          <a:prstGeom prst="rect">
            <a:avLst/>
          </a:prstGeom>
        </p:spPr>
        <p:txBody>
          <a:bodyPr/>
          <a:lstStyle/>
          <a:p>
            <a:pPr eaLnBrk="0" hangingPunct="0">
              <a:defRPr/>
            </a:pPr>
            <a:fld id="{9C8DDA02-15FC-49AF-8E4C-143868E9B6B6}" type="slidenum">
              <a:rPr lang="hr-HR">
                <a:solidFill>
                  <a:prstClr val="white">
                    <a:lumMod val="75000"/>
                  </a:prstClr>
                </a:solidFill>
                <a:latin typeface="Century Gothic" panose="020B0502020202020204"/>
                <a:cs typeface="Arial" panose="020B0604020202020204" pitchFamily="34" charset="0"/>
              </a:rPr>
              <a:pPr eaLnBrk="0" hangingPunct="0">
                <a:defRPr/>
              </a:pPr>
              <a:t>42</a:t>
            </a:fld>
            <a:endParaRPr lang="hr-HR">
              <a:solidFill>
                <a:prstClr val="white">
                  <a:lumMod val="75000"/>
                </a:prstClr>
              </a:solidFill>
              <a:latin typeface="Century Gothic" panose="020B0502020202020204"/>
              <a:cs typeface="Arial" panose="020B0604020202020204" pitchFamily="34" charset="0"/>
            </a:endParaRPr>
          </a:p>
        </p:txBody>
      </p:sp>
      <p:pic>
        <p:nvPicPr>
          <p:cNvPr id="5" name="Picture 4">
            <a:extLst>
              <a:ext uri="{FF2B5EF4-FFF2-40B4-BE49-F238E27FC236}">
                <a16:creationId xmlns:a16="http://schemas.microsoft.com/office/drawing/2014/main" id="{39A8E73B-8080-4F58-9555-126B91C51C9B}"/>
              </a:ext>
            </a:extLst>
          </p:cNvPr>
          <p:cNvPicPr>
            <a:picLocks noChangeAspect="1"/>
          </p:cNvPicPr>
          <p:nvPr/>
        </p:nvPicPr>
        <p:blipFill>
          <a:blip r:embed="rId2"/>
          <a:stretch>
            <a:fillRect/>
          </a:stretch>
        </p:blipFill>
        <p:spPr>
          <a:xfrm>
            <a:off x="5300264" y="-25859"/>
            <a:ext cx="6891735" cy="6878995"/>
          </a:xfrm>
          <a:prstGeom prst="rect">
            <a:avLst/>
          </a:prstGeom>
        </p:spPr>
      </p:pic>
      <p:sp>
        <p:nvSpPr>
          <p:cNvPr id="6" name="TextBox 5">
            <a:extLst>
              <a:ext uri="{FF2B5EF4-FFF2-40B4-BE49-F238E27FC236}">
                <a16:creationId xmlns:a16="http://schemas.microsoft.com/office/drawing/2014/main" id="{DBAEC850-0C0D-4AF9-84B9-ADA661003914}"/>
              </a:ext>
            </a:extLst>
          </p:cNvPr>
          <p:cNvSpPr txBox="1"/>
          <p:nvPr/>
        </p:nvSpPr>
        <p:spPr>
          <a:xfrm>
            <a:off x="1524001" y="6446900"/>
            <a:ext cx="2066591" cy="307777"/>
          </a:xfrm>
          <a:prstGeom prst="rect">
            <a:avLst/>
          </a:prstGeom>
          <a:noFill/>
        </p:spPr>
        <p:txBody>
          <a:bodyPr wrap="none" rtlCol="0">
            <a:spAutoFit/>
          </a:bodyPr>
          <a:lstStyle/>
          <a:p>
            <a:pPr eaLnBrk="0" hangingPunct="0">
              <a:defRPr/>
            </a:pPr>
            <a:r>
              <a:rPr lang="en-US" sz="1400" b="0" dirty="0" err="1">
                <a:solidFill>
                  <a:prstClr val="white"/>
                </a:solidFill>
                <a:cs typeface="Arial" panose="020B0604020202020204" pitchFamily="34" charset="0"/>
              </a:rPr>
              <a:t>Dreke</a:t>
            </a:r>
            <a:r>
              <a:rPr lang="en-US" sz="1400" b="0" dirty="0">
                <a:solidFill>
                  <a:prstClr val="white"/>
                </a:solidFill>
                <a:cs typeface="Arial" panose="020B0604020202020204" pitchFamily="34" charset="0"/>
              </a:rPr>
              <a:t> </a:t>
            </a:r>
            <a:r>
              <a:rPr lang="en-US" sz="1400" b="0" dirty="0" err="1">
                <a:solidFill>
                  <a:prstClr val="white"/>
                </a:solidFill>
                <a:cs typeface="Arial" panose="020B0604020202020204" pitchFamily="34" charset="0"/>
              </a:rPr>
              <a:t>Int</a:t>
            </a:r>
            <a:r>
              <a:rPr lang="en-US" sz="1400" b="0" dirty="0">
                <a:solidFill>
                  <a:prstClr val="white"/>
                </a:solidFill>
                <a:cs typeface="Arial" panose="020B0604020202020204" pitchFamily="34" charset="0"/>
              </a:rPr>
              <a:t> J COPD 2016</a:t>
            </a:r>
          </a:p>
        </p:txBody>
      </p:sp>
    </p:spTree>
    <p:extLst>
      <p:ext uri="{BB962C8B-B14F-4D97-AF65-F5344CB8AC3E}">
        <p14:creationId xmlns:p14="http://schemas.microsoft.com/office/powerpoint/2010/main" val="95215502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41DD6-6495-4838-939E-56AA82654E00}"/>
              </a:ext>
            </a:extLst>
          </p:cNvPr>
          <p:cNvSpPr>
            <a:spLocks noGrp="1"/>
          </p:cNvSpPr>
          <p:nvPr>
            <p:ph type="title"/>
          </p:nvPr>
        </p:nvSpPr>
        <p:spPr>
          <a:xfrm>
            <a:off x="609600" y="0"/>
            <a:ext cx="4910336" cy="908720"/>
          </a:xfrm>
        </p:spPr>
        <p:txBody>
          <a:bodyPr/>
          <a:lstStyle/>
          <a:p>
            <a:r>
              <a:rPr lang="en-US" dirty="0"/>
              <a:t>NIV  </a:t>
            </a:r>
            <a:r>
              <a:rPr lang="en-US" dirty="0" err="1"/>
              <a:t>cho</a:t>
            </a:r>
            <a:r>
              <a:rPr lang="en-US" dirty="0"/>
              <a:t> COPD </a:t>
            </a:r>
            <a:r>
              <a:rPr lang="en-US" dirty="0" err="1"/>
              <a:t>mạn</a:t>
            </a:r>
            <a:endParaRPr lang="en-US" dirty="0"/>
          </a:p>
        </p:txBody>
      </p:sp>
      <p:sp>
        <p:nvSpPr>
          <p:cNvPr id="3" name="Content Placeholder 2">
            <a:extLst>
              <a:ext uri="{FF2B5EF4-FFF2-40B4-BE49-F238E27FC236}">
                <a16:creationId xmlns:a16="http://schemas.microsoft.com/office/drawing/2014/main" id="{DF3D0852-53CD-4718-AA05-609E9EFFE501}"/>
              </a:ext>
            </a:extLst>
          </p:cNvPr>
          <p:cNvSpPr>
            <a:spLocks noGrp="1"/>
          </p:cNvSpPr>
          <p:nvPr>
            <p:ph idx="1"/>
          </p:nvPr>
        </p:nvSpPr>
        <p:spPr>
          <a:xfrm>
            <a:off x="533400" y="908720"/>
            <a:ext cx="11107737" cy="5339680"/>
          </a:xfrm>
        </p:spPr>
        <p:txBody>
          <a:bodyPr>
            <a:noAutofit/>
          </a:bodyPr>
          <a:lstStyle/>
          <a:p>
            <a:pPr>
              <a:spcAft>
                <a:spcPts val="0"/>
              </a:spcAft>
            </a:pPr>
            <a:r>
              <a:rPr lang="en-US" sz="2400" dirty="0"/>
              <a:t>GOLD</a:t>
            </a:r>
            <a:r>
              <a:rPr lang="en-US" sz="2400" dirty="0">
                <a:solidFill>
                  <a:schemeClr val="accent1"/>
                </a:solidFill>
              </a:rPr>
              <a:t>: </a:t>
            </a:r>
            <a:r>
              <a:rPr lang="vi-VN" sz="2400" dirty="0">
                <a:solidFill>
                  <a:schemeClr val="accent1"/>
                </a:solidFill>
                <a:cs typeface="Arial" panose="020B0604020202020204" pitchFamily="34" charset="0"/>
              </a:rPr>
              <a:t>Ở </a:t>
            </a:r>
            <a:r>
              <a:rPr lang="vi-VN" sz="2400" dirty="0" err="1">
                <a:solidFill>
                  <a:schemeClr val="accent1"/>
                </a:solidFill>
                <a:cs typeface="Arial" panose="020B0604020202020204" pitchFamily="34" charset="0"/>
              </a:rPr>
              <a:t>bn</a:t>
            </a:r>
            <a:r>
              <a:rPr lang="vi-VN" sz="2400" dirty="0">
                <a:solidFill>
                  <a:schemeClr val="accent1"/>
                </a:solidFill>
                <a:cs typeface="Arial" panose="020B0604020202020204" pitchFamily="34" charset="0"/>
              </a:rPr>
              <a:t> tăng </a:t>
            </a:r>
            <a:r>
              <a:rPr lang="en-US" sz="2400" dirty="0">
                <a:solidFill>
                  <a:schemeClr val="accent1"/>
                </a:solidFill>
                <a:cs typeface="Arial" panose="020B0604020202020204" pitchFamily="34" charset="0"/>
              </a:rPr>
              <a:t>CO2 </a:t>
            </a:r>
            <a:r>
              <a:rPr lang="en-US" sz="2400" dirty="0" err="1">
                <a:solidFill>
                  <a:schemeClr val="accent1"/>
                </a:solidFill>
                <a:cs typeface="Arial" panose="020B0604020202020204" pitchFamily="34" charset="0"/>
              </a:rPr>
              <a:t>mạn</a:t>
            </a:r>
            <a:r>
              <a:rPr lang="en-US"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tính</a:t>
            </a:r>
            <a:r>
              <a:rPr lang="vi-VN" sz="2400" dirty="0">
                <a:solidFill>
                  <a:schemeClr val="accent1"/>
                </a:solidFill>
                <a:cs typeface="Arial" panose="020B0604020202020204" pitchFamily="34" charset="0"/>
              </a:rPr>
              <a:t> nghiêm </a:t>
            </a:r>
            <a:r>
              <a:rPr lang="vi-VN" sz="2400" dirty="0" err="1">
                <a:solidFill>
                  <a:schemeClr val="accent1"/>
                </a:solidFill>
                <a:cs typeface="Arial" panose="020B0604020202020204" pitchFamily="34" charset="0"/>
              </a:rPr>
              <a:t>trọng</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và</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có</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tiền</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sử</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nằm</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viện</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vì</a:t>
            </a:r>
            <a:r>
              <a:rPr lang="vi-VN" sz="2400" dirty="0">
                <a:solidFill>
                  <a:schemeClr val="accent1"/>
                </a:solidFill>
                <a:cs typeface="Arial" panose="020B0604020202020204" pitchFamily="34" charset="0"/>
              </a:rPr>
              <a:t> suy hô </a:t>
            </a:r>
            <a:r>
              <a:rPr lang="vi-VN" sz="2400" dirty="0" err="1">
                <a:solidFill>
                  <a:schemeClr val="accent1"/>
                </a:solidFill>
                <a:cs typeface="Arial" panose="020B0604020202020204" pitchFamily="34" charset="0"/>
              </a:rPr>
              <a:t>hấp</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cấp</a:t>
            </a:r>
            <a:r>
              <a:rPr lang="vi-VN" sz="2400" dirty="0">
                <a:solidFill>
                  <a:schemeClr val="accent1"/>
                </a:solidFill>
                <a:cs typeface="Arial" panose="020B0604020202020204" pitchFamily="34" charset="0"/>
              </a:rPr>
              <a:t>, thông </a:t>
            </a:r>
            <a:r>
              <a:rPr lang="vi-VN" sz="2400" dirty="0" err="1">
                <a:solidFill>
                  <a:schemeClr val="accent1"/>
                </a:solidFill>
                <a:cs typeface="Arial" panose="020B0604020202020204" pitchFamily="34" charset="0"/>
              </a:rPr>
              <a:t>khí</a:t>
            </a:r>
            <a:r>
              <a:rPr lang="vi-VN" sz="2400" dirty="0">
                <a:solidFill>
                  <a:schemeClr val="accent1"/>
                </a:solidFill>
                <a:cs typeface="Arial" panose="020B0604020202020204" pitchFamily="34" charset="0"/>
              </a:rPr>
              <a:t> không xâm </a:t>
            </a:r>
            <a:r>
              <a:rPr lang="vi-VN" sz="2400" dirty="0" err="1">
                <a:solidFill>
                  <a:schemeClr val="accent1"/>
                </a:solidFill>
                <a:cs typeface="Arial" panose="020B0604020202020204" pitchFamily="34" charset="0"/>
              </a:rPr>
              <a:t>lấn</a:t>
            </a:r>
            <a:r>
              <a:rPr lang="vi-VN" sz="2400" dirty="0">
                <a:solidFill>
                  <a:schemeClr val="accent1"/>
                </a:solidFill>
                <a:cs typeface="Arial" panose="020B0604020202020204" pitchFamily="34" charset="0"/>
              </a:rPr>
              <a:t> </a:t>
            </a:r>
            <a:r>
              <a:rPr lang="en-US" sz="2400" dirty="0" err="1">
                <a:solidFill>
                  <a:schemeClr val="accent1"/>
                </a:solidFill>
                <a:cs typeface="Arial" panose="020B0604020202020204" pitchFamily="34" charset="0"/>
              </a:rPr>
              <a:t>lâu</a:t>
            </a:r>
            <a:r>
              <a:rPr lang="en-US"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dài</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có</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thể</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làm</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giảm</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tử</a:t>
            </a:r>
            <a:r>
              <a:rPr lang="vi-VN" sz="2400" dirty="0">
                <a:solidFill>
                  <a:schemeClr val="accent1"/>
                </a:solidFill>
                <a:cs typeface="Arial" panose="020B0604020202020204" pitchFamily="34" charset="0"/>
              </a:rPr>
              <a:t> vong </a:t>
            </a:r>
            <a:r>
              <a:rPr lang="vi-VN" sz="2400" dirty="0" err="1">
                <a:solidFill>
                  <a:schemeClr val="accent1"/>
                </a:solidFill>
                <a:cs typeface="Arial" panose="020B0604020202020204" pitchFamily="34" charset="0"/>
              </a:rPr>
              <a:t>và</a:t>
            </a:r>
            <a:r>
              <a:rPr lang="vi-VN" sz="2400" dirty="0">
                <a:solidFill>
                  <a:schemeClr val="accent1"/>
                </a:solidFill>
                <a:cs typeface="Arial" panose="020B0604020202020204" pitchFamily="34" charset="0"/>
              </a:rPr>
              <a:t> ngăn </a:t>
            </a:r>
            <a:r>
              <a:rPr lang="vi-VN" sz="2400" dirty="0" err="1">
                <a:solidFill>
                  <a:schemeClr val="accent1"/>
                </a:solidFill>
                <a:cs typeface="Arial" panose="020B0604020202020204" pitchFamily="34" charset="0"/>
              </a:rPr>
              <a:t>ngừa</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tái</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nhập</a:t>
            </a:r>
            <a:r>
              <a:rPr lang="vi-VN" sz="2400" dirty="0">
                <a:solidFill>
                  <a:schemeClr val="accent1"/>
                </a:solidFill>
                <a:cs typeface="Arial" panose="020B0604020202020204" pitchFamily="34" charset="0"/>
              </a:rPr>
              <a:t> </a:t>
            </a:r>
            <a:r>
              <a:rPr lang="vi-VN" sz="2400" dirty="0" err="1">
                <a:solidFill>
                  <a:schemeClr val="accent1"/>
                </a:solidFill>
                <a:cs typeface="Arial" panose="020B0604020202020204" pitchFamily="34" charset="0"/>
              </a:rPr>
              <a:t>viện</a:t>
            </a:r>
            <a:r>
              <a:rPr lang="vi-VN" sz="2400" dirty="0">
                <a:solidFill>
                  <a:schemeClr val="accent1"/>
                </a:solidFill>
                <a:cs typeface="Arial" panose="020B0604020202020204" pitchFamily="34" charset="0"/>
              </a:rPr>
              <a:t> </a:t>
            </a:r>
            <a:endParaRPr lang="en-US" sz="2400" dirty="0">
              <a:solidFill>
                <a:schemeClr val="accent1"/>
              </a:solidFill>
              <a:cs typeface="Arial" panose="020B0604020202020204" pitchFamily="34" charset="0"/>
            </a:endParaRPr>
          </a:p>
          <a:p>
            <a:pPr>
              <a:spcAft>
                <a:spcPts val="0"/>
              </a:spcAft>
            </a:pPr>
            <a:r>
              <a:rPr lang="en-US" sz="2400" dirty="0"/>
              <a:t>Anh</a:t>
            </a:r>
            <a:r>
              <a:rPr lang="en-US" sz="2400" dirty="0">
                <a:solidFill>
                  <a:schemeClr val="accent1"/>
                </a:solidFill>
              </a:rPr>
              <a:t>: </a:t>
            </a:r>
            <a:r>
              <a:rPr lang="en-US" sz="2400" dirty="0" err="1">
                <a:solidFill>
                  <a:schemeClr val="accent1"/>
                </a:solidFill>
              </a:rPr>
              <a:t>nhập</a:t>
            </a:r>
            <a:r>
              <a:rPr lang="en-US" sz="2400" dirty="0">
                <a:solidFill>
                  <a:schemeClr val="accent1"/>
                </a:solidFill>
              </a:rPr>
              <a:t> </a:t>
            </a:r>
            <a:r>
              <a:rPr lang="en-US" sz="2400" dirty="0" err="1">
                <a:solidFill>
                  <a:schemeClr val="accent1"/>
                </a:solidFill>
              </a:rPr>
              <a:t>viện</a:t>
            </a:r>
            <a:r>
              <a:rPr lang="en-US" sz="2400" dirty="0">
                <a:solidFill>
                  <a:schemeClr val="accent1"/>
                </a:solidFill>
              </a:rPr>
              <a:t> 3 </a:t>
            </a:r>
            <a:r>
              <a:rPr lang="en-US" sz="2400" dirty="0" err="1">
                <a:solidFill>
                  <a:schemeClr val="accent1"/>
                </a:solidFill>
              </a:rPr>
              <a:t>lần</a:t>
            </a:r>
            <a:r>
              <a:rPr lang="en-US" sz="2400" dirty="0">
                <a:solidFill>
                  <a:schemeClr val="accent1"/>
                </a:solidFill>
              </a:rPr>
              <a:t>/</a:t>
            </a:r>
            <a:r>
              <a:rPr lang="en-US" sz="2400" dirty="0" err="1">
                <a:solidFill>
                  <a:schemeClr val="accent1"/>
                </a:solidFill>
              </a:rPr>
              <a:t>năm</a:t>
            </a:r>
            <a:endParaRPr lang="en-US" sz="2400" dirty="0">
              <a:solidFill>
                <a:schemeClr val="accent1"/>
              </a:solidFill>
            </a:endParaRPr>
          </a:p>
          <a:p>
            <a:pPr>
              <a:spcAft>
                <a:spcPts val="0"/>
              </a:spcAft>
            </a:pPr>
            <a:r>
              <a:rPr lang="en-US" sz="2400" dirty="0" err="1"/>
              <a:t>Đức</a:t>
            </a:r>
            <a:r>
              <a:rPr lang="en-US" sz="2400" dirty="0">
                <a:solidFill>
                  <a:schemeClr val="accent1"/>
                </a:solidFill>
              </a:rPr>
              <a:t>: </a:t>
            </a:r>
          </a:p>
          <a:p>
            <a:pPr lvl="1">
              <a:spcAft>
                <a:spcPts val="0"/>
              </a:spcAft>
            </a:pPr>
            <a:r>
              <a:rPr lang="en-US" sz="2400" dirty="0">
                <a:solidFill>
                  <a:schemeClr val="accent1"/>
                </a:solidFill>
              </a:rPr>
              <a:t>COPD </a:t>
            </a:r>
            <a:r>
              <a:rPr lang="en-US" sz="2400" dirty="0" err="1">
                <a:solidFill>
                  <a:schemeClr val="accent1"/>
                </a:solidFill>
              </a:rPr>
              <a:t>đã</a:t>
            </a:r>
            <a:r>
              <a:rPr lang="en-US" sz="2400" dirty="0">
                <a:solidFill>
                  <a:schemeClr val="accent1"/>
                </a:solidFill>
              </a:rPr>
              <a:t> </a:t>
            </a:r>
            <a:r>
              <a:rPr lang="en-US" sz="2400" dirty="0" err="1">
                <a:solidFill>
                  <a:schemeClr val="accent1"/>
                </a:solidFill>
              </a:rPr>
              <a:t>cần</a:t>
            </a:r>
            <a:r>
              <a:rPr lang="en-US" sz="2400" dirty="0">
                <a:solidFill>
                  <a:schemeClr val="accent1"/>
                </a:solidFill>
              </a:rPr>
              <a:t> </a:t>
            </a:r>
            <a:r>
              <a:rPr lang="en-US" sz="2400" dirty="0" err="1">
                <a:solidFill>
                  <a:schemeClr val="accent1"/>
                </a:solidFill>
              </a:rPr>
              <a:t>thở</a:t>
            </a:r>
            <a:r>
              <a:rPr lang="en-US" sz="2400" dirty="0">
                <a:solidFill>
                  <a:schemeClr val="accent1"/>
                </a:solidFill>
              </a:rPr>
              <a:t> </a:t>
            </a:r>
            <a:r>
              <a:rPr lang="en-US" sz="2400" dirty="0" err="1">
                <a:solidFill>
                  <a:schemeClr val="accent1"/>
                </a:solidFill>
              </a:rPr>
              <a:t>máy</a:t>
            </a:r>
            <a:r>
              <a:rPr lang="en-US" sz="2400" dirty="0">
                <a:solidFill>
                  <a:schemeClr val="accent1"/>
                </a:solidFill>
              </a:rPr>
              <a:t>/</a:t>
            </a:r>
            <a:r>
              <a:rPr lang="en-US" sz="2400" dirty="0" err="1">
                <a:solidFill>
                  <a:schemeClr val="accent1"/>
                </a:solidFill>
              </a:rPr>
              <a:t>đợt</a:t>
            </a:r>
            <a:r>
              <a:rPr lang="en-US" sz="2400" dirty="0">
                <a:solidFill>
                  <a:schemeClr val="accent1"/>
                </a:solidFill>
              </a:rPr>
              <a:t> </a:t>
            </a:r>
            <a:r>
              <a:rPr lang="en-US" sz="2400" dirty="0" err="1">
                <a:solidFill>
                  <a:schemeClr val="accent1"/>
                </a:solidFill>
              </a:rPr>
              <a:t>cấp</a:t>
            </a:r>
            <a:endParaRPr lang="en-US" sz="2400" dirty="0">
              <a:solidFill>
                <a:schemeClr val="accent1"/>
              </a:solidFill>
            </a:endParaRPr>
          </a:p>
          <a:p>
            <a:pPr lvl="1">
              <a:spcAft>
                <a:spcPts val="0"/>
              </a:spcAft>
            </a:pPr>
            <a:r>
              <a:rPr lang="en-US" sz="2400" dirty="0" err="1">
                <a:solidFill>
                  <a:schemeClr val="accent1"/>
                </a:solidFill>
              </a:rPr>
              <a:t>Nhập</a:t>
            </a:r>
            <a:r>
              <a:rPr lang="en-US" sz="2400" dirty="0">
                <a:solidFill>
                  <a:schemeClr val="accent1"/>
                </a:solidFill>
              </a:rPr>
              <a:t> </a:t>
            </a:r>
            <a:r>
              <a:rPr lang="en-US" sz="2400" dirty="0" err="1">
                <a:solidFill>
                  <a:schemeClr val="accent1"/>
                </a:solidFill>
              </a:rPr>
              <a:t>viện</a:t>
            </a:r>
            <a:r>
              <a:rPr lang="en-US" sz="2400" dirty="0">
                <a:solidFill>
                  <a:schemeClr val="accent1"/>
                </a:solidFill>
              </a:rPr>
              <a:t> </a:t>
            </a:r>
            <a:r>
              <a:rPr lang="en-US" sz="2400" dirty="0" err="1">
                <a:solidFill>
                  <a:schemeClr val="accent1"/>
                </a:solidFill>
              </a:rPr>
              <a:t>thường</a:t>
            </a:r>
            <a:r>
              <a:rPr lang="en-US" sz="2400" dirty="0">
                <a:solidFill>
                  <a:schemeClr val="accent1"/>
                </a:solidFill>
              </a:rPr>
              <a:t> </a:t>
            </a:r>
            <a:r>
              <a:rPr lang="en-US" sz="2400" dirty="0" err="1">
                <a:solidFill>
                  <a:schemeClr val="accent1"/>
                </a:solidFill>
              </a:rPr>
              <a:t>xuyên</a:t>
            </a:r>
            <a:r>
              <a:rPr lang="en-US" sz="2400" dirty="0">
                <a:solidFill>
                  <a:schemeClr val="accent1"/>
                </a:solidFill>
              </a:rPr>
              <a:t> 2 </a:t>
            </a:r>
            <a:r>
              <a:rPr lang="en-US" sz="2400" dirty="0" err="1">
                <a:solidFill>
                  <a:schemeClr val="accent1"/>
                </a:solidFill>
              </a:rPr>
              <a:t>lần</a:t>
            </a:r>
            <a:r>
              <a:rPr lang="en-US" sz="2400" dirty="0">
                <a:solidFill>
                  <a:schemeClr val="accent1"/>
                </a:solidFill>
              </a:rPr>
              <a:t> /</a:t>
            </a:r>
            <a:r>
              <a:rPr lang="en-US" sz="2400" dirty="0" err="1">
                <a:solidFill>
                  <a:schemeClr val="accent1"/>
                </a:solidFill>
              </a:rPr>
              <a:t>năm</a:t>
            </a:r>
            <a:r>
              <a:rPr lang="en-US" sz="2400" dirty="0">
                <a:solidFill>
                  <a:schemeClr val="accent1"/>
                </a:solidFill>
              </a:rPr>
              <a:t> do </a:t>
            </a:r>
            <a:r>
              <a:rPr lang="en-US" sz="2400" dirty="0" err="1">
                <a:solidFill>
                  <a:schemeClr val="accent1"/>
                </a:solidFill>
              </a:rPr>
              <a:t>đợt</a:t>
            </a:r>
            <a:r>
              <a:rPr lang="en-US" sz="2400" dirty="0">
                <a:solidFill>
                  <a:schemeClr val="accent1"/>
                </a:solidFill>
              </a:rPr>
              <a:t> </a:t>
            </a:r>
            <a:r>
              <a:rPr lang="en-US" sz="2400" dirty="0" err="1">
                <a:solidFill>
                  <a:schemeClr val="accent1"/>
                </a:solidFill>
              </a:rPr>
              <a:t>cấp</a:t>
            </a:r>
            <a:r>
              <a:rPr lang="en-US" sz="2400" dirty="0">
                <a:solidFill>
                  <a:schemeClr val="accent1"/>
                </a:solidFill>
              </a:rPr>
              <a:t> pH &lt;7.35</a:t>
            </a:r>
          </a:p>
          <a:p>
            <a:pPr lvl="1">
              <a:spcAft>
                <a:spcPts val="0"/>
              </a:spcAft>
            </a:pPr>
            <a:r>
              <a:rPr lang="en-US" sz="2400" dirty="0">
                <a:solidFill>
                  <a:schemeClr val="accent1"/>
                </a:solidFill>
              </a:rPr>
              <a:t>PaCO2 ban </a:t>
            </a:r>
            <a:r>
              <a:rPr lang="en-US" sz="2400" dirty="0" err="1">
                <a:solidFill>
                  <a:schemeClr val="accent1"/>
                </a:solidFill>
              </a:rPr>
              <a:t>ngày</a:t>
            </a:r>
            <a:r>
              <a:rPr lang="en-US" sz="2400" dirty="0">
                <a:solidFill>
                  <a:schemeClr val="accent1"/>
                </a:solidFill>
              </a:rPr>
              <a:t> ≥ 50mmHg</a:t>
            </a:r>
          </a:p>
          <a:p>
            <a:pPr lvl="1">
              <a:spcAft>
                <a:spcPts val="0"/>
              </a:spcAft>
            </a:pPr>
            <a:r>
              <a:rPr lang="en-US" sz="2400" dirty="0">
                <a:solidFill>
                  <a:schemeClr val="accent1"/>
                </a:solidFill>
              </a:rPr>
              <a:t>PaCO2 ban </a:t>
            </a:r>
            <a:r>
              <a:rPr lang="en-US" sz="2400" dirty="0" err="1">
                <a:solidFill>
                  <a:schemeClr val="accent1"/>
                </a:solidFill>
              </a:rPr>
              <a:t>đêm</a:t>
            </a:r>
            <a:r>
              <a:rPr lang="en-US" sz="2400" dirty="0">
                <a:solidFill>
                  <a:schemeClr val="accent1"/>
                </a:solidFill>
              </a:rPr>
              <a:t> ≥ 55mmHg </a:t>
            </a:r>
            <a:r>
              <a:rPr lang="en-US" sz="2400" dirty="0" err="1">
                <a:solidFill>
                  <a:schemeClr val="accent1"/>
                </a:solidFill>
              </a:rPr>
              <a:t>hoặc</a:t>
            </a:r>
            <a:r>
              <a:rPr lang="en-US" sz="2400" dirty="0">
                <a:solidFill>
                  <a:schemeClr val="accent1"/>
                </a:solidFill>
              </a:rPr>
              <a:t> PTcCO2 ≥ 10mmHg</a:t>
            </a:r>
          </a:p>
          <a:p>
            <a:pPr>
              <a:spcAft>
                <a:spcPts val="0"/>
              </a:spcAft>
            </a:pPr>
            <a:r>
              <a:rPr lang="en-US" sz="2400" dirty="0" err="1"/>
              <a:t>Mỹ</a:t>
            </a:r>
            <a:r>
              <a:rPr lang="en-US" sz="2400" dirty="0">
                <a:solidFill>
                  <a:schemeClr val="accent1"/>
                </a:solidFill>
              </a:rPr>
              <a:t>: </a:t>
            </a:r>
          </a:p>
          <a:p>
            <a:pPr lvl="1">
              <a:spcAft>
                <a:spcPts val="0"/>
              </a:spcAft>
            </a:pPr>
            <a:r>
              <a:rPr lang="en-US" sz="2400" dirty="0" err="1">
                <a:solidFill>
                  <a:schemeClr val="accent1"/>
                </a:solidFill>
              </a:rPr>
              <a:t>Không</a:t>
            </a:r>
            <a:r>
              <a:rPr lang="en-US" sz="2400" dirty="0">
                <a:solidFill>
                  <a:schemeClr val="accent1"/>
                </a:solidFill>
              </a:rPr>
              <a:t> </a:t>
            </a:r>
            <a:r>
              <a:rPr lang="en-US" sz="2400" dirty="0" err="1">
                <a:solidFill>
                  <a:schemeClr val="accent1"/>
                </a:solidFill>
              </a:rPr>
              <a:t>thể</a:t>
            </a:r>
            <a:r>
              <a:rPr lang="en-US" sz="2400" dirty="0">
                <a:solidFill>
                  <a:schemeClr val="accent1"/>
                </a:solidFill>
              </a:rPr>
              <a:t> </a:t>
            </a:r>
            <a:r>
              <a:rPr lang="en-US" sz="2400" dirty="0" err="1">
                <a:solidFill>
                  <a:schemeClr val="accent1"/>
                </a:solidFill>
              </a:rPr>
              <a:t>ngừng</a:t>
            </a:r>
            <a:r>
              <a:rPr lang="en-US" sz="2400" dirty="0">
                <a:solidFill>
                  <a:schemeClr val="accent1"/>
                </a:solidFill>
              </a:rPr>
              <a:t> </a:t>
            </a:r>
            <a:r>
              <a:rPr lang="en-US" sz="2400" dirty="0" err="1">
                <a:solidFill>
                  <a:schemeClr val="accent1"/>
                </a:solidFill>
              </a:rPr>
              <a:t>hỗ</a:t>
            </a:r>
            <a:r>
              <a:rPr lang="en-US" sz="2400" dirty="0">
                <a:solidFill>
                  <a:schemeClr val="accent1"/>
                </a:solidFill>
              </a:rPr>
              <a:t> </a:t>
            </a:r>
            <a:r>
              <a:rPr lang="en-US" sz="2400" dirty="0" err="1">
                <a:solidFill>
                  <a:schemeClr val="accent1"/>
                </a:solidFill>
              </a:rPr>
              <a:t>trợ</a:t>
            </a:r>
            <a:r>
              <a:rPr lang="en-US" sz="2400" dirty="0">
                <a:solidFill>
                  <a:schemeClr val="accent1"/>
                </a:solidFill>
              </a:rPr>
              <a:t> </a:t>
            </a:r>
            <a:r>
              <a:rPr lang="en-US" sz="2400" dirty="0" err="1">
                <a:solidFill>
                  <a:schemeClr val="accent1"/>
                </a:solidFill>
              </a:rPr>
              <a:t>hô</a:t>
            </a:r>
            <a:r>
              <a:rPr lang="en-US" sz="2400" dirty="0">
                <a:solidFill>
                  <a:schemeClr val="accent1"/>
                </a:solidFill>
              </a:rPr>
              <a:t> </a:t>
            </a:r>
            <a:r>
              <a:rPr lang="en-US" sz="2400" dirty="0" err="1">
                <a:solidFill>
                  <a:schemeClr val="accent1"/>
                </a:solidFill>
              </a:rPr>
              <a:t>hấp</a:t>
            </a:r>
            <a:endParaRPr lang="en-US" sz="2400" dirty="0">
              <a:solidFill>
                <a:schemeClr val="accent1"/>
              </a:solidFill>
            </a:endParaRPr>
          </a:p>
          <a:p>
            <a:pPr lvl="1">
              <a:spcAft>
                <a:spcPts val="0"/>
              </a:spcAft>
            </a:pPr>
            <a:r>
              <a:rPr lang="en-US" sz="2400" dirty="0">
                <a:solidFill>
                  <a:schemeClr val="accent1"/>
                </a:solidFill>
              </a:rPr>
              <a:t>COPD </a:t>
            </a:r>
            <a:r>
              <a:rPr lang="en-US" sz="2400" dirty="0" err="1">
                <a:solidFill>
                  <a:schemeClr val="accent1"/>
                </a:solidFill>
              </a:rPr>
              <a:t>nặng</a:t>
            </a:r>
            <a:r>
              <a:rPr lang="en-US" sz="2400" dirty="0">
                <a:solidFill>
                  <a:schemeClr val="accent1"/>
                </a:solidFill>
              </a:rPr>
              <a:t> FEV1&lt; 50%; pCO2&gt; 52mmHg, O2&lt;88% </a:t>
            </a:r>
            <a:r>
              <a:rPr lang="en-US" sz="2400" dirty="0" err="1">
                <a:solidFill>
                  <a:schemeClr val="accent1"/>
                </a:solidFill>
              </a:rPr>
              <a:t>trong</a:t>
            </a:r>
            <a:r>
              <a:rPr lang="en-US" sz="2400" dirty="0">
                <a:solidFill>
                  <a:schemeClr val="accent1"/>
                </a:solidFill>
              </a:rPr>
              <a:t> 5 </a:t>
            </a:r>
            <a:r>
              <a:rPr lang="en-US" sz="2400" dirty="0" err="1">
                <a:solidFill>
                  <a:schemeClr val="accent1"/>
                </a:solidFill>
              </a:rPr>
              <a:t>phút</a:t>
            </a:r>
            <a:r>
              <a:rPr lang="en-US" sz="2400" dirty="0">
                <a:solidFill>
                  <a:schemeClr val="accent1"/>
                </a:solidFill>
              </a:rPr>
              <a:t> </a:t>
            </a:r>
            <a:r>
              <a:rPr lang="en-US" sz="2400" dirty="0" err="1">
                <a:solidFill>
                  <a:schemeClr val="accent1"/>
                </a:solidFill>
              </a:rPr>
              <a:t>khi</a:t>
            </a:r>
            <a:r>
              <a:rPr lang="en-US" sz="2400" dirty="0">
                <a:solidFill>
                  <a:schemeClr val="accent1"/>
                </a:solidFill>
              </a:rPr>
              <a:t> </a:t>
            </a:r>
            <a:r>
              <a:rPr lang="en-US" sz="2400" dirty="0" err="1">
                <a:solidFill>
                  <a:schemeClr val="accent1"/>
                </a:solidFill>
              </a:rPr>
              <a:t>ngủ</a:t>
            </a:r>
            <a:r>
              <a:rPr lang="en-US" sz="2400" dirty="0">
                <a:solidFill>
                  <a:schemeClr val="accent1"/>
                </a:solidFill>
              </a:rPr>
              <a:t> </a:t>
            </a:r>
            <a:r>
              <a:rPr lang="en-US" sz="2400" dirty="0" err="1">
                <a:solidFill>
                  <a:schemeClr val="accent1"/>
                </a:solidFill>
              </a:rPr>
              <a:t>mà</a:t>
            </a:r>
            <a:r>
              <a:rPr lang="en-US" sz="2400" dirty="0">
                <a:solidFill>
                  <a:schemeClr val="accent1"/>
                </a:solidFill>
              </a:rPr>
              <a:t> </a:t>
            </a:r>
            <a:r>
              <a:rPr lang="en-US" sz="2400" dirty="0" err="1">
                <a:solidFill>
                  <a:schemeClr val="accent1"/>
                </a:solidFill>
              </a:rPr>
              <a:t>không</a:t>
            </a:r>
            <a:r>
              <a:rPr lang="en-US" sz="2400" dirty="0">
                <a:solidFill>
                  <a:schemeClr val="accent1"/>
                </a:solidFill>
              </a:rPr>
              <a:t> </a:t>
            </a:r>
            <a:r>
              <a:rPr lang="en-US" sz="2400" dirty="0" err="1">
                <a:solidFill>
                  <a:schemeClr val="accent1"/>
                </a:solidFill>
              </a:rPr>
              <a:t>có</a:t>
            </a:r>
            <a:r>
              <a:rPr lang="en-US" sz="2400" dirty="0">
                <a:solidFill>
                  <a:schemeClr val="accent1"/>
                </a:solidFill>
              </a:rPr>
              <a:t> </a:t>
            </a:r>
            <a:r>
              <a:rPr lang="en-US" sz="2400" dirty="0" err="1">
                <a:solidFill>
                  <a:schemeClr val="accent1"/>
                </a:solidFill>
              </a:rPr>
              <a:t>ngưng</a:t>
            </a:r>
            <a:r>
              <a:rPr lang="en-US" sz="2400" dirty="0">
                <a:solidFill>
                  <a:schemeClr val="accent1"/>
                </a:solidFill>
              </a:rPr>
              <a:t> </a:t>
            </a:r>
            <a:r>
              <a:rPr lang="en-US" sz="2400" dirty="0" err="1">
                <a:solidFill>
                  <a:schemeClr val="accent1"/>
                </a:solidFill>
              </a:rPr>
              <a:t>thở</a:t>
            </a:r>
            <a:r>
              <a:rPr lang="en-US" sz="2400" dirty="0">
                <a:solidFill>
                  <a:schemeClr val="accent1"/>
                </a:solidFill>
              </a:rPr>
              <a:t> </a:t>
            </a:r>
            <a:r>
              <a:rPr lang="en-US" sz="2400" dirty="0" err="1">
                <a:solidFill>
                  <a:schemeClr val="accent1"/>
                </a:solidFill>
              </a:rPr>
              <a:t>khi</a:t>
            </a:r>
            <a:r>
              <a:rPr lang="en-US" sz="2400" dirty="0">
                <a:solidFill>
                  <a:schemeClr val="accent1"/>
                </a:solidFill>
              </a:rPr>
              <a:t> </a:t>
            </a:r>
            <a:r>
              <a:rPr lang="en-US" sz="2400" dirty="0" err="1">
                <a:solidFill>
                  <a:schemeClr val="accent1"/>
                </a:solidFill>
              </a:rPr>
              <a:t>ngủ</a:t>
            </a:r>
            <a:endParaRPr lang="en-US" sz="2400" dirty="0">
              <a:solidFill>
                <a:schemeClr val="accent1"/>
              </a:solidFill>
            </a:endParaRPr>
          </a:p>
          <a:p>
            <a:pPr>
              <a:spcAft>
                <a:spcPts val="0"/>
              </a:spcAft>
            </a:pPr>
            <a:endParaRPr lang="en-US" sz="2400" dirty="0">
              <a:solidFill>
                <a:schemeClr val="accent1"/>
              </a:solidFill>
            </a:endParaRPr>
          </a:p>
        </p:txBody>
      </p:sp>
      <p:sp>
        <p:nvSpPr>
          <p:cNvPr id="4" name="Slide Number Placeholder 3">
            <a:extLst>
              <a:ext uri="{FF2B5EF4-FFF2-40B4-BE49-F238E27FC236}">
                <a16:creationId xmlns:a16="http://schemas.microsoft.com/office/drawing/2014/main" id="{03991161-5979-46D2-BB0D-5999E8C3B1AE}"/>
              </a:ext>
            </a:extLst>
          </p:cNvPr>
          <p:cNvSpPr>
            <a:spLocks noGrp="1"/>
          </p:cNvSpPr>
          <p:nvPr>
            <p:ph type="sldNum" sz="quarter" idx="4294967295"/>
          </p:nvPr>
        </p:nvSpPr>
        <p:spPr>
          <a:xfrm>
            <a:off x="11641138" y="5883275"/>
            <a:ext cx="550862" cy="365125"/>
          </a:xfrm>
          <a:prstGeom prst="rect">
            <a:avLst/>
          </a:prstGeom>
        </p:spPr>
        <p:txBody>
          <a:bodyPr/>
          <a:lstStyle/>
          <a:p>
            <a:pPr eaLnBrk="0" hangingPunct="0">
              <a:defRPr/>
            </a:pPr>
            <a:fld id="{9C8DDA02-15FC-49AF-8E4C-143868E9B6B6}" type="slidenum">
              <a:rPr lang="hr-HR">
                <a:solidFill>
                  <a:prstClr val="white">
                    <a:lumMod val="75000"/>
                  </a:prstClr>
                </a:solidFill>
                <a:latin typeface="Century Gothic" panose="020B0502020202020204"/>
                <a:cs typeface="Arial" panose="020B0604020202020204" pitchFamily="34" charset="0"/>
              </a:rPr>
              <a:pPr eaLnBrk="0" hangingPunct="0">
                <a:defRPr/>
              </a:pPr>
              <a:t>43</a:t>
            </a:fld>
            <a:endParaRPr lang="hr-HR">
              <a:solidFill>
                <a:prstClr val="white">
                  <a:lumMod val="75000"/>
                </a:prstClr>
              </a:solidFill>
              <a:latin typeface="Century Gothic" panose="020B0502020202020204"/>
              <a:cs typeface="Arial" panose="020B0604020202020204" pitchFamily="34" charset="0"/>
            </a:endParaRPr>
          </a:p>
        </p:txBody>
      </p:sp>
    </p:spTree>
    <p:extLst>
      <p:ext uri="{BB962C8B-B14F-4D97-AF65-F5344CB8AC3E}">
        <p14:creationId xmlns:p14="http://schemas.microsoft.com/office/powerpoint/2010/main" val="18900650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không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228600" y="1340768"/>
            <a:ext cx="11811000" cy="2923877"/>
          </a:xfrm>
          <a:prstGeom prst="rect">
            <a:avLst/>
          </a:prstGeom>
        </p:spPr>
        <p:txBody>
          <a:bodyPr wrap="square">
            <a:spAutoFit/>
          </a:bodyPr>
          <a:lstStyle/>
          <a:p>
            <a:pPr>
              <a:spcAft>
                <a:spcPts val="1200"/>
              </a:spcAft>
              <a:buClr>
                <a:srgbClr val="FFCC66"/>
              </a:buClr>
            </a:pPr>
            <a:r>
              <a:rPr lang="vi-VN" dirty="0" err="1">
                <a:solidFill>
                  <a:schemeClr val="accent2">
                    <a:lumMod val="40000"/>
                    <a:lumOff val="60000"/>
                  </a:schemeClr>
                </a:solidFill>
                <a:latin typeface="Calibri" panose="020F0502020204030204" pitchFamily="34" charset="0"/>
                <a:cs typeface="Calibri" panose="020F0502020204030204" pitchFamily="34" charset="0"/>
              </a:rPr>
              <a:t>Nội</a:t>
            </a:r>
            <a:r>
              <a:rPr lang="vi-VN" dirty="0">
                <a:solidFill>
                  <a:schemeClr val="accent2">
                    <a:lumMod val="40000"/>
                    <a:lumOff val="60000"/>
                  </a:schemeClr>
                </a:solidFill>
                <a:latin typeface="Calibri" panose="020F0502020204030204" pitchFamily="34" charset="0"/>
                <a:cs typeface="Calibri" panose="020F0502020204030204" pitchFamily="34" charset="0"/>
              </a:rPr>
              <a:t> soi </a:t>
            </a:r>
            <a:r>
              <a:rPr lang="vi-VN" dirty="0" err="1">
                <a:solidFill>
                  <a:schemeClr val="accent2">
                    <a:lumMod val="40000"/>
                    <a:lumOff val="60000"/>
                  </a:schemeClr>
                </a:solidFill>
                <a:latin typeface="Calibri" panose="020F0502020204030204" pitchFamily="34" charset="0"/>
                <a:cs typeface="Calibri" panose="020F0502020204030204" pitchFamily="34" charset="0"/>
              </a:rPr>
              <a:t>phế</a:t>
            </a:r>
            <a:r>
              <a:rPr lang="vi-VN" dirty="0">
                <a:solidFill>
                  <a:schemeClr val="accent2">
                    <a:lumMod val="40000"/>
                    <a:lumOff val="60000"/>
                  </a:schemeClr>
                </a:solidFill>
                <a:latin typeface="Calibri" panose="020F0502020204030204" pitchFamily="34" charset="0"/>
                <a:cs typeface="Calibri" panose="020F0502020204030204" pitchFamily="34" charset="0"/>
              </a:rPr>
              <a:t> </a:t>
            </a:r>
            <a:r>
              <a:rPr lang="vi-VN" dirty="0" err="1">
                <a:solidFill>
                  <a:schemeClr val="accent2">
                    <a:lumMod val="40000"/>
                    <a:lumOff val="60000"/>
                  </a:schemeClr>
                </a:solidFill>
                <a:latin typeface="Calibri" panose="020F0502020204030204" pitchFamily="34" charset="0"/>
                <a:cs typeface="Calibri" panose="020F0502020204030204" pitchFamily="34" charset="0"/>
              </a:rPr>
              <a:t>quản</a:t>
            </a:r>
            <a:r>
              <a:rPr lang="vi-VN" dirty="0">
                <a:solidFill>
                  <a:schemeClr val="accent2">
                    <a:lumMod val="40000"/>
                    <a:lumOff val="60000"/>
                  </a:schemeClr>
                </a:solidFill>
                <a:latin typeface="Calibri" panose="020F0502020204030204" pitchFamily="34" charset="0"/>
                <a:cs typeface="Calibri" panose="020F0502020204030204" pitchFamily="34" charset="0"/>
              </a:rPr>
              <a:t> &amp; </a:t>
            </a:r>
            <a:r>
              <a:rPr lang="vi-VN" dirty="0" err="1">
                <a:solidFill>
                  <a:schemeClr val="accent2">
                    <a:lumMod val="40000"/>
                    <a:lumOff val="60000"/>
                  </a:schemeClr>
                </a:solidFill>
                <a:latin typeface="Calibri" panose="020F0502020204030204" pitchFamily="34" charset="0"/>
                <a:cs typeface="Calibri" panose="020F0502020204030204" pitchFamily="34" charset="0"/>
              </a:rPr>
              <a:t>phẫu</a:t>
            </a:r>
            <a:r>
              <a:rPr lang="vi-VN" dirty="0">
                <a:solidFill>
                  <a:schemeClr val="accent2">
                    <a:lumMod val="40000"/>
                    <a:lumOff val="60000"/>
                  </a:schemeClr>
                </a:solidFill>
                <a:latin typeface="Calibri" panose="020F0502020204030204" pitchFamily="34" charset="0"/>
                <a:cs typeface="Calibri" panose="020F0502020204030204" pitchFamily="34" charset="0"/>
              </a:rPr>
              <a:t> </a:t>
            </a:r>
            <a:r>
              <a:rPr lang="vi-VN" dirty="0" err="1">
                <a:solidFill>
                  <a:schemeClr val="accent2">
                    <a:lumMod val="40000"/>
                    <a:lumOff val="60000"/>
                  </a:schemeClr>
                </a:solidFill>
                <a:latin typeface="Calibri" panose="020F0502020204030204" pitchFamily="34" charset="0"/>
                <a:cs typeface="Calibri" panose="020F0502020204030204" pitchFamily="34" charset="0"/>
              </a:rPr>
              <a:t>thuật</a:t>
            </a:r>
            <a:r>
              <a:rPr lang="vi-VN" dirty="0">
                <a:solidFill>
                  <a:schemeClr val="accent2">
                    <a:lumMod val="40000"/>
                    <a:lumOff val="60000"/>
                  </a:schemeClr>
                </a:solidFill>
                <a:latin typeface="Calibri" panose="020F0502020204030204" pitchFamily="34" charset="0"/>
                <a:cs typeface="Calibri" panose="020F0502020204030204" pitchFamily="34" charset="0"/>
              </a:rPr>
              <a:t> can </a:t>
            </a:r>
            <a:r>
              <a:rPr lang="vi-VN" dirty="0" err="1">
                <a:solidFill>
                  <a:schemeClr val="accent2">
                    <a:lumMod val="40000"/>
                    <a:lumOff val="60000"/>
                  </a:schemeClr>
                </a:solidFill>
                <a:latin typeface="Calibri" panose="020F0502020204030204" pitchFamily="34" charset="0"/>
                <a:cs typeface="Calibri" panose="020F0502020204030204" pitchFamily="34" charset="0"/>
              </a:rPr>
              <a:t>thiệp</a:t>
            </a:r>
            <a:endParaRPr lang="vi-VN" dirty="0">
              <a:solidFill>
                <a:schemeClr val="accent2">
                  <a:lumMod val="40000"/>
                  <a:lumOff val="60000"/>
                </a:schemeClr>
              </a:solidFill>
              <a:latin typeface="Calibri" panose="020F0502020204030204" pitchFamily="34" charset="0"/>
              <a:cs typeface="Calibri" panose="020F0502020204030204" pitchFamily="34" charset="0"/>
            </a:endParaRPr>
          </a:p>
          <a:p>
            <a:pPr>
              <a:spcAft>
                <a:spcPts val="1200"/>
              </a:spcAft>
              <a:buClr>
                <a:srgbClr val="FFCC66"/>
              </a:buClr>
            </a:pPr>
            <a:r>
              <a:rPr lang="vi-VN" dirty="0">
                <a:solidFill>
                  <a:srgbClr val="FFC000"/>
                </a:solidFill>
                <a:latin typeface="Calibri" panose="020F0502020204030204" pitchFamily="34" charset="0"/>
                <a:cs typeface="Calibri" panose="020F0502020204030204" pitchFamily="34" charset="0"/>
              </a:rPr>
              <a:t>Ở </a:t>
            </a:r>
            <a:r>
              <a:rPr lang="en-US" dirty="0" err="1">
                <a:solidFill>
                  <a:srgbClr val="FFC000"/>
                </a:solidFill>
                <a:latin typeface="Calibri" panose="020F0502020204030204" pitchFamily="34" charset="0"/>
                <a:cs typeface="Calibri" panose="020F0502020204030204" pitchFamily="34" charset="0"/>
              </a:rPr>
              <a:t>một</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số</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chọn</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lọc</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có</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khí</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phế</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thũng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tiến</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triển</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đề</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kháng</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với</a:t>
            </a:r>
            <a:r>
              <a:rPr lang="en-US" dirty="0">
                <a:solidFill>
                  <a:srgbClr val="FFC000"/>
                </a:solidFill>
                <a:latin typeface="Calibri" panose="020F0502020204030204" pitchFamily="34" charset="0"/>
                <a:cs typeface="Calibri" panose="020F0502020204030204" pitchFamily="34" charset="0"/>
              </a:rPr>
              <a:t> </a:t>
            </a:r>
            <a:r>
              <a:rPr lang="vi-VN" dirty="0">
                <a:solidFill>
                  <a:srgbClr val="FFC000"/>
                </a:solidFill>
                <a:latin typeface="Calibri" panose="020F0502020204030204" pitchFamily="34" charset="0"/>
                <a:cs typeface="Calibri" panose="020F0502020204030204" pitchFamily="34" charset="0"/>
              </a:rPr>
              <a:t>chăm </a:t>
            </a:r>
            <a:r>
              <a:rPr lang="vi-VN" dirty="0" err="1">
                <a:solidFill>
                  <a:srgbClr val="FFC000"/>
                </a:solidFill>
                <a:latin typeface="Calibri" panose="020F0502020204030204" pitchFamily="34" charset="0"/>
                <a:cs typeface="Calibri" panose="020F0502020204030204" pitchFamily="34" charset="0"/>
              </a:rPr>
              <a:t>sóc</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nội</a:t>
            </a:r>
            <a:r>
              <a:rPr lang="en-US" dirty="0">
                <a:solidFill>
                  <a:srgbClr val="FFC000"/>
                </a:solidFill>
                <a:latin typeface="Calibri" panose="020F0502020204030204" pitchFamily="34" charset="0"/>
                <a:cs typeface="Calibri" panose="020F0502020204030204" pitchFamily="34" charset="0"/>
              </a:rPr>
              <a:t> khoa </a:t>
            </a:r>
            <a:r>
              <a:rPr lang="vi-VN" dirty="0" err="1">
                <a:solidFill>
                  <a:srgbClr val="FFC000"/>
                </a:solidFill>
                <a:latin typeface="Calibri" panose="020F0502020204030204" pitchFamily="34" charset="0"/>
                <a:cs typeface="Calibri" panose="020F0502020204030204" pitchFamily="34" charset="0"/>
              </a:rPr>
              <a:t>tối</a:t>
            </a:r>
            <a:r>
              <a:rPr lang="vi-VN" dirty="0">
                <a:solidFill>
                  <a:srgbClr val="FFC000"/>
                </a:solidFill>
                <a:latin typeface="Calibri" panose="020F0502020204030204" pitchFamily="34" charset="0"/>
                <a:cs typeface="Calibri" panose="020F0502020204030204" pitchFamily="34" charset="0"/>
              </a:rPr>
              <a:t> ưu, phương </a:t>
            </a:r>
            <a:r>
              <a:rPr lang="vi-VN" dirty="0" err="1">
                <a:solidFill>
                  <a:srgbClr val="FFC000"/>
                </a:solidFill>
                <a:latin typeface="Calibri" panose="020F0502020204030204" pitchFamily="34" charset="0"/>
                <a:cs typeface="Calibri" panose="020F0502020204030204" pitchFamily="34" charset="0"/>
              </a:rPr>
              <a:t>pháp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điều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trị</a:t>
            </a:r>
            <a:r>
              <a:rPr lang="vi-VN" dirty="0">
                <a:solidFill>
                  <a:srgbClr val="FFC000"/>
                </a:solidFill>
                <a:latin typeface="Calibri" panose="020F0502020204030204" pitchFamily="34" charset="0"/>
                <a:cs typeface="Calibri" panose="020F0502020204030204" pitchFamily="34" charset="0"/>
              </a:rPr>
              <a:t> can </a:t>
            </a:r>
            <a:r>
              <a:rPr lang="vi-VN" dirty="0" err="1">
                <a:solidFill>
                  <a:srgbClr val="FFC000"/>
                </a:solidFill>
                <a:latin typeface="Calibri" panose="020F0502020204030204" pitchFamily="34" charset="0"/>
                <a:cs typeface="Calibri" panose="020F0502020204030204" pitchFamily="34" charset="0"/>
              </a:rPr>
              <a:t>thiệp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bằng</a:t>
            </a:r>
            <a:r>
              <a:rPr lang="vi-VN" dirty="0">
                <a:solidFill>
                  <a:srgbClr val="FFC000"/>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phẫu</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thuật</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hoặc</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nội</a:t>
            </a:r>
            <a:r>
              <a:rPr lang="vi-VN" dirty="0">
                <a:latin typeface="Calibri" panose="020F0502020204030204" pitchFamily="34" charset="0"/>
                <a:cs typeface="Calibri" panose="020F0502020204030204" pitchFamily="34" charset="0"/>
              </a:rPr>
              <a:t> soi </a:t>
            </a:r>
            <a:r>
              <a:rPr lang="vi-VN" dirty="0" err="1">
                <a:latin typeface="Calibri" panose="020F0502020204030204" pitchFamily="34" charset="0"/>
                <a:cs typeface="Calibri" panose="020F0502020204030204" pitchFamily="34" charset="0"/>
              </a:rPr>
              <a:t>phế</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quản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thể</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lợi</a:t>
            </a:r>
            <a:r>
              <a:rPr lang="vi-VN" dirty="0">
                <a:solidFill>
                  <a:srgbClr val="FFC000"/>
                </a:solidFill>
                <a:latin typeface="Calibri" panose="020F0502020204030204" pitchFamily="34" charset="0"/>
                <a:cs typeface="Calibri" panose="020F0502020204030204" pitchFamily="34" charset="0"/>
              </a:rPr>
              <a:t> </a:t>
            </a:r>
            <a:endParaRPr lang="en-US"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US" dirty="0" err="1">
                <a:solidFill>
                  <a:srgbClr val="FAB516"/>
                </a:solidFill>
                <a:latin typeface="Calibri" panose="020F0502020204030204" pitchFamily="34" charset="0"/>
                <a:cs typeface="Calibri" panose="020F0502020204030204" pitchFamily="34" charset="0"/>
              </a:rPr>
              <a:t>Giảm</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thể</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tích</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phổi</a:t>
            </a:r>
            <a:r>
              <a:rPr lang="en-US" dirty="0">
                <a:solidFill>
                  <a:srgbClr val="FAB516"/>
                </a:solidFill>
                <a:latin typeface="Calibri" panose="020F0502020204030204" pitchFamily="34" charset="0"/>
                <a:cs typeface="Calibri" panose="020F0502020204030204" pitchFamily="34" charset="0"/>
              </a:rPr>
              <a:t> qua </a:t>
            </a:r>
            <a:r>
              <a:rPr lang="en-US" dirty="0" err="1">
                <a:solidFill>
                  <a:srgbClr val="FAB516"/>
                </a:solidFill>
                <a:latin typeface="Calibri" panose="020F0502020204030204" pitchFamily="34" charset="0"/>
                <a:cs typeface="Calibri" panose="020F0502020204030204" pitchFamily="34" charset="0"/>
              </a:rPr>
              <a:t>nội</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soi</a:t>
            </a:r>
            <a:r>
              <a:rPr lang="en-US" dirty="0">
                <a:solidFill>
                  <a:srgbClr val="FAB516"/>
                </a:solidFill>
                <a:latin typeface="Calibri" panose="020F0502020204030204" pitchFamily="34" charset="0"/>
                <a:cs typeface="Calibri" panose="020F0502020204030204" pitchFamily="34" charset="0"/>
              </a:rPr>
              <a:t>: van </a:t>
            </a:r>
            <a:r>
              <a:rPr lang="en-US" dirty="0" err="1">
                <a:solidFill>
                  <a:srgbClr val="FAB516"/>
                </a:solidFill>
                <a:latin typeface="Calibri" panose="020F0502020204030204" pitchFamily="34" charset="0"/>
                <a:cs typeface="Calibri" panose="020F0502020204030204" pitchFamily="34" charset="0"/>
              </a:rPr>
              <a:t>một</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chiều</a:t>
            </a:r>
            <a:r>
              <a:rPr lang="en-US" dirty="0">
                <a:solidFill>
                  <a:srgbClr val="FAB516"/>
                </a:solidFill>
                <a:latin typeface="Calibri" panose="020F0502020204030204" pitchFamily="34" charset="0"/>
                <a:cs typeface="Calibri" panose="020F0502020204030204" pitchFamily="34" charset="0"/>
              </a:rPr>
              <a:t>, coil, vapor ablation</a:t>
            </a:r>
          </a:p>
          <a:p>
            <a:pPr marL="342900" indent="-342900">
              <a:spcAft>
                <a:spcPts val="1200"/>
              </a:spcAft>
              <a:buClr>
                <a:srgbClr val="FFCC66"/>
              </a:buClr>
              <a:buFont typeface="Arial" panose="020B0604020202020204" pitchFamily="34" charset="0"/>
              <a:buChar char="•"/>
            </a:pPr>
            <a:r>
              <a:rPr lang="en-US" dirty="0" err="1">
                <a:solidFill>
                  <a:srgbClr val="FAB516"/>
                </a:solidFill>
                <a:latin typeface="Calibri" panose="020F0502020204030204" pitchFamily="34" charset="0"/>
                <a:cs typeface="Calibri" panose="020F0502020204030204" pitchFamily="34" charset="0"/>
              </a:rPr>
              <a:t>Phẫu</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thuật</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cắt</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kén</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khí</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phẫu</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thuật</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giảm</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thể</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tích</a:t>
            </a:r>
            <a:endParaRPr lang="en-US" dirty="0">
              <a:solidFill>
                <a:srgbClr val="FAB516"/>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US" dirty="0" err="1">
                <a:solidFill>
                  <a:srgbClr val="FAB516"/>
                </a:solidFill>
                <a:latin typeface="Calibri" panose="020F0502020204030204" pitchFamily="34" charset="0"/>
                <a:cs typeface="Calibri" panose="020F0502020204030204" pitchFamily="34" charset="0"/>
              </a:rPr>
              <a:t>Ghép</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phổi</a:t>
            </a:r>
            <a:endParaRPr lang="en-US" dirty="0">
              <a:solidFill>
                <a:srgbClr val="FAB516"/>
              </a:solidFill>
              <a:latin typeface="Calibri" panose="020F0502020204030204" pitchFamily="34" charset="0"/>
              <a:cs typeface="Calibri" panose="020F0502020204030204" pitchFamily="34" charset="0"/>
            </a:endParaRPr>
          </a:p>
        </p:txBody>
      </p:sp>
      <p:pic>
        <p:nvPicPr>
          <p:cNvPr id="16386" name="Picture 2" descr="Image result for lung volume reduction coil">
            <a:extLst>
              <a:ext uri="{FF2B5EF4-FFF2-40B4-BE49-F238E27FC236}">
                <a16:creationId xmlns:a16="http://schemas.microsoft.com/office/drawing/2014/main" id="{41B89E6C-846C-4678-B321-6128D3682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276623"/>
            <a:ext cx="2886075" cy="15811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lung volume reduction valve">
            <a:extLst>
              <a:ext uri="{FF2B5EF4-FFF2-40B4-BE49-F238E27FC236}">
                <a16:creationId xmlns:a16="http://schemas.microsoft.com/office/drawing/2014/main" id="{6BE00FA1-A397-49D0-997A-B04891CC6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246928"/>
            <a:ext cx="2771775" cy="16478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CDA65CE-2F1B-4251-BF4A-DEF8A394672C}"/>
              </a:ext>
            </a:extLst>
          </p:cNvPr>
          <p:cNvPicPr>
            <a:picLocks noChangeAspect="1"/>
          </p:cNvPicPr>
          <p:nvPr/>
        </p:nvPicPr>
        <p:blipFill>
          <a:blip r:embed="rId5"/>
          <a:stretch>
            <a:fillRect/>
          </a:stretch>
        </p:blipFill>
        <p:spPr>
          <a:xfrm>
            <a:off x="7391400" y="4264645"/>
            <a:ext cx="2248095" cy="1577477"/>
          </a:xfrm>
          <a:prstGeom prst="rect">
            <a:avLst/>
          </a:prstGeom>
        </p:spPr>
      </p:pic>
    </p:spTree>
    <p:extLst>
      <p:ext uri="{BB962C8B-B14F-4D97-AF65-F5344CB8AC3E}">
        <p14:creationId xmlns:p14="http://schemas.microsoft.com/office/powerpoint/2010/main" val="383165937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không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228600" y="1340768"/>
            <a:ext cx="11811000" cy="2554545"/>
          </a:xfrm>
          <a:prstGeom prst="rect">
            <a:avLst/>
          </a:prstGeom>
        </p:spPr>
        <p:txBody>
          <a:bodyPr wrap="square">
            <a:spAutoFit/>
          </a:bodyPr>
          <a:lstStyle/>
          <a:p>
            <a:pPr>
              <a:spcAft>
                <a:spcPts val="1200"/>
              </a:spcAft>
              <a:buClr>
                <a:srgbClr val="FFCC66"/>
              </a:buClr>
            </a:pPr>
            <a:r>
              <a:rPr lang="vi-VN" dirty="0" err="1">
                <a:solidFill>
                  <a:schemeClr val="accent2">
                    <a:lumMod val="40000"/>
                    <a:lumOff val="60000"/>
                  </a:schemeClr>
                </a:solidFill>
                <a:latin typeface="Calibri" panose="020F0502020204030204" pitchFamily="34" charset="0"/>
                <a:cs typeface="Calibri" panose="020F0502020204030204" pitchFamily="34" charset="0"/>
              </a:rPr>
              <a:t>Nội</a:t>
            </a:r>
            <a:r>
              <a:rPr lang="vi-VN" dirty="0">
                <a:solidFill>
                  <a:schemeClr val="accent2">
                    <a:lumMod val="40000"/>
                    <a:lumOff val="60000"/>
                  </a:schemeClr>
                </a:solidFill>
                <a:latin typeface="Calibri" panose="020F0502020204030204" pitchFamily="34" charset="0"/>
                <a:cs typeface="Calibri" panose="020F0502020204030204" pitchFamily="34" charset="0"/>
              </a:rPr>
              <a:t> soi </a:t>
            </a:r>
            <a:r>
              <a:rPr lang="vi-VN" dirty="0" err="1">
                <a:solidFill>
                  <a:schemeClr val="accent2">
                    <a:lumMod val="40000"/>
                    <a:lumOff val="60000"/>
                  </a:schemeClr>
                </a:solidFill>
                <a:latin typeface="Calibri" panose="020F0502020204030204" pitchFamily="34" charset="0"/>
                <a:cs typeface="Calibri" panose="020F0502020204030204" pitchFamily="34" charset="0"/>
              </a:rPr>
              <a:t>phế</a:t>
            </a:r>
            <a:r>
              <a:rPr lang="vi-VN" dirty="0">
                <a:solidFill>
                  <a:schemeClr val="accent2">
                    <a:lumMod val="40000"/>
                    <a:lumOff val="60000"/>
                  </a:schemeClr>
                </a:solidFill>
                <a:latin typeface="Calibri" panose="020F0502020204030204" pitchFamily="34" charset="0"/>
                <a:cs typeface="Calibri" panose="020F0502020204030204" pitchFamily="34" charset="0"/>
              </a:rPr>
              <a:t> </a:t>
            </a:r>
            <a:r>
              <a:rPr lang="vi-VN" dirty="0" err="1">
                <a:solidFill>
                  <a:schemeClr val="accent2">
                    <a:lumMod val="40000"/>
                    <a:lumOff val="60000"/>
                  </a:schemeClr>
                </a:solidFill>
                <a:latin typeface="Calibri" panose="020F0502020204030204" pitchFamily="34" charset="0"/>
                <a:cs typeface="Calibri" panose="020F0502020204030204" pitchFamily="34" charset="0"/>
              </a:rPr>
              <a:t>quản</a:t>
            </a:r>
            <a:r>
              <a:rPr lang="vi-VN" dirty="0">
                <a:solidFill>
                  <a:schemeClr val="accent2">
                    <a:lumMod val="40000"/>
                    <a:lumOff val="60000"/>
                  </a:schemeClr>
                </a:solidFill>
                <a:latin typeface="Calibri" panose="020F0502020204030204" pitchFamily="34" charset="0"/>
                <a:cs typeface="Calibri" panose="020F0502020204030204" pitchFamily="34" charset="0"/>
              </a:rPr>
              <a:t> &amp; </a:t>
            </a:r>
            <a:r>
              <a:rPr lang="vi-VN" dirty="0" err="1">
                <a:solidFill>
                  <a:schemeClr val="accent2">
                    <a:lumMod val="40000"/>
                    <a:lumOff val="60000"/>
                  </a:schemeClr>
                </a:solidFill>
                <a:latin typeface="Calibri" panose="020F0502020204030204" pitchFamily="34" charset="0"/>
                <a:cs typeface="Calibri" panose="020F0502020204030204" pitchFamily="34" charset="0"/>
              </a:rPr>
              <a:t>phẫu</a:t>
            </a:r>
            <a:r>
              <a:rPr lang="vi-VN" dirty="0">
                <a:solidFill>
                  <a:schemeClr val="accent2">
                    <a:lumMod val="40000"/>
                    <a:lumOff val="60000"/>
                  </a:schemeClr>
                </a:solidFill>
                <a:latin typeface="Calibri" panose="020F0502020204030204" pitchFamily="34" charset="0"/>
                <a:cs typeface="Calibri" panose="020F0502020204030204" pitchFamily="34" charset="0"/>
              </a:rPr>
              <a:t> </a:t>
            </a:r>
            <a:r>
              <a:rPr lang="vi-VN" dirty="0" err="1">
                <a:solidFill>
                  <a:schemeClr val="accent2">
                    <a:lumMod val="40000"/>
                    <a:lumOff val="60000"/>
                  </a:schemeClr>
                </a:solidFill>
                <a:latin typeface="Calibri" panose="020F0502020204030204" pitchFamily="34" charset="0"/>
                <a:cs typeface="Calibri" panose="020F0502020204030204" pitchFamily="34" charset="0"/>
              </a:rPr>
              <a:t>thuật</a:t>
            </a:r>
            <a:r>
              <a:rPr lang="vi-VN" dirty="0">
                <a:solidFill>
                  <a:schemeClr val="accent2">
                    <a:lumMod val="40000"/>
                    <a:lumOff val="60000"/>
                  </a:schemeClr>
                </a:solidFill>
                <a:latin typeface="Calibri" panose="020F0502020204030204" pitchFamily="34" charset="0"/>
                <a:cs typeface="Calibri" panose="020F0502020204030204" pitchFamily="34" charset="0"/>
              </a:rPr>
              <a:t> can </a:t>
            </a:r>
            <a:r>
              <a:rPr lang="vi-VN" dirty="0" err="1">
                <a:solidFill>
                  <a:schemeClr val="accent2">
                    <a:lumMod val="40000"/>
                    <a:lumOff val="60000"/>
                  </a:schemeClr>
                </a:solidFill>
                <a:latin typeface="Calibri" panose="020F0502020204030204" pitchFamily="34" charset="0"/>
                <a:cs typeface="Calibri" panose="020F0502020204030204" pitchFamily="34" charset="0"/>
              </a:rPr>
              <a:t>thiệp</a:t>
            </a:r>
            <a:endParaRPr lang="vi-VN" dirty="0">
              <a:solidFill>
                <a:schemeClr val="accent2">
                  <a:lumMod val="40000"/>
                  <a:lumOff val="60000"/>
                </a:schemeClr>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US" dirty="0" err="1">
                <a:solidFill>
                  <a:srgbClr val="FAB516"/>
                </a:solidFill>
                <a:latin typeface="Calibri" panose="020F0502020204030204" pitchFamily="34" charset="0"/>
                <a:cs typeface="Calibri" panose="020F0502020204030204" pitchFamily="34" charset="0"/>
              </a:rPr>
              <a:t>Ghép</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phổi</a:t>
            </a:r>
            <a:endParaRPr lang="en-US" dirty="0">
              <a:solidFill>
                <a:srgbClr val="FAB516"/>
              </a:solidFill>
              <a:latin typeface="Calibri" panose="020F0502020204030204" pitchFamily="34" charset="0"/>
              <a:cs typeface="Calibri" panose="020F0502020204030204" pitchFamily="34" charset="0"/>
            </a:endParaRPr>
          </a:p>
          <a:p>
            <a:pPr marL="800100" lvl="1" indent="-342900">
              <a:spcAft>
                <a:spcPts val="1200"/>
              </a:spcAft>
              <a:buClr>
                <a:srgbClr val="FFCC66"/>
              </a:buClr>
              <a:buFont typeface="Wingdings" panose="05000000000000000000" pitchFamily="2" charset="2"/>
              <a:buChar char="ü"/>
            </a:pPr>
            <a:r>
              <a:rPr lang="en-US" dirty="0" err="1">
                <a:solidFill>
                  <a:srgbClr val="FAB516"/>
                </a:solidFill>
                <a:latin typeface="Calibri" panose="020F0502020204030204" pitchFamily="34" charset="0"/>
                <a:cs typeface="Calibri" panose="020F0502020204030204" pitchFamily="34" charset="0"/>
              </a:rPr>
              <a:t>Có</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từng</a:t>
            </a:r>
            <a:r>
              <a:rPr lang="en-US" dirty="0">
                <a:solidFill>
                  <a:srgbClr val="FAB516"/>
                </a:solidFill>
                <a:latin typeface="Calibri" panose="020F0502020204030204" pitchFamily="34" charset="0"/>
                <a:cs typeface="Calibri" panose="020F0502020204030204" pitchFamily="34" charset="0"/>
              </a:rPr>
              <a:t> 1 </a:t>
            </a:r>
            <a:r>
              <a:rPr lang="en-US" dirty="0" err="1">
                <a:solidFill>
                  <a:srgbClr val="FAB516"/>
                </a:solidFill>
                <a:latin typeface="Calibri" panose="020F0502020204030204" pitchFamily="34" charset="0"/>
                <a:cs typeface="Calibri" panose="020F0502020204030204" pitchFamily="34" charset="0"/>
              </a:rPr>
              <a:t>đợt</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cấp</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nhập</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viện</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có</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tăng</a:t>
            </a:r>
            <a:r>
              <a:rPr lang="en-US" dirty="0">
                <a:solidFill>
                  <a:srgbClr val="FAB516"/>
                </a:solidFill>
                <a:latin typeface="Calibri" panose="020F0502020204030204" pitchFamily="34" charset="0"/>
                <a:cs typeface="Calibri" panose="020F0502020204030204" pitchFamily="34" charset="0"/>
              </a:rPr>
              <a:t> CO2 &gt; 50mmHg</a:t>
            </a:r>
          </a:p>
          <a:p>
            <a:pPr marL="800100" lvl="1" indent="-342900">
              <a:spcAft>
                <a:spcPts val="1200"/>
              </a:spcAft>
              <a:buClr>
                <a:srgbClr val="FFCC66"/>
              </a:buClr>
              <a:buFont typeface="Wingdings" panose="05000000000000000000" pitchFamily="2" charset="2"/>
              <a:buChar char="ü"/>
            </a:pPr>
            <a:r>
              <a:rPr lang="en-US" dirty="0" err="1">
                <a:solidFill>
                  <a:srgbClr val="FAB516"/>
                </a:solidFill>
                <a:latin typeface="Calibri" panose="020F0502020204030204" pitchFamily="34" charset="0"/>
                <a:cs typeface="Calibri" panose="020F0502020204030204" pitchFamily="34" charset="0"/>
              </a:rPr>
              <a:t>Tăng</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áp</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phổi</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hoặc</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tâm</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phế</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mạn</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dù</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đã</a:t>
            </a:r>
            <a:r>
              <a:rPr lang="en-US" dirty="0">
                <a:solidFill>
                  <a:srgbClr val="FAB516"/>
                </a:solidFill>
                <a:latin typeface="Calibri" panose="020F0502020204030204" pitchFamily="34" charset="0"/>
                <a:cs typeface="Calibri" panose="020F0502020204030204" pitchFamily="34" charset="0"/>
              </a:rPr>
              <a:t> oxy </a:t>
            </a:r>
            <a:r>
              <a:rPr lang="en-US" dirty="0" err="1">
                <a:solidFill>
                  <a:srgbClr val="FAB516"/>
                </a:solidFill>
                <a:latin typeface="Calibri" panose="020F0502020204030204" pitchFamily="34" charset="0"/>
                <a:cs typeface="Calibri" panose="020F0502020204030204" pitchFamily="34" charset="0"/>
              </a:rPr>
              <a:t>liệu</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pháp</a:t>
            </a:r>
            <a:endParaRPr lang="en-US" dirty="0">
              <a:solidFill>
                <a:srgbClr val="FAB516"/>
              </a:solidFill>
              <a:latin typeface="Calibri" panose="020F0502020204030204" pitchFamily="34" charset="0"/>
              <a:cs typeface="Calibri" panose="020F0502020204030204" pitchFamily="34" charset="0"/>
            </a:endParaRPr>
          </a:p>
          <a:p>
            <a:pPr marL="800100" lvl="1" indent="-342900">
              <a:spcAft>
                <a:spcPts val="1200"/>
              </a:spcAft>
              <a:buClr>
                <a:srgbClr val="FFCC66"/>
              </a:buClr>
              <a:buFont typeface="Wingdings" panose="05000000000000000000" pitchFamily="2" charset="2"/>
              <a:buChar char="ü"/>
            </a:pPr>
            <a:r>
              <a:rPr lang="en-US" dirty="0" err="1">
                <a:solidFill>
                  <a:srgbClr val="FAB516"/>
                </a:solidFill>
                <a:latin typeface="Calibri" panose="020F0502020204030204" pitchFamily="34" charset="0"/>
                <a:cs typeface="Calibri" panose="020F0502020204030204" pitchFamily="34" charset="0"/>
              </a:rPr>
              <a:t>Có</a:t>
            </a:r>
            <a:r>
              <a:rPr lang="en-US" dirty="0">
                <a:solidFill>
                  <a:srgbClr val="FAB516"/>
                </a:solidFill>
                <a:latin typeface="Calibri" panose="020F0502020204030204" pitchFamily="34" charset="0"/>
                <a:cs typeface="Calibri" panose="020F0502020204030204" pitchFamily="34" charset="0"/>
              </a:rPr>
              <a:t> FEV1 &lt; 20% </a:t>
            </a:r>
            <a:r>
              <a:rPr lang="en-US" dirty="0" err="1">
                <a:solidFill>
                  <a:srgbClr val="FAB516"/>
                </a:solidFill>
                <a:latin typeface="Calibri" panose="020F0502020204030204" pitchFamily="34" charset="0"/>
                <a:cs typeface="Calibri" panose="020F0502020204030204" pitchFamily="34" charset="0"/>
              </a:rPr>
              <a:t>hoặc</a:t>
            </a:r>
            <a:r>
              <a:rPr lang="en-US" dirty="0">
                <a:solidFill>
                  <a:srgbClr val="FAB516"/>
                </a:solidFill>
                <a:latin typeface="Calibri" panose="020F0502020204030204" pitchFamily="34" charset="0"/>
                <a:cs typeface="Calibri" panose="020F0502020204030204" pitchFamily="34" charset="0"/>
              </a:rPr>
              <a:t> DLCO &lt; 20% </a:t>
            </a:r>
            <a:r>
              <a:rPr lang="en-US" dirty="0" err="1">
                <a:solidFill>
                  <a:srgbClr val="FAB516"/>
                </a:solidFill>
                <a:latin typeface="Calibri" panose="020F0502020204030204" pitchFamily="34" charset="0"/>
                <a:cs typeface="Calibri" panose="020F0502020204030204" pitchFamily="34" charset="0"/>
              </a:rPr>
              <a:t>hoặc</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khí</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phế</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thủng</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đồng</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nhất</a:t>
            </a:r>
            <a:endParaRPr lang="en-US" dirty="0">
              <a:solidFill>
                <a:srgbClr val="FAB51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1660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75557"/>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8" name="Picture 7">
            <a:extLst>
              <a:ext uri="{FF2B5EF4-FFF2-40B4-BE49-F238E27FC236}">
                <a16:creationId xmlns:a16="http://schemas.microsoft.com/office/drawing/2014/main" id="{CEE18A42-5C52-45AC-B6FD-91AFB048A827}"/>
              </a:ext>
            </a:extLst>
          </p:cNvPr>
          <p:cNvPicPr>
            <a:picLocks noChangeAspect="1"/>
          </p:cNvPicPr>
          <p:nvPr/>
        </p:nvPicPr>
        <p:blipFill>
          <a:blip r:embed="rId3"/>
          <a:stretch>
            <a:fillRect/>
          </a:stretch>
        </p:blipFill>
        <p:spPr>
          <a:xfrm>
            <a:off x="3003208" y="304800"/>
            <a:ext cx="6664960" cy="6248400"/>
          </a:xfrm>
          <a:prstGeom prst="rect">
            <a:avLst/>
          </a:prstGeom>
        </p:spPr>
      </p:pic>
      <p:sp>
        <p:nvSpPr>
          <p:cNvPr id="5" name="TextBox 4">
            <a:extLst>
              <a:ext uri="{FF2B5EF4-FFF2-40B4-BE49-F238E27FC236}">
                <a16:creationId xmlns:a16="http://schemas.microsoft.com/office/drawing/2014/main" id="{A50CF18D-BD39-44A3-9EB4-657D971BA8DC}"/>
              </a:ext>
            </a:extLst>
          </p:cNvPr>
          <p:cNvSpPr txBox="1"/>
          <p:nvPr/>
        </p:nvSpPr>
        <p:spPr>
          <a:xfrm>
            <a:off x="1981200" y="1752600"/>
            <a:ext cx="7730001" cy="461665"/>
          </a:xfrm>
          <a:prstGeom prst="rect">
            <a:avLst/>
          </a:prstGeom>
          <a:solidFill>
            <a:schemeClr val="tx1"/>
          </a:solidFill>
        </p:spPr>
        <p:txBody>
          <a:bodyPr wrap="none" rtlCol="0">
            <a:spAutoFit/>
          </a:bodyPr>
          <a:lstStyle/>
          <a:p>
            <a:r>
              <a:rPr lang="en-US" dirty="0" err="1">
                <a:solidFill>
                  <a:srgbClr val="FF0000"/>
                </a:solidFill>
              </a:rPr>
              <a:t>Chỉ</a:t>
            </a:r>
            <a:r>
              <a:rPr lang="en-US" dirty="0">
                <a:solidFill>
                  <a:srgbClr val="FF0000"/>
                </a:solidFill>
              </a:rPr>
              <a:t> van </a:t>
            </a:r>
            <a:r>
              <a:rPr lang="en-US" dirty="0" err="1">
                <a:solidFill>
                  <a:srgbClr val="FF0000"/>
                </a:solidFill>
              </a:rPr>
              <a:t>một</a:t>
            </a:r>
            <a:r>
              <a:rPr lang="en-US" dirty="0">
                <a:solidFill>
                  <a:srgbClr val="FF0000"/>
                </a:solidFill>
              </a:rPr>
              <a:t> </a:t>
            </a:r>
            <a:r>
              <a:rPr lang="en-US" dirty="0" err="1">
                <a:solidFill>
                  <a:srgbClr val="FF0000"/>
                </a:solidFill>
              </a:rPr>
              <a:t>chiều</a:t>
            </a:r>
            <a:r>
              <a:rPr lang="en-US" dirty="0">
                <a:solidFill>
                  <a:srgbClr val="FF0000"/>
                </a:solidFill>
              </a:rPr>
              <a:t> </a:t>
            </a:r>
            <a:r>
              <a:rPr lang="en-US" dirty="0" err="1">
                <a:solidFill>
                  <a:srgbClr val="FF0000"/>
                </a:solidFill>
              </a:rPr>
              <a:t>khi</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thông</a:t>
            </a:r>
            <a:r>
              <a:rPr lang="en-US" dirty="0">
                <a:solidFill>
                  <a:srgbClr val="FF0000"/>
                </a:solidFill>
              </a:rPr>
              <a:t> </a:t>
            </a:r>
            <a:r>
              <a:rPr lang="en-US" dirty="0" err="1">
                <a:solidFill>
                  <a:srgbClr val="FF0000"/>
                </a:solidFill>
              </a:rPr>
              <a:t>khí</a:t>
            </a:r>
            <a:r>
              <a:rPr lang="en-US" dirty="0">
                <a:solidFill>
                  <a:srgbClr val="FF0000"/>
                </a:solidFill>
              </a:rPr>
              <a:t> bang </a:t>
            </a:r>
            <a:r>
              <a:rPr lang="en-US" dirty="0" err="1">
                <a:solidFill>
                  <a:srgbClr val="FF0000"/>
                </a:solidFill>
              </a:rPr>
              <a:t>hê</a:t>
            </a:r>
            <a:endParaRPr lang="en-US" dirty="0">
              <a:solidFill>
                <a:srgbClr val="FF0000"/>
              </a:solidFill>
            </a:endParaRPr>
          </a:p>
        </p:txBody>
      </p:sp>
      <p:sp>
        <p:nvSpPr>
          <p:cNvPr id="6" name="TextBox 5">
            <a:extLst>
              <a:ext uri="{FF2B5EF4-FFF2-40B4-BE49-F238E27FC236}">
                <a16:creationId xmlns:a16="http://schemas.microsoft.com/office/drawing/2014/main" id="{34812669-B0DB-4EA5-825D-E72F98D53A21}"/>
              </a:ext>
            </a:extLst>
          </p:cNvPr>
          <p:cNvSpPr txBox="1"/>
          <p:nvPr/>
        </p:nvSpPr>
        <p:spPr>
          <a:xfrm>
            <a:off x="1981200" y="2967335"/>
            <a:ext cx="10067180" cy="461665"/>
          </a:xfrm>
          <a:prstGeom prst="rect">
            <a:avLst/>
          </a:prstGeom>
          <a:solidFill>
            <a:schemeClr val="tx1"/>
          </a:solidFill>
        </p:spPr>
        <p:txBody>
          <a:bodyPr wrap="none" rtlCol="0">
            <a:spAutoFit/>
          </a:bodyPr>
          <a:lstStyle/>
          <a:p>
            <a:r>
              <a:rPr lang="en-US" dirty="0" err="1">
                <a:solidFill>
                  <a:srgbClr val="FF0000"/>
                </a:solidFill>
              </a:rPr>
              <a:t>Khí</a:t>
            </a:r>
            <a:r>
              <a:rPr lang="en-US" dirty="0">
                <a:solidFill>
                  <a:srgbClr val="FF0000"/>
                </a:solidFill>
              </a:rPr>
              <a:t> </a:t>
            </a:r>
            <a:r>
              <a:rPr lang="en-US" dirty="0" err="1">
                <a:solidFill>
                  <a:srgbClr val="FF0000"/>
                </a:solidFill>
              </a:rPr>
              <a:t>phế</a:t>
            </a:r>
            <a:r>
              <a:rPr lang="en-US" dirty="0">
                <a:solidFill>
                  <a:srgbClr val="FF0000"/>
                </a:solidFill>
              </a:rPr>
              <a:t> </a:t>
            </a:r>
            <a:r>
              <a:rPr lang="en-US" dirty="0" err="1">
                <a:solidFill>
                  <a:srgbClr val="FF0000"/>
                </a:solidFill>
              </a:rPr>
              <a:t>thủng</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đồng</a:t>
            </a:r>
            <a:r>
              <a:rPr lang="en-US" dirty="0">
                <a:solidFill>
                  <a:srgbClr val="FF0000"/>
                </a:solidFill>
              </a:rPr>
              <a:t> </a:t>
            </a:r>
            <a:r>
              <a:rPr lang="en-US" dirty="0" err="1">
                <a:solidFill>
                  <a:srgbClr val="FF0000"/>
                </a:solidFill>
              </a:rPr>
              <a:t>nhất</a:t>
            </a:r>
            <a:r>
              <a:rPr lang="en-US" dirty="0">
                <a:solidFill>
                  <a:srgbClr val="FF0000"/>
                </a:solidFill>
              </a:rPr>
              <a:t> </a:t>
            </a:r>
            <a:r>
              <a:rPr lang="en-US" dirty="0" err="1">
                <a:solidFill>
                  <a:srgbClr val="FF0000"/>
                </a:solidFill>
              </a:rPr>
              <a:t>mới</a:t>
            </a:r>
            <a:r>
              <a:rPr lang="en-US" dirty="0">
                <a:solidFill>
                  <a:srgbClr val="FF0000"/>
                </a:solidFill>
              </a:rPr>
              <a:t> </a:t>
            </a:r>
            <a:r>
              <a:rPr lang="en-US" dirty="0" err="1">
                <a:solidFill>
                  <a:srgbClr val="FF0000"/>
                </a:solidFill>
              </a:rPr>
              <a:t>nên</a:t>
            </a:r>
            <a:r>
              <a:rPr lang="en-US" dirty="0">
                <a:solidFill>
                  <a:srgbClr val="FF0000"/>
                </a:solidFill>
              </a:rPr>
              <a:t> </a:t>
            </a:r>
            <a:r>
              <a:rPr lang="en-US" dirty="0" err="1">
                <a:solidFill>
                  <a:srgbClr val="FF0000"/>
                </a:solidFill>
              </a:rPr>
              <a:t>xem</a:t>
            </a:r>
            <a:r>
              <a:rPr lang="en-US" dirty="0">
                <a:solidFill>
                  <a:srgbClr val="FF0000"/>
                </a:solidFill>
              </a:rPr>
              <a:t> </a:t>
            </a:r>
            <a:r>
              <a:rPr lang="en-US" dirty="0" err="1">
                <a:solidFill>
                  <a:srgbClr val="FF0000"/>
                </a:solidFill>
              </a:rPr>
              <a:t>xét</a:t>
            </a:r>
            <a:r>
              <a:rPr lang="en-US" dirty="0">
                <a:solidFill>
                  <a:srgbClr val="FF0000"/>
                </a:solidFill>
              </a:rPr>
              <a:t> </a:t>
            </a:r>
            <a:r>
              <a:rPr lang="en-US" dirty="0" err="1">
                <a:solidFill>
                  <a:srgbClr val="FF0000"/>
                </a:solidFill>
              </a:rPr>
              <a:t>giảm</a:t>
            </a:r>
            <a:r>
              <a:rPr lang="en-US" dirty="0">
                <a:solidFill>
                  <a:srgbClr val="FF0000"/>
                </a:solidFill>
              </a:rPr>
              <a:t> </a:t>
            </a:r>
            <a:r>
              <a:rPr lang="en-US" dirty="0" err="1">
                <a:solidFill>
                  <a:srgbClr val="FF0000"/>
                </a:solidFill>
              </a:rPr>
              <a:t>thể</a:t>
            </a:r>
            <a:r>
              <a:rPr lang="en-US" dirty="0">
                <a:solidFill>
                  <a:srgbClr val="FF0000"/>
                </a:solidFill>
              </a:rPr>
              <a:t> </a:t>
            </a:r>
            <a:r>
              <a:rPr lang="en-US" dirty="0" err="1">
                <a:solidFill>
                  <a:srgbClr val="FF0000"/>
                </a:solidFill>
              </a:rPr>
              <a:t>tích</a:t>
            </a:r>
            <a:r>
              <a:rPr lang="en-US" dirty="0">
                <a:solidFill>
                  <a:srgbClr val="FF0000"/>
                </a:solidFill>
              </a:rPr>
              <a:t> </a:t>
            </a:r>
            <a:r>
              <a:rPr lang="en-US" dirty="0" err="1">
                <a:solidFill>
                  <a:srgbClr val="FF0000"/>
                </a:solidFill>
              </a:rPr>
              <a:t>phổi</a:t>
            </a:r>
            <a:endParaRPr lang="en-US" dirty="0">
              <a:solidFill>
                <a:srgbClr val="FF0000"/>
              </a:solidFill>
            </a:endParaRPr>
          </a:p>
        </p:txBody>
      </p:sp>
    </p:spTree>
    <p:extLst>
      <p:ext uri="{BB962C8B-B14F-4D97-AF65-F5344CB8AC3E}">
        <p14:creationId xmlns:p14="http://schemas.microsoft.com/office/powerpoint/2010/main" val="863365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3143672" y="395082"/>
            <a:ext cx="6553200" cy="523220"/>
          </a:xfrm>
          <a:prstGeom prst="rect">
            <a:avLst/>
          </a:prstGeom>
          <a:noFill/>
          <a:ln w="9525">
            <a:noFill/>
            <a:miter lim="800000"/>
            <a:headEnd/>
            <a:tailEnd/>
          </a:ln>
        </p:spPr>
        <p:txBody>
          <a:bodyPr>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BPTNMT </a:t>
            </a:r>
            <a:r>
              <a:rPr lang="en-US" sz="2800" dirty="0" err="1">
                <a:solidFill>
                  <a:srgbClr val="FAB516"/>
                </a:solidFill>
                <a:latin typeface="Tahoma" pitchFamily="34" charset="0"/>
                <a:cs typeface="Tahoma" pitchFamily="34" charset="0"/>
              </a:rPr>
              <a:t>ổn</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định</a:t>
            </a:r>
            <a:endParaRPr lang="en-US" sz="2800" dirty="0">
              <a:solidFill>
                <a:srgbClr val="FAB516"/>
              </a:solidFill>
              <a:latin typeface="Tahoma" pitchFamily="34" charset="0"/>
              <a:cs typeface="Tahoma" pitchFamily="34" charset="0"/>
            </a:endParaRPr>
          </a:p>
        </p:txBody>
      </p:sp>
      <p:sp>
        <p:nvSpPr>
          <p:cNvPr id="6" name="TextBox 1"/>
          <p:cNvSpPr txBox="1">
            <a:spLocks noChangeArrowheads="1"/>
          </p:cNvSpPr>
          <p:nvPr/>
        </p:nvSpPr>
        <p:spPr bwMode="auto">
          <a:xfrm>
            <a:off x="1371600" y="1513062"/>
            <a:ext cx="10607040" cy="1569660"/>
          </a:xfrm>
          <a:prstGeom prst="rect">
            <a:avLst/>
          </a:prstGeom>
          <a:noFill/>
          <a:ln w="9525">
            <a:noFill/>
            <a:miter lim="800000"/>
            <a:headEnd/>
            <a:tailEnd/>
          </a:ln>
        </p:spPr>
        <p:txBody>
          <a:bodyPr wrap="square">
            <a:spAutoFit/>
          </a:bodyPr>
          <a:lstStyle/>
          <a:p>
            <a:pPr marL="342900" indent="-342900">
              <a:buClr>
                <a:srgbClr val="FFCC66"/>
              </a:buClr>
              <a:buFont typeface="Arial" panose="020B0604020202020204" pitchFamily="34" charset="0"/>
              <a:buChar char="►"/>
            </a:pPr>
            <a:r>
              <a:rPr lang="vi-VN" dirty="0">
                <a:solidFill>
                  <a:srgbClr val="FFC000"/>
                </a:solidFill>
                <a:latin typeface="Calibri" panose="020F0502020204030204" pitchFamily="34" charset="0"/>
                <a:cs typeface="Calibri" panose="020F0502020204030204" pitchFamily="34" charset="0"/>
              </a:rPr>
              <a:t>Tiêm </a:t>
            </a:r>
            <a:r>
              <a:rPr lang="vi-VN" dirty="0" err="1">
                <a:solidFill>
                  <a:srgbClr val="FFC000"/>
                </a:solidFill>
                <a:latin typeface="Calibri" panose="020F0502020204030204" pitchFamily="34" charset="0"/>
                <a:cs typeface="Calibri" panose="020F0502020204030204" pitchFamily="34" charset="0"/>
              </a:rPr>
              <a:t>phòng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cúm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thể</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làm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giảm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bệnh</a:t>
            </a:r>
            <a:r>
              <a:rPr lang="vi-VN" dirty="0">
                <a:solidFill>
                  <a:srgbClr val="FFC000"/>
                </a:solidFill>
                <a:latin typeface="Calibri" panose="020F0502020204030204" pitchFamily="34" charset="0"/>
                <a:cs typeface="Calibri" panose="020F0502020204030204" pitchFamily="34" charset="0"/>
              </a:rPr>
              <a:t> nghiêm </a:t>
            </a:r>
            <a:r>
              <a:rPr lang="vi-VN" dirty="0" err="1">
                <a:solidFill>
                  <a:srgbClr val="FFC000"/>
                </a:solidFill>
                <a:latin typeface="Calibri" panose="020F0502020204030204" pitchFamily="34" charset="0"/>
                <a:cs typeface="Calibri" panose="020F0502020204030204" pitchFamily="34" charset="0"/>
              </a:rPr>
              <a:t>trọng</a:t>
            </a:r>
            <a:r>
              <a:rPr lang="vi-VN" dirty="0">
                <a:solidFill>
                  <a:srgbClr val="FFC000"/>
                </a:solidFill>
                <a:latin typeface="Calibri" panose="020F0502020204030204" pitchFamily="34" charset="0"/>
                <a:cs typeface="Calibri" panose="020F0502020204030204" pitchFamily="34" charset="0"/>
              </a:rPr>
              <a:t> (như </a:t>
            </a:r>
            <a:r>
              <a:rPr lang="vi-VN" dirty="0" err="1">
                <a:solidFill>
                  <a:srgbClr val="FFC000"/>
                </a:solidFill>
                <a:latin typeface="Calibri" panose="020F0502020204030204" pitchFamily="34" charset="0"/>
                <a:cs typeface="Calibri" panose="020F0502020204030204" pitchFamily="34" charset="0"/>
              </a:rPr>
              <a:t>nhiễm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trùng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đường</a:t>
            </a:r>
            <a:r>
              <a:rPr lang="vi-VN" dirty="0">
                <a:solidFill>
                  <a:srgbClr val="FFC000"/>
                </a:solidFill>
                <a:latin typeface="Calibri" panose="020F0502020204030204" pitchFamily="34" charset="0"/>
                <a:cs typeface="Calibri" panose="020F0502020204030204" pitchFamily="34" charset="0"/>
              </a:rPr>
              <a:t> hô </a:t>
            </a:r>
            <a:r>
              <a:rPr lang="vi-VN" dirty="0" err="1">
                <a:solidFill>
                  <a:srgbClr val="FFC000"/>
                </a:solidFill>
                <a:latin typeface="Calibri" panose="020F0502020204030204" pitchFamily="34" charset="0"/>
                <a:cs typeface="Calibri" panose="020F0502020204030204" pitchFamily="34" charset="0"/>
              </a:rPr>
              <a:t>hấp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dưới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phải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nhập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viện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tử</a:t>
            </a:r>
            <a:r>
              <a:rPr lang="vi-VN" dirty="0">
                <a:solidFill>
                  <a:srgbClr val="FFC000"/>
                </a:solidFill>
                <a:latin typeface="Calibri" panose="020F0502020204030204" pitchFamily="34" charset="0"/>
                <a:cs typeface="Calibri" panose="020F0502020204030204" pitchFamily="34" charset="0"/>
              </a:rPr>
              <a:t> vong ở </a:t>
            </a:r>
            <a:r>
              <a:rPr lang="vi-VN" dirty="0" err="1">
                <a:solidFill>
                  <a:srgbClr val="FFC000"/>
                </a:solidFill>
                <a:latin typeface="Calibri" panose="020F0502020204030204" pitchFamily="34" charset="0"/>
                <a:cs typeface="Calibri" panose="020F0502020204030204" pitchFamily="34" charset="0"/>
              </a:rPr>
              <a:t>bệnh</a:t>
            </a:r>
            <a:r>
              <a:rPr lang="vi-VN" dirty="0">
                <a:solidFill>
                  <a:srgbClr val="FFC000"/>
                </a:solidFill>
                <a:latin typeface="Calibri" panose="020F0502020204030204" pitchFamily="34" charset="0"/>
                <a:cs typeface="Calibri" panose="020F0502020204030204" pitchFamily="34" charset="0"/>
              </a:rPr>
              <a:t> nhân COPD.</a:t>
            </a:r>
          </a:p>
          <a:p>
            <a:pPr marL="342900" indent="-342900">
              <a:buClr>
                <a:srgbClr val="FFCC66"/>
              </a:buClr>
              <a:buFont typeface="Arial" panose="020B0604020202020204" pitchFamily="34" charset="0"/>
              <a:buChar char="►"/>
            </a:pPr>
            <a:r>
              <a:rPr lang="vi-VN" dirty="0">
                <a:solidFill>
                  <a:srgbClr val="FFC000"/>
                </a:solidFill>
                <a:latin typeface="Calibri" panose="020F0502020204030204" pitchFamily="34" charset="0"/>
                <a:cs typeface="Calibri" panose="020F0502020204030204" pitchFamily="34" charset="0"/>
              </a:rPr>
              <a:t>Tiêm </a:t>
            </a:r>
            <a:r>
              <a:rPr lang="vi-VN" dirty="0" err="1">
                <a:solidFill>
                  <a:srgbClr val="FFC000"/>
                </a:solidFill>
                <a:latin typeface="Calibri" panose="020F0502020204030204" pitchFamily="34" charset="0"/>
                <a:cs typeface="Calibri" panose="020F0502020204030204" pitchFamily="34" charset="0"/>
              </a:rPr>
              <a:t>vắc</a:t>
            </a:r>
            <a:r>
              <a:rPr lang="vi-VN" dirty="0">
                <a:solidFill>
                  <a:srgbClr val="FFC000"/>
                </a:solidFill>
                <a:latin typeface="Calibri" panose="020F0502020204030204" pitchFamily="34" charset="0"/>
                <a:cs typeface="Calibri" panose="020F0502020204030204" pitchFamily="34" charset="0"/>
              </a:rPr>
              <a:t>-xin </a:t>
            </a:r>
            <a:r>
              <a:rPr lang="vi-VN" dirty="0" err="1">
                <a:solidFill>
                  <a:srgbClr val="FFC000"/>
                </a:solidFill>
                <a:latin typeface="Calibri" panose="020F0502020204030204" pitchFamily="34" charset="0"/>
                <a:cs typeface="Calibri" panose="020F0502020204030204" pitchFamily="34" charset="0"/>
              </a:rPr>
              <a:t>phế</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cầu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khuẩn</a:t>
            </a:r>
            <a:r>
              <a:rPr lang="vi-VN" dirty="0">
                <a:solidFill>
                  <a:srgbClr val="FFC000"/>
                </a:solidFill>
                <a:latin typeface="Calibri" panose="020F0502020204030204" pitchFamily="34" charset="0"/>
                <a:cs typeface="Calibri" panose="020F0502020204030204" pitchFamily="34" charset="0"/>
              </a:rPr>
              <a:t>, PCV13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PPSV23, </a:t>
            </a:r>
            <a:r>
              <a:rPr lang="vi-VN" dirty="0" err="1">
                <a:solidFill>
                  <a:srgbClr val="FFC000"/>
                </a:solidFill>
                <a:latin typeface="Calibri" panose="020F0502020204030204" pitchFamily="34" charset="0"/>
                <a:cs typeface="Calibri" panose="020F0502020204030204" pitchFamily="34" charset="0"/>
              </a:rPr>
              <a:t>được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khuyến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nghị</a:t>
            </a:r>
            <a:r>
              <a:rPr lang="vi-VN" dirty="0">
                <a:solidFill>
                  <a:srgbClr val="FFC000"/>
                </a:solidFill>
                <a:latin typeface="Calibri" panose="020F0502020204030204" pitchFamily="34" charset="0"/>
                <a:cs typeface="Calibri" panose="020F0502020204030204" pitchFamily="34" charset="0"/>
              </a:rPr>
              <a:t> cho </a:t>
            </a:r>
            <a:r>
              <a:rPr lang="vi-VN" dirty="0" err="1">
                <a:solidFill>
                  <a:srgbClr val="FFC000"/>
                </a:solidFill>
                <a:latin typeface="Calibri" panose="020F0502020204030204" pitchFamily="34" charset="0"/>
                <a:cs typeface="Calibri" panose="020F0502020204030204" pitchFamily="34" charset="0"/>
              </a:rPr>
              <a:t>tất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cả</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bệnh</a:t>
            </a:r>
            <a:r>
              <a:rPr lang="vi-VN" dirty="0">
                <a:solidFill>
                  <a:srgbClr val="FFC000"/>
                </a:solidFill>
                <a:latin typeface="Calibri" panose="020F0502020204030204" pitchFamily="34" charset="0"/>
                <a:cs typeface="Calibri" panose="020F0502020204030204" pitchFamily="34" charset="0"/>
              </a:rPr>
              <a:t> nhân ≥ 65 </a:t>
            </a:r>
            <a:r>
              <a:rPr lang="vi-VN" dirty="0" err="1">
                <a:solidFill>
                  <a:srgbClr val="FFC000"/>
                </a:solidFill>
                <a:latin typeface="Calibri" panose="020F0502020204030204" pitchFamily="34" charset="0"/>
                <a:cs typeface="Calibri" panose="020F0502020204030204" pitchFamily="34" charset="0"/>
              </a:rPr>
              <a:t>tuổi</a:t>
            </a:r>
            <a:r>
              <a:rPr lang="vi-VN" dirty="0">
                <a:solidFill>
                  <a:srgbClr val="FFC000"/>
                </a:solidFill>
                <a:latin typeface="Calibri" panose="020F0502020204030204" pitchFamily="34" charset="0"/>
                <a:cs typeface="Calibri" panose="020F0502020204030204" pitchFamily="34" charset="0"/>
              </a:rPr>
              <a:t>.</a:t>
            </a:r>
          </a:p>
        </p:txBody>
      </p:sp>
      <p:sp>
        <p:nvSpPr>
          <p:cNvPr id="8" name="TextBox 1">
            <a:extLst>
              <a:ext uri="{FF2B5EF4-FFF2-40B4-BE49-F238E27FC236}">
                <a16:creationId xmlns:a16="http://schemas.microsoft.com/office/drawing/2014/main" id="{24C39972-AB9B-4122-8B66-AD32B8967C09}"/>
              </a:ext>
            </a:extLst>
          </p:cNvPr>
          <p:cNvSpPr txBox="1">
            <a:spLocks noChangeArrowheads="1"/>
          </p:cNvSpPr>
          <p:nvPr/>
        </p:nvSpPr>
        <p:spPr bwMode="auto">
          <a:xfrm>
            <a:off x="3372272" y="658177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9" name="Picture 8">
            <a:extLst>
              <a:ext uri="{FF2B5EF4-FFF2-40B4-BE49-F238E27FC236}">
                <a16:creationId xmlns:a16="http://schemas.microsoft.com/office/drawing/2014/main" id="{DF9F6FA8-E097-4081-992C-145C3B4035F3}"/>
              </a:ext>
            </a:extLst>
          </p:cNvPr>
          <p:cNvPicPr>
            <a:picLocks noChangeAspect="1"/>
          </p:cNvPicPr>
          <p:nvPr/>
        </p:nvPicPr>
        <p:blipFill>
          <a:blip r:embed="rId3"/>
          <a:stretch>
            <a:fillRect/>
          </a:stretch>
        </p:blipFill>
        <p:spPr>
          <a:xfrm>
            <a:off x="3002398" y="3399032"/>
            <a:ext cx="8732417" cy="3001768"/>
          </a:xfrm>
          <a:prstGeom prst="rect">
            <a:avLst/>
          </a:prstGeom>
          <a:solidFill>
            <a:schemeClr val="tx1"/>
          </a:solidFill>
        </p:spPr>
      </p:pic>
    </p:spTree>
    <p:extLst>
      <p:ext uri="{BB962C8B-B14F-4D97-AF65-F5344CB8AC3E}">
        <p14:creationId xmlns:p14="http://schemas.microsoft.com/office/powerpoint/2010/main" val="393298446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3132163" y="395082"/>
            <a:ext cx="6553200" cy="523220"/>
          </a:xfrm>
          <a:prstGeom prst="rect">
            <a:avLst/>
          </a:prstGeom>
          <a:noFill/>
          <a:ln w="9525">
            <a:noFill/>
            <a:miter lim="800000"/>
            <a:headEnd/>
            <a:tailEnd/>
          </a:ln>
        </p:spPr>
        <p:txBody>
          <a:bodyPr>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BPTNMT </a:t>
            </a:r>
            <a:r>
              <a:rPr lang="en-US" sz="2800" dirty="0" err="1">
                <a:solidFill>
                  <a:srgbClr val="FAB516"/>
                </a:solidFill>
                <a:latin typeface="Tahoma" pitchFamily="34" charset="0"/>
                <a:cs typeface="Tahoma" pitchFamily="34" charset="0"/>
              </a:rPr>
              <a:t>ổn</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định</a:t>
            </a:r>
            <a:endParaRPr lang="en-US" sz="2800" dirty="0">
              <a:solidFill>
                <a:srgbClr val="FAB516"/>
              </a:solidFill>
              <a:latin typeface="Tahoma" pitchFamily="34" charset="0"/>
              <a:cs typeface="Tahoma" pitchFamily="34" charset="0"/>
            </a:endParaRPr>
          </a:p>
        </p:txBody>
      </p:sp>
      <p:sp>
        <p:nvSpPr>
          <p:cNvPr id="6" name="TextBox 1"/>
          <p:cNvSpPr txBox="1">
            <a:spLocks noChangeArrowheads="1"/>
          </p:cNvSpPr>
          <p:nvPr/>
        </p:nvSpPr>
        <p:spPr bwMode="auto">
          <a:xfrm>
            <a:off x="1143000" y="1371600"/>
            <a:ext cx="10820400" cy="4937955"/>
          </a:xfrm>
          <a:prstGeom prst="rect">
            <a:avLst/>
          </a:prstGeom>
          <a:noFill/>
          <a:ln w="9525">
            <a:noFill/>
            <a:miter lim="800000"/>
            <a:headEnd/>
            <a:tailEnd/>
          </a:ln>
        </p:spPr>
        <p:txBody>
          <a:bodyPr wrap="square">
            <a:spAutoFit/>
          </a:bodyPr>
          <a:lstStyle/>
          <a:p>
            <a:pPr marL="342900" indent="-342900">
              <a:lnSpc>
                <a:spcPct val="120000"/>
              </a:lnSpc>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Liệu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pháp</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dùng</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thuốc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thể</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làm</a:t>
            </a:r>
            <a:r>
              <a:rPr lang="vi-VN" dirty="0">
                <a:solidFill>
                  <a:srgbClr val="FFC000"/>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giảm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các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triệu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chứng</a:t>
            </a:r>
            <a:r>
              <a:rPr lang="vi-VN" dirty="0">
                <a:solidFill>
                  <a:srgbClr val="FFC000"/>
                </a:solidFill>
                <a:latin typeface="Calibri" panose="020F0502020204030204" pitchFamily="34" charset="0"/>
                <a:cs typeface="Calibri" panose="020F0502020204030204" pitchFamily="34" charset="0"/>
              </a:rPr>
              <a:t> COPD, </a:t>
            </a:r>
            <a:r>
              <a:rPr lang="vi-VN" dirty="0" err="1">
                <a:solidFill>
                  <a:srgbClr val="FFC000"/>
                </a:solidFill>
                <a:latin typeface="Calibri" panose="020F0502020204030204" pitchFamily="34" charset="0"/>
                <a:cs typeface="Calibri" panose="020F0502020204030204" pitchFamily="34" charset="0"/>
              </a:rPr>
              <a:t>giảm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tần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suất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mức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độ</a:t>
            </a:r>
            <a:r>
              <a:rPr lang="vi-VN" dirty="0">
                <a:solidFill>
                  <a:srgbClr val="FFC000"/>
                </a:solidFill>
                <a:latin typeface="Calibri" panose="020F0502020204030204" pitchFamily="34" charset="0"/>
                <a:cs typeface="Calibri" panose="020F0502020204030204" pitchFamily="34" charset="0"/>
              </a:rPr>
              <a:t> nghiêm </a:t>
            </a:r>
            <a:r>
              <a:rPr lang="vi-VN" dirty="0" err="1">
                <a:solidFill>
                  <a:srgbClr val="FFC000"/>
                </a:solidFill>
                <a:latin typeface="Calibri" panose="020F0502020204030204" pitchFamily="34" charset="0"/>
                <a:cs typeface="Calibri" panose="020F0502020204030204" pitchFamily="34" charset="0"/>
              </a:rPr>
              <a:t>trọng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của</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các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đợt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cấp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cải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thiện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tình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trạng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sức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khỏe</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khả</a:t>
            </a:r>
            <a:r>
              <a:rPr lang="vi-VN" dirty="0">
                <a:solidFill>
                  <a:srgbClr val="FFC000"/>
                </a:solidFill>
                <a:latin typeface="Calibri" panose="020F0502020204030204" pitchFamily="34" charset="0"/>
                <a:cs typeface="Calibri" panose="020F0502020204030204" pitchFamily="34" charset="0"/>
              </a:rPr>
              <a:t> năng </a:t>
            </a:r>
            <a:r>
              <a:rPr lang="en-US" dirty="0">
                <a:solidFill>
                  <a:srgbClr val="FFC000"/>
                </a:solidFill>
                <a:latin typeface="Calibri" panose="020F0502020204030204" pitchFamily="34" charset="0"/>
                <a:cs typeface="Calibri" panose="020F0502020204030204" pitchFamily="34" charset="0"/>
              </a:rPr>
              <a:t>dung </a:t>
            </a:r>
            <a:r>
              <a:rPr lang="en-US" dirty="0" err="1">
                <a:solidFill>
                  <a:srgbClr val="FFC000"/>
                </a:solidFill>
                <a:latin typeface="Calibri" panose="020F0502020204030204" pitchFamily="34" charset="0"/>
                <a:cs typeface="Calibri" panose="020F0502020204030204" pitchFamily="34" charset="0"/>
              </a:rPr>
              <a:t>nạp</a:t>
            </a:r>
            <a:r>
              <a:rPr lang="en-US"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tập</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luyện</a:t>
            </a:r>
            <a:r>
              <a:rPr lang="vi-VN" dirty="0">
                <a:solidFill>
                  <a:srgbClr val="FFC000"/>
                </a:solidFill>
                <a:latin typeface="Calibri" panose="020F0502020204030204" pitchFamily="34" charset="0"/>
                <a:cs typeface="Calibri" panose="020F0502020204030204" pitchFamily="34" charset="0"/>
              </a:rPr>
              <a:t>.</a:t>
            </a:r>
            <a:endParaRPr lang="en-US" dirty="0">
              <a:solidFill>
                <a:srgbClr val="FFC000"/>
              </a:solidFill>
              <a:latin typeface="Calibri" panose="020F0502020204030204" pitchFamily="34" charset="0"/>
              <a:cs typeface="Calibri" panose="020F0502020204030204" pitchFamily="34" charset="0"/>
            </a:endParaRPr>
          </a:p>
          <a:p>
            <a:pPr marL="342900" indent="-342900">
              <a:lnSpc>
                <a:spcPct val="120000"/>
              </a:lnSpc>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Mỗi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chế</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độ</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điều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trị</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dùng</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thuốc</a:t>
            </a:r>
            <a:r>
              <a:rPr lang="en-US" dirty="0">
                <a:solidFill>
                  <a:srgbClr val="FFC000"/>
                </a:solidFill>
                <a:latin typeface="Calibri" panose="020F0502020204030204" pitchFamily="34" charset="0"/>
                <a:cs typeface="Calibri" panose="020F0502020204030204" pitchFamily="34" charset="0"/>
              </a:rPr>
              <a:t> </a:t>
            </a:r>
            <a:r>
              <a:rPr lang="vi-VN" dirty="0">
                <a:solidFill>
                  <a:srgbClr val="FFC000"/>
                </a:solidFill>
                <a:latin typeface="Calibri" panose="020F0502020204030204" pitchFamily="34" charset="0"/>
                <a:cs typeface="Calibri" panose="020F0502020204030204" pitchFamily="34" charset="0"/>
              </a:rPr>
              <a:t>nên </a:t>
            </a:r>
            <a:r>
              <a:rPr lang="vi-VN" dirty="0" err="1">
                <a:solidFill>
                  <a:srgbClr val="FFC000"/>
                </a:solidFill>
                <a:latin typeface="Calibri" panose="020F0502020204030204" pitchFamily="34" charset="0"/>
                <a:cs typeface="Calibri" panose="020F0502020204030204" pitchFamily="34" charset="0"/>
              </a:rPr>
              <a:t>được</a:t>
            </a:r>
            <a:r>
              <a:rPr lang="vi-VN" dirty="0">
                <a:solidFill>
                  <a:srgbClr val="FFC000"/>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cá</a:t>
            </a:r>
            <a:r>
              <a:rPr lang="vi-VN" dirty="0">
                <a:latin typeface="Calibri" panose="020F0502020204030204" pitchFamily="34" charset="0"/>
                <a:cs typeface="Calibri" panose="020F0502020204030204" pitchFamily="34" charset="0"/>
              </a:rPr>
              <a:t> nhân </a:t>
            </a:r>
            <a:r>
              <a:rPr lang="vi-VN" dirty="0" err="1">
                <a:latin typeface="Calibri" panose="020F0502020204030204" pitchFamily="34" charset="0"/>
                <a:cs typeface="Calibri" panose="020F0502020204030204" pitchFamily="34" charset="0"/>
              </a:rPr>
              <a:t>hóa</a:t>
            </a:r>
            <a:r>
              <a:rPr lang="vi-VN" dirty="0">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hướng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dẫn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bởi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mức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độ</a:t>
            </a:r>
            <a:r>
              <a:rPr lang="vi-VN" dirty="0">
                <a:solidFill>
                  <a:srgbClr val="FFC000"/>
                </a:solidFill>
                <a:latin typeface="Calibri" panose="020F0502020204030204" pitchFamily="34" charset="0"/>
                <a:cs typeface="Calibri" panose="020F0502020204030204" pitchFamily="34" charset="0"/>
              </a:rPr>
              <a:t> nghiêm </a:t>
            </a:r>
            <a:r>
              <a:rPr lang="vi-VN" dirty="0" err="1">
                <a:solidFill>
                  <a:srgbClr val="FFC000"/>
                </a:solidFill>
                <a:latin typeface="Calibri" panose="020F0502020204030204" pitchFamily="34" charset="0"/>
                <a:cs typeface="Calibri" panose="020F0502020204030204" pitchFamily="34" charset="0"/>
              </a:rPr>
              <a:t>trọng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của</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các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triệu</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chứng</a:t>
            </a:r>
            <a:r>
              <a:rPr lang="vi-VN" dirty="0">
                <a:solidFill>
                  <a:srgbClr val="FFC000"/>
                </a:solidFill>
                <a:latin typeface="Calibri" panose="020F0502020204030204" pitchFamily="34" charset="0"/>
                <a:cs typeface="Calibri" panose="020F0502020204030204" pitchFamily="34" charset="0"/>
              </a:rPr>
              <a:t>, nguy cơ </a:t>
            </a:r>
            <a:r>
              <a:rPr lang="en-US" dirty="0" err="1">
                <a:solidFill>
                  <a:srgbClr val="FFC000"/>
                </a:solidFill>
                <a:latin typeface="Calibri" panose="020F0502020204030204" pitchFamily="34" charset="0"/>
                <a:cs typeface="Calibri" panose="020F0502020204030204" pitchFamily="34" charset="0"/>
              </a:rPr>
              <a:t>đợt</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cấp</a:t>
            </a:r>
            <a:r>
              <a:rPr lang="en-US" dirty="0">
                <a:solidFill>
                  <a:srgbClr val="FFC000"/>
                </a:solidFill>
                <a:latin typeface="Calibri" panose="020F0502020204030204" pitchFamily="34" charset="0"/>
                <a:cs typeface="Calibri" panose="020F0502020204030204" pitchFamily="34" charset="0"/>
              </a:rPr>
              <a: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tác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dụng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phụ</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bệnh</a:t>
            </a:r>
            <a:r>
              <a:rPr lang="vi-VN" dirty="0">
                <a:solidFill>
                  <a:srgbClr val="FFC000"/>
                </a:solidFill>
                <a:latin typeface="Calibri" panose="020F0502020204030204" pitchFamily="34" charset="0"/>
                <a:cs typeface="Calibri" panose="020F0502020204030204" pitchFamily="34" charset="0"/>
              </a:rPr>
              <a:t> đi </a:t>
            </a:r>
            <a:r>
              <a:rPr lang="vi-VN" dirty="0" err="1">
                <a:solidFill>
                  <a:srgbClr val="FFC000"/>
                </a:solidFill>
                <a:latin typeface="Calibri" panose="020F0502020204030204" pitchFamily="34" charset="0"/>
                <a:cs typeface="Calibri" panose="020F0502020204030204" pitchFamily="34" charset="0"/>
              </a:rPr>
              <a:t>kèm</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tính</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sẵn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của</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thuốc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chi </a:t>
            </a:r>
            <a:r>
              <a:rPr lang="vi-VN" dirty="0" err="1">
                <a:solidFill>
                  <a:srgbClr val="FFC000"/>
                </a:solidFill>
                <a:latin typeface="Calibri" panose="020F0502020204030204" pitchFamily="34" charset="0"/>
                <a:cs typeface="Calibri" panose="020F0502020204030204" pitchFamily="34" charset="0"/>
              </a:rPr>
              <a:t>phí</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đáp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của</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bn</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sự</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ưa</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thích</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và</a:t>
            </a:r>
            <a:r>
              <a:rPr lang="en-US" dirty="0">
                <a:solidFill>
                  <a:srgbClr val="FFC000"/>
                </a:solidFill>
                <a:latin typeface="Calibri" panose="020F0502020204030204" pitchFamily="34" charset="0"/>
                <a:cs typeface="Calibri" panose="020F0502020204030204" pitchFamily="34" charset="0"/>
              </a:rPr>
              <a:t> k</a:t>
            </a:r>
            <a:r>
              <a:rPr lang="vi-VN" dirty="0" err="1">
                <a:solidFill>
                  <a:srgbClr val="FFC000"/>
                </a:solidFill>
                <a:latin typeface="Calibri" panose="020F0502020204030204" pitchFamily="34" charset="0"/>
                <a:cs typeface="Calibri" panose="020F0502020204030204" pitchFamily="34" charset="0"/>
              </a:rPr>
              <a:t>hả</a:t>
            </a:r>
            <a:r>
              <a:rPr lang="vi-VN" dirty="0">
                <a:solidFill>
                  <a:srgbClr val="FFC000"/>
                </a:solidFill>
                <a:latin typeface="Calibri" panose="020F0502020204030204" pitchFamily="34" charset="0"/>
                <a:cs typeface="Calibri" panose="020F0502020204030204" pitchFamily="34" charset="0"/>
              </a:rPr>
              <a:t> năng </a:t>
            </a:r>
            <a:r>
              <a:rPr lang="vi-VN" dirty="0" err="1">
                <a:solidFill>
                  <a:srgbClr val="FFC000"/>
                </a:solidFill>
                <a:latin typeface="Calibri" panose="020F0502020204030204" pitchFamily="34" charset="0"/>
                <a:cs typeface="Calibri" panose="020F0502020204030204" pitchFamily="34" charset="0"/>
              </a:rPr>
              <a:t>sử</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dụng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các</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loại</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thiết</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bị</a:t>
            </a:r>
            <a:r>
              <a:rPr lang="en-US" dirty="0">
                <a:solidFill>
                  <a:srgbClr val="FFC000"/>
                </a:solidFill>
                <a:latin typeface="Calibri" panose="020F0502020204030204" pitchFamily="34" charset="0"/>
                <a:cs typeface="Calibri" panose="020F0502020204030204" pitchFamily="34" charset="0"/>
              </a:rPr>
              <a:t> </a:t>
            </a:r>
            <a:r>
              <a:rPr lang="vi-VN" dirty="0">
                <a:solidFill>
                  <a:srgbClr val="FFC000"/>
                </a:solidFill>
                <a:latin typeface="Calibri" panose="020F0502020204030204" pitchFamily="34" charset="0"/>
                <a:cs typeface="Calibri" panose="020F0502020204030204" pitchFamily="34" charset="0"/>
              </a:rPr>
              <a:t>phân </a:t>
            </a:r>
            <a:r>
              <a:rPr lang="vi-VN" dirty="0" err="1">
                <a:solidFill>
                  <a:srgbClr val="FFC000"/>
                </a:solidFill>
                <a:latin typeface="Calibri" panose="020F0502020204030204" pitchFamily="34" charset="0"/>
                <a:cs typeface="Calibri" panose="020F0502020204030204" pitchFamily="34" charset="0"/>
              </a:rPr>
              <a:t>phối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thuốc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khác</a:t>
            </a:r>
            <a:r>
              <a:rPr lang="vi-VN" dirty="0">
                <a:solidFill>
                  <a:srgbClr val="FFC000"/>
                </a:solidFill>
                <a:latin typeface="Calibri" panose="020F0502020204030204" pitchFamily="34" charset="0"/>
                <a:cs typeface="Calibri" panose="020F0502020204030204" pitchFamily="34" charset="0"/>
              </a:rPr>
              <a:t> nhau.</a:t>
            </a:r>
            <a:endParaRPr lang="en-US" dirty="0">
              <a:solidFill>
                <a:srgbClr val="FFC000"/>
              </a:solidFill>
              <a:latin typeface="Calibri" panose="020F0502020204030204" pitchFamily="34" charset="0"/>
              <a:cs typeface="Calibri" panose="020F0502020204030204" pitchFamily="34" charset="0"/>
            </a:endParaRPr>
          </a:p>
          <a:p>
            <a:pPr marL="342900" indent="-342900">
              <a:lnSpc>
                <a:spcPct val="120000"/>
              </a:lnSpc>
              <a:buClr>
                <a:srgbClr val="FFCC66"/>
              </a:buClr>
              <a:buFont typeface="Arial" panose="020B0604020202020204" pitchFamily="34" charset="0"/>
              <a:buChar char="►"/>
            </a:pPr>
            <a:r>
              <a:rPr lang="vi-VN" dirty="0" err="1">
                <a:solidFill>
                  <a:srgbClr val="FFC000"/>
                </a:solidFill>
                <a:latin typeface="Calibri" panose="020F0502020204030204" pitchFamily="34" charset="0"/>
                <a:cs typeface="Calibri" panose="020F0502020204030204" pitchFamily="34" charset="0"/>
              </a:rPr>
              <a:t>Sự</a:t>
            </a:r>
            <a:r>
              <a:rPr lang="vi-VN" dirty="0">
                <a:solidFill>
                  <a:srgbClr val="FFC000"/>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lựa</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chọn</a:t>
            </a:r>
            <a:r>
              <a:rPr lang="vi-VN" dirty="0">
                <a:latin typeface="Calibri" panose="020F0502020204030204" pitchFamily="34" charset="0"/>
                <a:cs typeface="Calibri" panose="020F0502020204030204" pitchFamily="34" charset="0"/>
              </a:rPr>
              <a:t> </a:t>
            </a:r>
            <a:r>
              <a:rPr lang="vi-VN" dirty="0">
                <a:solidFill>
                  <a:srgbClr val="FFC000"/>
                </a:solidFill>
                <a:latin typeface="Calibri" panose="020F0502020204030204" pitchFamily="34" charset="0"/>
                <a:cs typeface="Calibri" panose="020F0502020204030204" pitchFamily="34" charset="0"/>
              </a:rPr>
              <a:t>trong </a:t>
            </a:r>
            <a:r>
              <a:rPr lang="vi-VN" dirty="0" err="1">
                <a:solidFill>
                  <a:srgbClr val="FFC000"/>
                </a:solidFill>
                <a:latin typeface="Calibri" panose="020F0502020204030204" pitchFamily="34" charset="0"/>
                <a:cs typeface="Calibri" panose="020F0502020204030204" pitchFamily="34" charset="0"/>
              </a:rPr>
              <a:t>mỗi</a:t>
            </a:r>
            <a:r>
              <a:rPr lang="vi-VN"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nhóm</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thuốc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phụ</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thuộc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vào</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sự</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sẵn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chi </a:t>
            </a:r>
            <a:r>
              <a:rPr lang="vi-VN" dirty="0" err="1">
                <a:solidFill>
                  <a:srgbClr val="FFC000"/>
                </a:solidFill>
                <a:latin typeface="Calibri" panose="020F0502020204030204" pitchFamily="34" charset="0"/>
                <a:cs typeface="Calibri" panose="020F0502020204030204" pitchFamily="34" charset="0"/>
              </a:rPr>
              <a:t>phí</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của</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thuốc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và</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đáp</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ứng</a:t>
            </a:r>
            <a:r>
              <a:rPr lang="vi-VN" dirty="0">
                <a:solidFill>
                  <a:srgbClr val="FFC000"/>
                </a:solidFill>
                <a:latin typeface="Calibri" panose="020F0502020204030204" pitchFamily="34" charset="0"/>
                <a:cs typeface="Calibri" panose="020F0502020204030204" pitchFamily="34" charset="0"/>
              </a:rPr>
              <a:t> lâm </a:t>
            </a:r>
            <a:r>
              <a:rPr lang="vi-VN" dirty="0" err="1">
                <a:solidFill>
                  <a:srgbClr val="FFC000"/>
                </a:solidFill>
                <a:latin typeface="Calibri" panose="020F0502020204030204" pitchFamily="34" charset="0"/>
                <a:cs typeface="Calibri" panose="020F0502020204030204" pitchFamily="34" charset="0"/>
              </a:rPr>
              <a:t>sàng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thuận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lợi</a:t>
            </a:r>
            <a:r>
              <a:rPr lang="vi-VN" dirty="0">
                <a:solidFill>
                  <a:srgbClr val="FFC000"/>
                </a:solidFill>
                <a:latin typeface="Calibri" panose="020F0502020204030204" pitchFamily="34" charset="0"/>
                <a:cs typeface="Calibri" panose="020F0502020204030204" pitchFamily="34" charset="0"/>
              </a:rPr>
              <a:t> cân </a:t>
            </a:r>
            <a:r>
              <a:rPr lang="vi-VN" dirty="0" err="1">
                <a:solidFill>
                  <a:srgbClr val="FFC000"/>
                </a:solidFill>
                <a:latin typeface="Calibri" panose="020F0502020204030204" pitchFamily="34" charset="0"/>
                <a:cs typeface="Calibri" panose="020F0502020204030204" pitchFamily="34" charset="0"/>
              </a:rPr>
              <a:t>bằng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với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các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tác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dụng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phụ</a:t>
            </a:r>
            <a:r>
              <a:rPr lang="vi-VN" dirty="0">
                <a:solidFill>
                  <a:srgbClr val="FFC000"/>
                </a:solidFill>
                <a:latin typeface="Calibri" panose="020F0502020204030204" pitchFamily="34" charset="0"/>
                <a:cs typeface="Calibri" panose="020F0502020204030204" pitchFamily="34" charset="0"/>
              </a:rPr>
              <a:t>.</a:t>
            </a:r>
          </a:p>
          <a:p>
            <a:pPr marL="342900" indent="-342900">
              <a:lnSpc>
                <a:spcPct val="120000"/>
              </a:lnSpc>
              <a:buClr>
                <a:srgbClr val="FFCC66"/>
              </a:buClr>
              <a:buFont typeface="Arial" panose="020B0604020202020204" pitchFamily="34" charset="0"/>
              <a:buChar char="►"/>
            </a:pPr>
            <a:r>
              <a:rPr lang="vi-VN" dirty="0">
                <a:solidFill>
                  <a:srgbClr val="FFC000"/>
                </a:solidFill>
                <a:latin typeface="Calibri" panose="020F0502020204030204" pitchFamily="34" charset="0"/>
                <a:cs typeface="Calibri" panose="020F0502020204030204" pitchFamily="34" charset="0"/>
              </a:rPr>
              <a:t>Cho </a:t>
            </a:r>
            <a:r>
              <a:rPr lang="vi-VN" dirty="0" err="1">
                <a:solidFill>
                  <a:srgbClr val="FFC000"/>
                </a:solidFill>
                <a:latin typeface="Calibri" panose="020F0502020204030204" pitchFamily="34" charset="0"/>
                <a:cs typeface="Calibri" panose="020F0502020204030204" pitchFamily="34" charset="0"/>
              </a:rPr>
              <a:t>đến</a:t>
            </a:r>
            <a:r>
              <a:rPr lang="vi-VN" dirty="0">
                <a:solidFill>
                  <a:srgbClr val="FFC000"/>
                </a:solidFill>
                <a:latin typeface="Calibri" panose="020F0502020204030204" pitchFamily="34" charset="0"/>
                <a:cs typeface="Calibri" panose="020F0502020204030204" pitchFamily="34" charset="0"/>
              </a:rPr>
              <a:t> nay, </a:t>
            </a:r>
            <a:r>
              <a:rPr lang="vi-VN" dirty="0">
                <a:latin typeface="Calibri" panose="020F0502020204030204" pitchFamily="34" charset="0"/>
                <a:cs typeface="Calibri" panose="020F0502020204030204" pitchFamily="34" charset="0"/>
              </a:rPr>
              <a:t>không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bằng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kết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luận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rằng</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bất</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kỳ</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loại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thuốc</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hiện</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tại</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nào</a:t>
            </a:r>
            <a:r>
              <a:rPr lang="vi-VN" dirty="0">
                <a:solidFill>
                  <a:srgbClr val="FFC000"/>
                </a:solidFill>
                <a:latin typeface="Calibri" panose="020F0502020204030204" pitchFamily="34" charset="0"/>
                <a:cs typeface="Calibri" panose="020F0502020204030204" pitchFamily="34" charset="0"/>
              </a:rPr>
              <a:t> cho COPD </a:t>
            </a:r>
            <a:r>
              <a:rPr lang="en-US" dirty="0" err="1">
                <a:solidFill>
                  <a:srgbClr val="FFC000"/>
                </a:solidFill>
                <a:latin typeface="Calibri" panose="020F0502020204030204" pitchFamily="34" charset="0"/>
                <a:cs typeface="Calibri" panose="020F0502020204030204" pitchFamily="34" charset="0"/>
              </a:rPr>
              <a:t>có</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thể</a:t>
            </a:r>
            <a:r>
              <a:rPr lang="en-US" dirty="0">
                <a:solidFill>
                  <a:srgbClr val="FFC000"/>
                </a:solidFill>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cải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thiện</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sự</a:t>
            </a:r>
            <a:r>
              <a:rPr lang="vi-VN" dirty="0">
                <a:latin typeface="Calibri" panose="020F0502020204030204" pitchFamily="34" charset="0"/>
                <a:cs typeface="Calibri" panose="020F0502020204030204" pitchFamily="34" charset="0"/>
              </a:rPr>
              <a:t> suy </a:t>
            </a:r>
            <a:r>
              <a:rPr lang="vi-VN" dirty="0" err="1">
                <a:latin typeface="Calibri" panose="020F0502020204030204" pitchFamily="34" charset="0"/>
                <a:cs typeface="Calibri" panose="020F0502020204030204" pitchFamily="34" charset="0"/>
              </a:rPr>
              <a:t>giảm</a:t>
            </a:r>
            <a:r>
              <a:rPr lang="vi-VN" dirty="0">
                <a:latin typeface="Calibri" panose="020F0502020204030204" pitchFamily="34" charset="0"/>
                <a:cs typeface="Calibri" panose="020F0502020204030204" pitchFamily="34" charset="0"/>
              </a:rPr>
              <a:t> lâu </a:t>
            </a:r>
            <a:r>
              <a:rPr lang="vi-VN" dirty="0" err="1">
                <a:latin typeface="Calibri" panose="020F0502020204030204" pitchFamily="34" charset="0"/>
                <a:cs typeface="Calibri" panose="020F0502020204030204" pitchFamily="34" charset="0"/>
              </a:rPr>
              <a:t>dài</a:t>
            </a:r>
            <a:r>
              <a:rPr lang="vi-VN" dirty="0">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của</a:t>
            </a:r>
            <a:r>
              <a:rPr lang="vi-VN" dirty="0">
                <a:solidFill>
                  <a:srgbClr val="FFC000"/>
                </a:solidFill>
                <a:latin typeface="Calibri" panose="020F0502020204030204" pitchFamily="34" charset="0"/>
                <a:cs typeface="Calibri" panose="020F0502020204030204" pitchFamily="34" charset="0"/>
              </a:rPr>
              <a:t> </a:t>
            </a:r>
            <a:r>
              <a:rPr lang="vi-VN" dirty="0" err="1">
                <a:solidFill>
                  <a:srgbClr val="FFC000"/>
                </a:solidFill>
                <a:latin typeface="Calibri" panose="020F0502020204030204" pitchFamily="34" charset="0"/>
                <a:cs typeface="Calibri" panose="020F0502020204030204" pitchFamily="34" charset="0"/>
              </a:rPr>
              <a:t>chức</a:t>
            </a:r>
            <a:r>
              <a:rPr lang="vi-VN" dirty="0">
                <a:solidFill>
                  <a:srgbClr val="FFC000"/>
                </a:solidFill>
                <a:latin typeface="Calibri" panose="020F0502020204030204" pitchFamily="34" charset="0"/>
                <a:cs typeface="Calibri" panose="020F0502020204030204" pitchFamily="34" charset="0"/>
              </a:rPr>
              <a:t> năng </a:t>
            </a:r>
            <a:r>
              <a:rPr lang="vi-VN" dirty="0" err="1">
                <a:solidFill>
                  <a:srgbClr val="FFC000"/>
                </a:solidFill>
                <a:latin typeface="Calibri" panose="020F0502020204030204" pitchFamily="34" charset="0"/>
                <a:cs typeface="Calibri" panose="020F0502020204030204" pitchFamily="34" charset="0"/>
              </a:rPr>
              <a:t>phổi</a:t>
            </a:r>
            <a:r>
              <a:rPr lang="vi-VN" dirty="0">
                <a:solidFill>
                  <a:srgbClr val="FFC000"/>
                </a:solidFill>
                <a:latin typeface="Calibri" panose="020F0502020204030204" pitchFamily="34" charset="0"/>
                <a:cs typeface="Calibri" panose="020F0502020204030204" pitchFamily="34" charset="0"/>
              </a:rPr>
              <a:t>.</a:t>
            </a:r>
            <a:endParaRPr lang="en-US" dirty="0">
              <a:solidFill>
                <a:srgbClr val="FFC000"/>
              </a:solidFill>
              <a:latin typeface="Calibri" panose="020F0502020204030204" pitchFamily="34" charset="0"/>
              <a:cs typeface="Calibri" panose="020F0502020204030204" pitchFamily="34" charset="0"/>
            </a:endParaRPr>
          </a:p>
        </p:txBody>
      </p:sp>
      <p:sp>
        <p:nvSpPr>
          <p:cNvPr id="8" name="TextBox 1">
            <a:extLst>
              <a:ext uri="{FF2B5EF4-FFF2-40B4-BE49-F238E27FC236}">
                <a16:creationId xmlns:a16="http://schemas.microsoft.com/office/drawing/2014/main" id="{24C39972-AB9B-4122-8B66-AD32B8967C09}"/>
              </a:ext>
            </a:extLst>
          </p:cNvPr>
          <p:cNvSpPr txBox="1">
            <a:spLocks noChangeArrowheads="1"/>
          </p:cNvSpPr>
          <p:nvPr/>
        </p:nvSpPr>
        <p:spPr bwMode="auto">
          <a:xfrm>
            <a:off x="3166453" y="6493316"/>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Tree>
    <p:extLst>
      <p:ext uri="{BB962C8B-B14F-4D97-AF65-F5344CB8AC3E}">
        <p14:creationId xmlns:p14="http://schemas.microsoft.com/office/powerpoint/2010/main" val="404320523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CB13BE-6FDC-4E9B-98D8-A4C137FD9F0D}"/>
              </a:ext>
            </a:extLst>
          </p:cNvPr>
          <p:cNvPicPr>
            <a:picLocks noChangeAspect="1"/>
          </p:cNvPicPr>
          <p:nvPr/>
        </p:nvPicPr>
        <p:blipFill rotWithShape="1">
          <a:blip r:embed="rId2"/>
          <a:srcRect b="50000"/>
          <a:stretch/>
        </p:blipFill>
        <p:spPr>
          <a:xfrm>
            <a:off x="2216724" y="0"/>
            <a:ext cx="9975276" cy="6858000"/>
          </a:xfrm>
          <a:prstGeom prst="rect">
            <a:avLst/>
          </a:prstGeom>
          <a:solidFill>
            <a:schemeClr val="tx1"/>
          </a:solidFill>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71"/>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0" y="1219200"/>
            <a:ext cx="1828800" cy="1815882"/>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Liệu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pháp</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6" name="TextBox 1">
            <a:extLst>
              <a:ext uri="{FF2B5EF4-FFF2-40B4-BE49-F238E27FC236}">
                <a16:creationId xmlns:a16="http://schemas.microsoft.com/office/drawing/2014/main" id="{1F6E54B4-3772-4CAF-8BE7-2B1FB0176743}"/>
              </a:ext>
            </a:extLst>
          </p:cNvPr>
          <p:cNvSpPr txBox="1">
            <a:spLocks noChangeArrowheads="1"/>
          </p:cNvSpPr>
          <p:nvPr/>
        </p:nvSpPr>
        <p:spPr bwMode="auto">
          <a:xfrm>
            <a:off x="-212361" y="6210098"/>
            <a:ext cx="2590800" cy="646331"/>
          </a:xfrm>
          <a:prstGeom prst="rect">
            <a:avLst/>
          </a:prstGeom>
          <a:noFill/>
          <a:ln w="9525">
            <a:noFill/>
            <a:miter lim="800000"/>
            <a:headEnd/>
            <a:tailEnd/>
          </a:ln>
        </p:spPr>
        <p:txBody>
          <a:bodyPr wrap="square">
            <a:spAutoFit/>
          </a:bodyPr>
          <a:lstStyle/>
          <a:p>
            <a:pPr algn="ctr"/>
            <a:r>
              <a:rPr lang="en-US" sz="1200" dirty="0">
                <a:solidFill>
                  <a:schemeClr val="accent6">
                    <a:lumMod val="40000"/>
                    <a:lumOff val="60000"/>
                  </a:schemeClr>
                </a:solidFill>
              </a:rPr>
              <a:t>© 2019 Global Initiative for Chronic Obstructive Lung Disease</a:t>
            </a:r>
          </a:p>
        </p:txBody>
      </p:sp>
    </p:spTree>
    <p:extLst>
      <p:ext uri="{BB962C8B-B14F-4D97-AF65-F5344CB8AC3E}">
        <p14:creationId xmlns:p14="http://schemas.microsoft.com/office/powerpoint/2010/main" val="351388586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reeform 2"/>
          <p:cNvSpPr>
            <a:spLocks/>
          </p:cNvSpPr>
          <p:nvPr/>
        </p:nvSpPr>
        <p:spPr bwMode="auto">
          <a:xfrm>
            <a:off x="2819400" y="5715000"/>
            <a:ext cx="6553200" cy="990600"/>
          </a:xfrm>
          <a:custGeom>
            <a:avLst/>
            <a:gdLst>
              <a:gd name="T0" fmla="*/ 79 w 2496"/>
              <a:gd name="T1" fmla="*/ 0 h 527"/>
              <a:gd name="T2" fmla="*/ 62 w 2496"/>
              <a:gd name="T3" fmla="*/ 2 h 527"/>
              <a:gd name="T4" fmla="*/ 48 w 2496"/>
              <a:gd name="T5" fmla="*/ 8 h 527"/>
              <a:gd name="T6" fmla="*/ 35 w 2496"/>
              <a:gd name="T7" fmla="*/ 16 h 527"/>
              <a:gd name="T8" fmla="*/ 23 w 2496"/>
              <a:gd name="T9" fmla="*/ 26 h 527"/>
              <a:gd name="T10" fmla="*/ 14 w 2496"/>
              <a:gd name="T11" fmla="*/ 40 h 527"/>
              <a:gd name="T12" fmla="*/ 7 w 2496"/>
              <a:gd name="T13" fmla="*/ 54 h 527"/>
              <a:gd name="T14" fmla="*/ 1 w 2496"/>
              <a:gd name="T15" fmla="*/ 70 h 527"/>
              <a:gd name="T16" fmla="*/ 0 w 2496"/>
              <a:gd name="T17" fmla="*/ 89 h 527"/>
              <a:gd name="T18" fmla="*/ 0 w 2496"/>
              <a:gd name="T19" fmla="*/ 440 h 527"/>
              <a:gd name="T20" fmla="*/ 1 w 2496"/>
              <a:gd name="T21" fmla="*/ 458 h 527"/>
              <a:gd name="T22" fmla="*/ 7 w 2496"/>
              <a:gd name="T23" fmla="*/ 475 h 527"/>
              <a:gd name="T24" fmla="*/ 14 w 2496"/>
              <a:gd name="T25" fmla="*/ 489 h 527"/>
              <a:gd name="T26" fmla="*/ 23 w 2496"/>
              <a:gd name="T27" fmla="*/ 503 h 527"/>
              <a:gd name="T28" fmla="*/ 35 w 2496"/>
              <a:gd name="T29" fmla="*/ 513 h 527"/>
              <a:gd name="T30" fmla="*/ 48 w 2496"/>
              <a:gd name="T31" fmla="*/ 521 h 527"/>
              <a:gd name="T32" fmla="*/ 62 w 2496"/>
              <a:gd name="T33" fmla="*/ 525 h 527"/>
              <a:gd name="T34" fmla="*/ 79 w 2496"/>
              <a:gd name="T35" fmla="*/ 527 h 527"/>
              <a:gd name="T36" fmla="*/ 2419 w 2496"/>
              <a:gd name="T37" fmla="*/ 527 h 527"/>
              <a:gd name="T38" fmla="*/ 2435 w 2496"/>
              <a:gd name="T39" fmla="*/ 525 h 527"/>
              <a:gd name="T40" fmla="*/ 2449 w 2496"/>
              <a:gd name="T41" fmla="*/ 521 h 527"/>
              <a:gd name="T42" fmla="*/ 2462 w 2496"/>
              <a:gd name="T43" fmla="*/ 513 h 527"/>
              <a:gd name="T44" fmla="*/ 2475 w 2496"/>
              <a:gd name="T45" fmla="*/ 503 h 527"/>
              <a:gd name="T46" fmla="*/ 2484 w 2496"/>
              <a:gd name="T47" fmla="*/ 489 h 527"/>
              <a:gd name="T48" fmla="*/ 2491 w 2496"/>
              <a:gd name="T49" fmla="*/ 475 h 527"/>
              <a:gd name="T50" fmla="*/ 2494 w 2496"/>
              <a:gd name="T51" fmla="*/ 458 h 527"/>
              <a:gd name="T52" fmla="*/ 2496 w 2496"/>
              <a:gd name="T53" fmla="*/ 440 h 527"/>
              <a:gd name="T54" fmla="*/ 2496 w 2496"/>
              <a:gd name="T55" fmla="*/ 89 h 527"/>
              <a:gd name="T56" fmla="*/ 2494 w 2496"/>
              <a:gd name="T57" fmla="*/ 70 h 527"/>
              <a:gd name="T58" fmla="*/ 2491 w 2496"/>
              <a:gd name="T59" fmla="*/ 54 h 527"/>
              <a:gd name="T60" fmla="*/ 2484 w 2496"/>
              <a:gd name="T61" fmla="*/ 40 h 527"/>
              <a:gd name="T62" fmla="*/ 2475 w 2496"/>
              <a:gd name="T63" fmla="*/ 26 h 527"/>
              <a:gd name="T64" fmla="*/ 2462 w 2496"/>
              <a:gd name="T65" fmla="*/ 16 h 527"/>
              <a:gd name="T66" fmla="*/ 2449 w 2496"/>
              <a:gd name="T67" fmla="*/ 8 h 527"/>
              <a:gd name="T68" fmla="*/ 2435 w 2496"/>
              <a:gd name="T69" fmla="*/ 2 h 527"/>
              <a:gd name="T70" fmla="*/ 2419 w 2496"/>
              <a:gd name="T71" fmla="*/ 0 h 527"/>
              <a:gd name="T72" fmla="*/ 79 w 2496"/>
              <a:gd name="T73" fmla="*/ 0 h 5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6"/>
              <a:gd name="T112" fmla="*/ 0 h 527"/>
              <a:gd name="T113" fmla="*/ 2496 w 2496"/>
              <a:gd name="T114" fmla="*/ 527 h 5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6" h="527">
                <a:moveTo>
                  <a:pt x="79" y="0"/>
                </a:moveTo>
                <a:lnTo>
                  <a:pt x="62" y="2"/>
                </a:lnTo>
                <a:lnTo>
                  <a:pt x="48" y="8"/>
                </a:lnTo>
                <a:lnTo>
                  <a:pt x="35" y="16"/>
                </a:lnTo>
                <a:lnTo>
                  <a:pt x="23" y="26"/>
                </a:lnTo>
                <a:lnTo>
                  <a:pt x="14" y="40"/>
                </a:lnTo>
                <a:lnTo>
                  <a:pt x="7" y="54"/>
                </a:lnTo>
                <a:lnTo>
                  <a:pt x="1" y="70"/>
                </a:lnTo>
                <a:lnTo>
                  <a:pt x="0" y="89"/>
                </a:lnTo>
                <a:lnTo>
                  <a:pt x="0" y="440"/>
                </a:lnTo>
                <a:lnTo>
                  <a:pt x="1" y="458"/>
                </a:lnTo>
                <a:lnTo>
                  <a:pt x="7" y="475"/>
                </a:lnTo>
                <a:lnTo>
                  <a:pt x="14" y="489"/>
                </a:lnTo>
                <a:lnTo>
                  <a:pt x="23" y="503"/>
                </a:lnTo>
                <a:lnTo>
                  <a:pt x="35" y="513"/>
                </a:lnTo>
                <a:lnTo>
                  <a:pt x="48" y="521"/>
                </a:lnTo>
                <a:lnTo>
                  <a:pt x="62" y="525"/>
                </a:lnTo>
                <a:lnTo>
                  <a:pt x="79" y="527"/>
                </a:lnTo>
                <a:lnTo>
                  <a:pt x="2419" y="527"/>
                </a:lnTo>
                <a:lnTo>
                  <a:pt x="2435" y="525"/>
                </a:lnTo>
                <a:lnTo>
                  <a:pt x="2449" y="521"/>
                </a:lnTo>
                <a:lnTo>
                  <a:pt x="2462" y="513"/>
                </a:lnTo>
                <a:lnTo>
                  <a:pt x="2475" y="503"/>
                </a:lnTo>
                <a:lnTo>
                  <a:pt x="2484" y="489"/>
                </a:lnTo>
                <a:lnTo>
                  <a:pt x="2491" y="475"/>
                </a:lnTo>
                <a:lnTo>
                  <a:pt x="2494" y="458"/>
                </a:lnTo>
                <a:lnTo>
                  <a:pt x="2496" y="440"/>
                </a:lnTo>
                <a:lnTo>
                  <a:pt x="2496" y="89"/>
                </a:lnTo>
                <a:lnTo>
                  <a:pt x="2494" y="70"/>
                </a:lnTo>
                <a:lnTo>
                  <a:pt x="2491" y="54"/>
                </a:lnTo>
                <a:lnTo>
                  <a:pt x="2484" y="40"/>
                </a:lnTo>
                <a:lnTo>
                  <a:pt x="2475" y="26"/>
                </a:lnTo>
                <a:lnTo>
                  <a:pt x="2462" y="16"/>
                </a:lnTo>
                <a:lnTo>
                  <a:pt x="2449" y="8"/>
                </a:lnTo>
                <a:lnTo>
                  <a:pt x="2435" y="2"/>
                </a:lnTo>
                <a:lnTo>
                  <a:pt x="2419" y="0"/>
                </a:lnTo>
                <a:lnTo>
                  <a:pt x="79" y="0"/>
                </a:lnTo>
                <a:close/>
              </a:path>
            </a:pathLst>
          </a:custGeom>
          <a:solidFill>
            <a:srgbClr val="FF3300"/>
          </a:solidFill>
          <a:ln>
            <a:noFill/>
          </a:ln>
          <a:effectLst>
            <a:outerShdw blurRad="63500" dist="53882" dir="2700000" algn="ctr" rotWithShape="0">
              <a:srgbClr val="000000"/>
            </a:outerShdw>
          </a:effectLst>
          <a:extLst>
            <a:ext uri="{91240B29-F687-4f45-9708-019B960494DF}"/>
          </a:extLst>
        </p:spPr>
        <p:txBody>
          <a:bodyPr lIns="91438" tIns="45718" rIns="91438" bIns="45718"/>
          <a:lstStyle/>
          <a:p>
            <a:pPr>
              <a:defRPr/>
            </a:pPr>
            <a:endParaRPr lang="en-US">
              <a:latin typeface="Arial" charset="0"/>
              <a:ea typeface="ＭＳ Ｐゴシック" charset="0"/>
            </a:endParaRPr>
          </a:p>
        </p:txBody>
      </p:sp>
      <p:sp>
        <p:nvSpPr>
          <p:cNvPr id="123907" name="Freeform 3"/>
          <p:cNvSpPr>
            <a:spLocks/>
          </p:cNvSpPr>
          <p:nvPr/>
        </p:nvSpPr>
        <p:spPr bwMode="auto">
          <a:xfrm>
            <a:off x="1981200" y="2130426"/>
            <a:ext cx="3638550" cy="2206625"/>
          </a:xfrm>
          <a:custGeom>
            <a:avLst/>
            <a:gdLst>
              <a:gd name="T0" fmla="*/ 206 w 1664"/>
              <a:gd name="T1" fmla="*/ 0 h 1390"/>
              <a:gd name="T2" fmla="*/ 185 w 1664"/>
              <a:gd name="T3" fmla="*/ 2 h 1390"/>
              <a:gd name="T4" fmla="*/ 165 w 1664"/>
              <a:gd name="T5" fmla="*/ 4 h 1390"/>
              <a:gd name="T6" fmla="*/ 145 w 1664"/>
              <a:gd name="T7" fmla="*/ 10 h 1390"/>
              <a:gd name="T8" fmla="*/ 125 w 1664"/>
              <a:gd name="T9" fmla="*/ 18 h 1390"/>
              <a:gd name="T10" fmla="*/ 91 w 1664"/>
              <a:gd name="T11" fmla="*/ 38 h 1390"/>
              <a:gd name="T12" fmla="*/ 61 w 1664"/>
              <a:gd name="T13" fmla="*/ 67 h 1390"/>
              <a:gd name="T14" fmla="*/ 35 w 1664"/>
              <a:gd name="T15" fmla="*/ 101 h 1390"/>
              <a:gd name="T16" fmla="*/ 16 w 1664"/>
              <a:gd name="T17" fmla="*/ 141 h 1390"/>
              <a:gd name="T18" fmla="*/ 8 w 1664"/>
              <a:gd name="T19" fmla="*/ 161 h 1390"/>
              <a:gd name="T20" fmla="*/ 3 w 1664"/>
              <a:gd name="T21" fmla="*/ 184 h 1390"/>
              <a:gd name="T22" fmla="*/ 1 w 1664"/>
              <a:gd name="T23" fmla="*/ 206 h 1390"/>
              <a:gd name="T24" fmla="*/ 0 w 1664"/>
              <a:gd name="T25" fmla="*/ 230 h 1390"/>
              <a:gd name="T26" fmla="*/ 0 w 1664"/>
              <a:gd name="T27" fmla="*/ 1160 h 1390"/>
              <a:gd name="T28" fmla="*/ 1 w 1664"/>
              <a:gd name="T29" fmla="*/ 1184 h 1390"/>
              <a:gd name="T30" fmla="*/ 3 w 1664"/>
              <a:gd name="T31" fmla="*/ 1206 h 1390"/>
              <a:gd name="T32" fmla="*/ 8 w 1664"/>
              <a:gd name="T33" fmla="*/ 1228 h 1390"/>
              <a:gd name="T34" fmla="*/ 16 w 1664"/>
              <a:gd name="T35" fmla="*/ 1249 h 1390"/>
              <a:gd name="T36" fmla="*/ 35 w 1664"/>
              <a:gd name="T37" fmla="*/ 1289 h 1390"/>
              <a:gd name="T38" fmla="*/ 61 w 1664"/>
              <a:gd name="T39" fmla="*/ 1323 h 1390"/>
              <a:gd name="T40" fmla="*/ 91 w 1664"/>
              <a:gd name="T41" fmla="*/ 1352 h 1390"/>
              <a:gd name="T42" fmla="*/ 125 w 1664"/>
              <a:gd name="T43" fmla="*/ 1372 h 1390"/>
              <a:gd name="T44" fmla="*/ 145 w 1664"/>
              <a:gd name="T45" fmla="*/ 1380 h 1390"/>
              <a:gd name="T46" fmla="*/ 165 w 1664"/>
              <a:gd name="T47" fmla="*/ 1386 h 1390"/>
              <a:gd name="T48" fmla="*/ 185 w 1664"/>
              <a:gd name="T49" fmla="*/ 1388 h 1390"/>
              <a:gd name="T50" fmla="*/ 206 w 1664"/>
              <a:gd name="T51" fmla="*/ 1390 h 1390"/>
              <a:gd name="T52" fmla="*/ 1458 w 1664"/>
              <a:gd name="T53" fmla="*/ 1390 h 1390"/>
              <a:gd name="T54" fmla="*/ 1479 w 1664"/>
              <a:gd name="T55" fmla="*/ 1388 h 1390"/>
              <a:gd name="T56" fmla="*/ 1499 w 1664"/>
              <a:gd name="T57" fmla="*/ 1386 h 1390"/>
              <a:gd name="T58" fmla="*/ 1519 w 1664"/>
              <a:gd name="T59" fmla="*/ 1380 h 1390"/>
              <a:gd name="T60" fmla="*/ 1539 w 1664"/>
              <a:gd name="T61" fmla="*/ 1372 h 1390"/>
              <a:gd name="T62" fmla="*/ 1573 w 1664"/>
              <a:gd name="T63" fmla="*/ 1352 h 1390"/>
              <a:gd name="T64" fmla="*/ 1603 w 1664"/>
              <a:gd name="T65" fmla="*/ 1323 h 1390"/>
              <a:gd name="T66" fmla="*/ 1629 w 1664"/>
              <a:gd name="T67" fmla="*/ 1289 h 1390"/>
              <a:gd name="T68" fmla="*/ 1648 w 1664"/>
              <a:gd name="T69" fmla="*/ 1249 h 1390"/>
              <a:gd name="T70" fmla="*/ 1655 w 1664"/>
              <a:gd name="T71" fmla="*/ 1228 h 1390"/>
              <a:gd name="T72" fmla="*/ 1661 w 1664"/>
              <a:gd name="T73" fmla="*/ 1206 h 1390"/>
              <a:gd name="T74" fmla="*/ 1663 w 1664"/>
              <a:gd name="T75" fmla="*/ 1184 h 1390"/>
              <a:gd name="T76" fmla="*/ 1664 w 1664"/>
              <a:gd name="T77" fmla="*/ 1160 h 1390"/>
              <a:gd name="T78" fmla="*/ 1664 w 1664"/>
              <a:gd name="T79" fmla="*/ 230 h 1390"/>
              <a:gd name="T80" fmla="*/ 1663 w 1664"/>
              <a:gd name="T81" fmla="*/ 206 h 1390"/>
              <a:gd name="T82" fmla="*/ 1661 w 1664"/>
              <a:gd name="T83" fmla="*/ 184 h 1390"/>
              <a:gd name="T84" fmla="*/ 1655 w 1664"/>
              <a:gd name="T85" fmla="*/ 161 h 1390"/>
              <a:gd name="T86" fmla="*/ 1648 w 1664"/>
              <a:gd name="T87" fmla="*/ 141 h 1390"/>
              <a:gd name="T88" fmla="*/ 1629 w 1664"/>
              <a:gd name="T89" fmla="*/ 101 h 1390"/>
              <a:gd name="T90" fmla="*/ 1603 w 1664"/>
              <a:gd name="T91" fmla="*/ 67 h 1390"/>
              <a:gd name="T92" fmla="*/ 1573 w 1664"/>
              <a:gd name="T93" fmla="*/ 38 h 1390"/>
              <a:gd name="T94" fmla="*/ 1539 w 1664"/>
              <a:gd name="T95" fmla="*/ 18 h 1390"/>
              <a:gd name="T96" fmla="*/ 1519 w 1664"/>
              <a:gd name="T97" fmla="*/ 10 h 1390"/>
              <a:gd name="T98" fmla="*/ 1499 w 1664"/>
              <a:gd name="T99" fmla="*/ 4 h 1390"/>
              <a:gd name="T100" fmla="*/ 1479 w 1664"/>
              <a:gd name="T101" fmla="*/ 2 h 1390"/>
              <a:gd name="T102" fmla="*/ 1458 w 1664"/>
              <a:gd name="T103" fmla="*/ 0 h 1390"/>
              <a:gd name="T104" fmla="*/ 206 w 1664"/>
              <a:gd name="T105" fmla="*/ 0 h 139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64"/>
              <a:gd name="T160" fmla="*/ 0 h 1390"/>
              <a:gd name="T161" fmla="*/ 1664 w 1664"/>
              <a:gd name="T162" fmla="*/ 1390 h 139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64" h="1390">
                <a:moveTo>
                  <a:pt x="206" y="0"/>
                </a:moveTo>
                <a:lnTo>
                  <a:pt x="185" y="2"/>
                </a:lnTo>
                <a:lnTo>
                  <a:pt x="165" y="4"/>
                </a:lnTo>
                <a:lnTo>
                  <a:pt x="145" y="10"/>
                </a:lnTo>
                <a:lnTo>
                  <a:pt x="125" y="18"/>
                </a:lnTo>
                <a:lnTo>
                  <a:pt x="91" y="38"/>
                </a:lnTo>
                <a:lnTo>
                  <a:pt x="61" y="67"/>
                </a:lnTo>
                <a:lnTo>
                  <a:pt x="35" y="101"/>
                </a:lnTo>
                <a:lnTo>
                  <a:pt x="16" y="141"/>
                </a:lnTo>
                <a:lnTo>
                  <a:pt x="8" y="161"/>
                </a:lnTo>
                <a:lnTo>
                  <a:pt x="3" y="184"/>
                </a:lnTo>
                <a:lnTo>
                  <a:pt x="1" y="206"/>
                </a:lnTo>
                <a:lnTo>
                  <a:pt x="0" y="230"/>
                </a:lnTo>
                <a:lnTo>
                  <a:pt x="0" y="1160"/>
                </a:lnTo>
                <a:lnTo>
                  <a:pt x="1" y="1184"/>
                </a:lnTo>
                <a:lnTo>
                  <a:pt x="3" y="1206"/>
                </a:lnTo>
                <a:lnTo>
                  <a:pt x="8" y="1228"/>
                </a:lnTo>
                <a:lnTo>
                  <a:pt x="16" y="1249"/>
                </a:lnTo>
                <a:lnTo>
                  <a:pt x="35" y="1289"/>
                </a:lnTo>
                <a:lnTo>
                  <a:pt x="61" y="1323"/>
                </a:lnTo>
                <a:lnTo>
                  <a:pt x="91" y="1352"/>
                </a:lnTo>
                <a:lnTo>
                  <a:pt x="125" y="1372"/>
                </a:lnTo>
                <a:lnTo>
                  <a:pt x="145" y="1380"/>
                </a:lnTo>
                <a:lnTo>
                  <a:pt x="165" y="1386"/>
                </a:lnTo>
                <a:lnTo>
                  <a:pt x="185" y="1388"/>
                </a:lnTo>
                <a:lnTo>
                  <a:pt x="206" y="1390"/>
                </a:lnTo>
                <a:lnTo>
                  <a:pt x="1458" y="1390"/>
                </a:lnTo>
                <a:lnTo>
                  <a:pt x="1479" y="1388"/>
                </a:lnTo>
                <a:lnTo>
                  <a:pt x="1499" y="1386"/>
                </a:lnTo>
                <a:lnTo>
                  <a:pt x="1519" y="1380"/>
                </a:lnTo>
                <a:lnTo>
                  <a:pt x="1539" y="1372"/>
                </a:lnTo>
                <a:lnTo>
                  <a:pt x="1573" y="1352"/>
                </a:lnTo>
                <a:lnTo>
                  <a:pt x="1603" y="1323"/>
                </a:lnTo>
                <a:lnTo>
                  <a:pt x="1629" y="1289"/>
                </a:lnTo>
                <a:lnTo>
                  <a:pt x="1648" y="1249"/>
                </a:lnTo>
                <a:lnTo>
                  <a:pt x="1655" y="1228"/>
                </a:lnTo>
                <a:lnTo>
                  <a:pt x="1661" y="1206"/>
                </a:lnTo>
                <a:lnTo>
                  <a:pt x="1663" y="1184"/>
                </a:lnTo>
                <a:lnTo>
                  <a:pt x="1664" y="1160"/>
                </a:lnTo>
                <a:lnTo>
                  <a:pt x="1664" y="230"/>
                </a:lnTo>
                <a:lnTo>
                  <a:pt x="1663" y="206"/>
                </a:lnTo>
                <a:lnTo>
                  <a:pt x="1661" y="184"/>
                </a:lnTo>
                <a:lnTo>
                  <a:pt x="1655" y="161"/>
                </a:lnTo>
                <a:lnTo>
                  <a:pt x="1648" y="141"/>
                </a:lnTo>
                <a:lnTo>
                  <a:pt x="1629" y="101"/>
                </a:lnTo>
                <a:lnTo>
                  <a:pt x="1603" y="67"/>
                </a:lnTo>
                <a:lnTo>
                  <a:pt x="1573" y="38"/>
                </a:lnTo>
                <a:lnTo>
                  <a:pt x="1539" y="18"/>
                </a:lnTo>
                <a:lnTo>
                  <a:pt x="1519" y="10"/>
                </a:lnTo>
                <a:lnTo>
                  <a:pt x="1499" y="4"/>
                </a:lnTo>
                <a:lnTo>
                  <a:pt x="1479" y="2"/>
                </a:lnTo>
                <a:lnTo>
                  <a:pt x="1458" y="0"/>
                </a:lnTo>
                <a:lnTo>
                  <a:pt x="206" y="0"/>
                </a:lnTo>
                <a:close/>
              </a:path>
            </a:pathLst>
          </a:custGeom>
          <a:solidFill>
            <a:srgbClr val="F08F00"/>
          </a:solidFill>
          <a:ln>
            <a:noFill/>
          </a:ln>
          <a:effectLst>
            <a:outerShdw blurRad="63500" dist="53882" dir="2700000" algn="ctr" rotWithShape="0">
              <a:srgbClr val="000000"/>
            </a:outerShdw>
          </a:effectLst>
          <a:extLst>
            <a:ext uri="{91240B29-F687-4f45-9708-019B960494DF}"/>
          </a:extLst>
        </p:spPr>
        <p:txBody>
          <a:bodyPr lIns="91438" tIns="45718" rIns="91438" bIns="45718"/>
          <a:lstStyle/>
          <a:p>
            <a:pPr>
              <a:defRPr/>
            </a:pPr>
            <a:endParaRPr lang="en-US">
              <a:latin typeface="Arial" charset="0"/>
              <a:ea typeface="ＭＳ Ｐゴシック" charset="0"/>
            </a:endParaRPr>
          </a:p>
        </p:txBody>
      </p:sp>
      <p:sp>
        <p:nvSpPr>
          <p:cNvPr id="52228" name="Rectangle 4"/>
          <p:cNvSpPr>
            <a:spLocks noChangeArrowheads="1"/>
          </p:cNvSpPr>
          <p:nvPr/>
        </p:nvSpPr>
        <p:spPr bwMode="auto">
          <a:xfrm>
            <a:off x="1992314" y="2300289"/>
            <a:ext cx="2351087" cy="1895475"/>
          </a:xfrm>
          <a:prstGeom prst="rect">
            <a:avLst/>
          </a:prstGeom>
          <a:noFill/>
          <a:ln w="9525">
            <a:noFill/>
            <a:miter lim="800000"/>
            <a:headEnd/>
            <a:tailEnd/>
          </a:ln>
        </p:spPr>
        <p:txBody>
          <a:bodyPr lIns="91438" tIns="45718" rIns="91438" bIns="45718"/>
          <a:lstStyle/>
          <a:p>
            <a:endParaRPr lang="en-US">
              <a:ea typeface="ＭＳ Ｐゴシック" pitchFamily="34" charset="-128"/>
            </a:endParaRPr>
          </a:p>
        </p:txBody>
      </p:sp>
      <p:sp>
        <p:nvSpPr>
          <p:cNvPr id="52229" name="Rectangle 5"/>
          <p:cNvSpPr>
            <a:spLocks noChangeArrowheads="1"/>
          </p:cNvSpPr>
          <p:nvPr/>
        </p:nvSpPr>
        <p:spPr bwMode="auto">
          <a:xfrm>
            <a:off x="2727325" y="2327276"/>
            <a:ext cx="2076450" cy="430213"/>
          </a:xfrm>
          <a:prstGeom prst="rect">
            <a:avLst/>
          </a:prstGeom>
          <a:noFill/>
          <a:ln w="9525">
            <a:noFill/>
            <a:miter lim="800000"/>
            <a:headEnd/>
            <a:tailEnd/>
          </a:ln>
        </p:spPr>
        <p:txBody>
          <a:bodyPr wrap="none" lIns="0" tIns="0" rIns="0" bIns="0">
            <a:spAutoFit/>
          </a:bodyPr>
          <a:lstStyle/>
          <a:p>
            <a:pPr algn="ctr"/>
            <a:r>
              <a:rPr lang="en-US" altLang="ja-JP" sz="2800">
                <a:solidFill>
                  <a:srgbClr val="000000"/>
                </a:solidFill>
                <a:ea typeface="ＭＳ Ｐゴシック" pitchFamily="34" charset="-128"/>
              </a:rPr>
              <a:t>Triệu chứng</a:t>
            </a:r>
            <a:endParaRPr lang="en-US" altLang="ja-JP" sz="2800">
              <a:ea typeface="ＭＳ Ｐゴシック" pitchFamily="34" charset="-128"/>
            </a:endParaRPr>
          </a:p>
        </p:txBody>
      </p:sp>
      <p:sp>
        <p:nvSpPr>
          <p:cNvPr id="123910" name="Rectangle 6"/>
          <p:cNvSpPr>
            <a:spLocks noChangeArrowheads="1"/>
          </p:cNvSpPr>
          <p:nvPr/>
        </p:nvSpPr>
        <p:spPr bwMode="auto">
          <a:xfrm>
            <a:off x="2590800" y="3276601"/>
            <a:ext cx="2438400" cy="430213"/>
          </a:xfrm>
          <a:prstGeom prst="rect">
            <a:avLst/>
          </a:prstGeom>
          <a:noFill/>
          <a:ln>
            <a:noFill/>
          </a:ln>
          <a:effectLst>
            <a:outerShdw blurRad="63500" dist="17961" dir="2700000" algn="ctr" rotWithShape="0">
              <a:srgbClr val="000000">
                <a:alpha val="74998"/>
              </a:srgbClr>
            </a:outerShdw>
          </a:effectLst>
          <a:extLst>
            <a:ext uri="{909E8E84-426E-40dd-AFC4-6F175D3DCCD1}"/>
            <a:ext uri="{91240B29-F687-4f45-9708-019B960494DF}"/>
          </a:extLst>
        </p:spPr>
        <p:txBody>
          <a:bodyPr lIns="0" tIns="0" rIns="0" bIns="0">
            <a:spAutoFit/>
          </a:bodyPr>
          <a:lstStyle/>
          <a:p>
            <a:pPr>
              <a:defRPr/>
            </a:pPr>
            <a:r>
              <a:rPr lang="en-US" altLang="ja-JP" sz="2800">
                <a:solidFill>
                  <a:srgbClr val="FFFFFF"/>
                </a:solidFill>
                <a:ea typeface="ＭＳ Ｐゴシック" pitchFamily="34" charset="-128"/>
              </a:rPr>
              <a:t>  Ho mạn tính</a:t>
            </a:r>
            <a:endParaRPr lang="en-US" altLang="ja-JP" sz="2800">
              <a:ea typeface="ＭＳ Ｐゴシック" pitchFamily="34" charset="-128"/>
            </a:endParaRPr>
          </a:p>
        </p:txBody>
      </p:sp>
      <p:sp>
        <p:nvSpPr>
          <p:cNvPr id="123912" name="Rectangle 8"/>
          <p:cNvSpPr>
            <a:spLocks noChangeArrowheads="1"/>
          </p:cNvSpPr>
          <p:nvPr/>
        </p:nvSpPr>
        <p:spPr bwMode="auto">
          <a:xfrm>
            <a:off x="3103564" y="2773363"/>
            <a:ext cx="1392237" cy="430212"/>
          </a:xfrm>
          <a:prstGeom prst="rect">
            <a:avLst/>
          </a:prstGeom>
          <a:noFill/>
          <a:ln>
            <a:noFill/>
          </a:ln>
          <a:effectLst>
            <a:outerShdw blurRad="63500" dist="17961" dir="2700000" algn="ctr" rotWithShape="0">
              <a:srgbClr val="000000">
                <a:alpha val="74998"/>
              </a:srgbClr>
            </a:outerShdw>
          </a:effectLst>
          <a:extLst>
            <a:ext uri="{909E8E84-426E-40dd-AFC4-6F175D3DCCD1}"/>
            <a:ext uri="{91240B29-F687-4f45-9708-019B960494DF}"/>
          </a:extLst>
        </p:spPr>
        <p:txBody>
          <a:bodyPr wrap="none" lIns="0" tIns="0" rIns="0" bIns="0">
            <a:spAutoFit/>
          </a:bodyPr>
          <a:lstStyle/>
          <a:p>
            <a:pPr>
              <a:defRPr/>
            </a:pPr>
            <a:r>
              <a:rPr lang="en-US" altLang="ja-JP" sz="2800">
                <a:solidFill>
                  <a:srgbClr val="FFFFFF"/>
                </a:solidFill>
                <a:ea typeface="ＭＳ Ｐゴシック" pitchFamily="34" charset="-128"/>
              </a:rPr>
              <a:t>Khó thở</a:t>
            </a:r>
            <a:endParaRPr lang="en-US" altLang="ja-JP" sz="2800">
              <a:ea typeface="ＭＳ Ｐゴシック" pitchFamily="34" charset="-128"/>
            </a:endParaRPr>
          </a:p>
        </p:txBody>
      </p:sp>
      <p:sp>
        <p:nvSpPr>
          <p:cNvPr id="123913" name="Freeform 9"/>
          <p:cNvSpPr>
            <a:spLocks/>
          </p:cNvSpPr>
          <p:nvPr/>
        </p:nvSpPr>
        <p:spPr bwMode="auto">
          <a:xfrm>
            <a:off x="6096000" y="1893888"/>
            <a:ext cx="5791200" cy="2628900"/>
          </a:xfrm>
          <a:custGeom>
            <a:avLst/>
            <a:gdLst>
              <a:gd name="T0" fmla="*/ 235 w 2496"/>
              <a:gd name="T1" fmla="*/ 0 h 1584"/>
              <a:gd name="T2" fmla="*/ 212 w 2496"/>
              <a:gd name="T3" fmla="*/ 2 h 1584"/>
              <a:gd name="T4" fmla="*/ 188 w 2496"/>
              <a:gd name="T5" fmla="*/ 6 h 1584"/>
              <a:gd name="T6" fmla="*/ 165 w 2496"/>
              <a:gd name="T7" fmla="*/ 12 h 1584"/>
              <a:gd name="T8" fmla="*/ 143 w 2496"/>
              <a:gd name="T9" fmla="*/ 20 h 1584"/>
              <a:gd name="T10" fmla="*/ 124 w 2496"/>
              <a:gd name="T11" fmla="*/ 32 h 1584"/>
              <a:gd name="T12" fmla="*/ 104 w 2496"/>
              <a:gd name="T13" fmla="*/ 44 h 1584"/>
              <a:gd name="T14" fmla="*/ 70 w 2496"/>
              <a:gd name="T15" fmla="*/ 77 h 1584"/>
              <a:gd name="T16" fmla="*/ 39 w 2496"/>
              <a:gd name="T17" fmla="*/ 115 h 1584"/>
              <a:gd name="T18" fmla="*/ 28 w 2496"/>
              <a:gd name="T19" fmla="*/ 137 h 1584"/>
              <a:gd name="T20" fmla="*/ 18 w 2496"/>
              <a:gd name="T21" fmla="*/ 159 h 1584"/>
              <a:gd name="T22" fmla="*/ 10 w 2496"/>
              <a:gd name="T23" fmla="*/ 184 h 1584"/>
              <a:gd name="T24" fmla="*/ 5 w 2496"/>
              <a:gd name="T25" fmla="*/ 210 h 1584"/>
              <a:gd name="T26" fmla="*/ 1 w 2496"/>
              <a:gd name="T27" fmla="*/ 236 h 1584"/>
              <a:gd name="T28" fmla="*/ 0 w 2496"/>
              <a:gd name="T29" fmla="*/ 263 h 1584"/>
              <a:gd name="T30" fmla="*/ 0 w 2496"/>
              <a:gd name="T31" fmla="*/ 1319 h 1584"/>
              <a:gd name="T32" fmla="*/ 1 w 2496"/>
              <a:gd name="T33" fmla="*/ 1346 h 1584"/>
              <a:gd name="T34" fmla="*/ 5 w 2496"/>
              <a:gd name="T35" fmla="*/ 1372 h 1584"/>
              <a:gd name="T36" fmla="*/ 10 w 2496"/>
              <a:gd name="T37" fmla="*/ 1398 h 1584"/>
              <a:gd name="T38" fmla="*/ 18 w 2496"/>
              <a:gd name="T39" fmla="*/ 1422 h 1584"/>
              <a:gd name="T40" fmla="*/ 28 w 2496"/>
              <a:gd name="T41" fmla="*/ 1445 h 1584"/>
              <a:gd name="T42" fmla="*/ 39 w 2496"/>
              <a:gd name="T43" fmla="*/ 1467 h 1584"/>
              <a:gd name="T44" fmla="*/ 70 w 2496"/>
              <a:gd name="T45" fmla="*/ 1507 h 1584"/>
              <a:gd name="T46" fmla="*/ 104 w 2496"/>
              <a:gd name="T47" fmla="*/ 1540 h 1584"/>
              <a:gd name="T48" fmla="*/ 124 w 2496"/>
              <a:gd name="T49" fmla="*/ 1552 h 1584"/>
              <a:gd name="T50" fmla="*/ 143 w 2496"/>
              <a:gd name="T51" fmla="*/ 1564 h 1584"/>
              <a:gd name="T52" fmla="*/ 165 w 2496"/>
              <a:gd name="T53" fmla="*/ 1572 h 1584"/>
              <a:gd name="T54" fmla="*/ 188 w 2496"/>
              <a:gd name="T55" fmla="*/ 1578 h 1584"/>
              <a:gd name="T56" fmla="*/ 212 w 2496"/>
              <a:gd name="T57" fmla="*/ 1582 h 1584"/>
              <a:gd name="T58" fmla="*/ 235 w 2496"/>
              <a:gd name="T59" fmla="*/ 1584 h 1584"/>
              <a:gd name="T60" fmla="*/ 2261 w 2496"/>
              <a:gd name="T61" fmla="*/ 1584 h 1584"/>
              <a:gd name="T62" fmla="*/ 2286 w 2496"/>
              <a:gd name="T63" fmla="*/ 1582 h 1584"/>
              <a:gd name="T64" fmla="*/ 2309 w 2496"/>
              <a:gd name="T65" fmla="*/ 1578 h 1584"/>
              <a:gd name="T66" fmla="*/ 2331 w 2496"/>
              <a:gd name="T67" fmla="*/ 1572 h 1584"/>
              <a:gd name="T68" fmla="*/ 2353 w 2496"/>
              <a:gd name="T69" fmla="*/ 1564 h 1584"/>
              <a:gd name="T70" fmla="*/ 2374 w 2496"/>
              <a:gd name="T71" fmla="*/ 1552 h 1584"/>
              <a:gd name="T72" fmla="*/ 2394 w 2496"/>
              <a:gd name="T73" fmla="*/ 1540 h 1584"/>
              <a:gd name="T74" fmla="*/ 2428 w 2496"/>
              <a:gd name="T75" fmla="*/ 1507 h 1584"/>
              <a:gd name="T76" fmla="*/ 2457 w 2496"/>
              <a:gd name="T77" fmla="*/ 1467 h 1584"/>
              <a:gd name="T78" fmla="*/ 2467 w 2496"/>
              <a:gd name="T79" fmla="*/ 1445 h 1584"/>
              <a:gd name="T80" fmla="*/ 2478 w 2496"/>
              <a:gd name="T81" fmla="*/ 1422 h 1584"/>
              <a:gd name="T82" fmla="*/ 2485 w 2496"/>
              <a:gd name="T83" fmla="*/ 1398 h 1584"/>
              <a:gd name="T84" fmla="*/ 2491 w 2496"/>
              <a:gd name="T85" fmla="*/ 1372 h 1584"/>
              <a:gd name="T86" fmla="*/ 2494 w 2496"/>
              <a:gd name="T87" fmla="*/ 1346 h 1584"/>
              <a:gd name="T88" fmla="*/ 2496 w 2496"/>
              <a:gd name="T89" fmla="*/ 1319 h 1584"/>
              <a:gd name="T90" fmla="*/ 2496 w 2496"/>
              <a:gd name="T91" fmla="*/ 263 h 1584"/>
              <a:gd name="T92" fmla="*/ 2494 w 2496"/>
              <a:gd name="T93" fmla="*/ 236 h 1584"/>
              <a:gd name="T94" fmla="*/ 2491 w 2496"/>
              <a:gd name="T95" fmla="*/ 210 h 1584"/>
              <a:gd name="T96" fmla="*/ 2485 w 2496"/>
              <a:gd name="T97" fmla="*/ 184 h 1584"/>
              <a:gd name="T98" fmla="*/ 2478 w 2496"/>
              <a:gd name="T99" fmla="*/ 159 h 1584"/>
              <a:gd name="T100" fmla="*/ 2467 w 2496"/>
              <a:gd name="T101" fmla="*/ 137 h 1584"/>
              <a:gd name="T102" fmla="*/ 2457 w 2496"/>
              <a:gd name="T103" fmla="*/ 115 h 1584"/>
              <a:gd name="T104" fmla="*/ 2428 w 2496"/>
              <a:gd name="T105" fmla="*/ 77 h 1584"/>
              <a:gd name="T106" fmla="*/ 2394 w 2496"/>
              <a:gd name="T107" fmla="*/ 44 h 1584"/>
              <a:gd name="T108" fmla="*/ 2374 w 2496"/>
              <a:gd name="T109" fmla="*/ 32 h 1584"/>
              <a:gd name="T110" fmla="*/ 2353 w 2496"/>
              <a:gd name="T111" fmla="*/ 20 h 1584"/>
              <a:gd name="T112" fmla="*/ 2331 w 2496"/>
              <a:gd name="T113" fmla="*/ 12 h 1584"/>
              <a:gd name="T114" fmla="*/ 2309 w 2496"/>
              <a:gd name="T115" fmla="*/ 6 h 1584"/>
              <a:gd name="T116" fmla="*/ 2286 w 2496"/>
              <a:gd name="T117" fmla="*/ 2 h 1584"/>
              <a:gd name="T118" fmla="*/ 2261 w 2496"/>
              <a:gd name="T119" fmla="*/ 0 h 1584"/>
              <a:gd name="T120" fmla="*/ 235 w 2496"/>
              <a:gd name="T121" fmla="*/ 0 h 15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96"/>
              <a:gd name="T184" fmla="*/ 0 h 1584"/>
              <a:gd name="T185" fmla="*/ 2496 w 2496"/>
              <a:gd name="T186" fmla="*/ 1584 h 15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96" h="1584">
                <a:moveTo>
                  <a:pt x="235" y="0"/>
                </a:moveTo>
                <a:lnTo>
                  <a:pt x="212" y="2"/>
                </a:lnTo>
                <a:lnTo>
                  <a:pt x="188" y="6"/>
                </a:lnTo>
                <a:lnTo>
                  <a:pt x="165" y="12"/>
                </a:lnTo>
                <a:lnTo>
                  <a:pt x="143" y="20"/>
                </a:lnTo>
                <a:lnTo>
                  <a:pt x="124" y="32"/>
                </a:lnTo>
                <a:lnTo>
                  <a:pt x="104" y="44"/>
                </a:lnTo>
                <a:lnTo>
                  <a:pt x="70" y="77"/>
                </a:lnTo>
                <a:lnTo>
                  <a:pt x="39" y="115"/>
                </a:lnTo>
                <a:lnTo>
                  <a:pt x="28" y="137"/>
                </a:lnTo>
                <a:lnTo>
                  <a:pt x="18" y="159"/>
                </a:lnTo>
                <a:lnTo>
                  <a:pt x="10" y="184"/>
                </a:lnTo>
                <a:lnTo>
                  <a:pt x="5" y="210"/>
                </a:lnTo>
                <a:lnTo>
                  <a:pt x="1" y="236"/>
                </a:lnTo>
                <a:lnTo>
                  <a:pt x="0" y="263"/>
                </a:lnTo>
                <a:lnTo>
                  <a:pt x="0" y="1319"/>
                </a:lnTo>
                <a:lnTo>
                  <a:pt x="1" y="1346"/>
                </a:lnTo>
                <a:lnTo>
                  <a:pt x="5" y="1372"/>
                </a:lnTo>
                <a:lnTo>
                  <a:pt x="10" y="1398"/>
                </a:lnTo>
                <a:lnTo>
                  <a:pt x="18" y="1422"/>
                </a:lnTo>
                <a:lnTo>
                  <a:pt x="28" y="1445"/>
                </a:lnTo>
                <a:lnTo>
                  <a:pt x="39" y="1467"/>
                </a:lnTo>
                <a:lnTo>
                  <a:pt x="70" y="1507"/>
                </a:lnTo>
                <a:lnTo>
                  <a:pt x="104" y="1540"/>
                </a:lnTo>
                <a:lnTo>
                  <a:pt x="124" y="1552"/>
                </a:lnTo>
                <a:lnTo>
                  <a:pt x="143" y="1564"/>
                </a:lnTo>
                <a:lnTo>
                  <a:pt x="165" y="1572"/>
                </a:lnTo>
                <a:lnTo>
                  <a:pt x="188" y="1578"/>
                </a:lnTo>
                <a:lnTo>
                  <a:pt x="212" y="1582"/>
                </a:lnTo>
                <a:lnTo>
                  <a:pt x="235" y="1584"/>
                </a:lnTo>
                <a:lnTo>
                  <a:pt x="2261" y="1584"/>
                </a:lnTo>
                <a:lnTo>
                  <a:pt x="2286" y="1582"/>
                </a:lnTo>
                <a:lnTo>
                  <a:pt x="2309" y="1578"/>
                </a:lnTo>
                <a:lnTo>
                  <a:pt x="2331" y="1572"/>
                </a:lnTo>
                <a:lnTo>
                  <a:pt x="2353" y="1564"/>
                </a:lnTo>
                <a:lnTo>
                  <a:pt x="2374" y="1552"/>
                </a:lnTo>
                <a:lnTo>
                  <a:pt x="2394" y="1540"/>
                </a:lnTo>
                <a:lnTo>
                  <a:pt x="2428" y="1507"/>
                </a:lnTo>
                <a:lnTo>
                  <a:pt x="2457" y="1467"/>
                </a:lnTo>
                <a:lnTo>
                  <a:pt x="2467" y="1445"/>
                </a:lnTo>
                <a:lnTo>
                  <a:pt x="2478" y="1422"/>
                </a:lnTo>
                <a:lnTo>
                  <a:pt x="2485" y="1398"/>
                </a:lnTo>
                <a:lnTo>
                  <a:pt x="2491" y="1372"/>
                </a:lnTo>
                <a:lnTo>
                  <a:pt x="2494" y="1346"/>
                </a:lnTo>
                <a:lnTo>
                  <a:pt x="2496" y="1319"/>
                </a:lnTo>
                <a:lnTo>
                  <a:pt x="2496" y="263"/>
                </a:lnTo>
                <a:lnTo>
                  <a:pt x="2494" y="236"/>
                </a:lnTo>
                <a:lnTo>
                  <a:pt x="2491" y="210"/>
                </a:lnTo>
                <a:lnTo>
                  <a:pt x="2485" y="184"/>
                </a:lnTo>
                <a:lnTo>
                  <a:pt x="2478" y="159"/>
                </a:lnTo>
                <a:lnTo>
                  <a:pt x="2467" y="137"/>
                </a:lnTo>
                <a:lnTo>
                  <a:pt x="2457" y="115"/>
                </a:lnTo>
                <a:lnTo>
                  <a:pt x="2428" y="77"/>
                </a:lnTo>
                <a:lnTo>
                  <a:pt x="2394" y="44"/>
                </a:lnTo>
                <a:lnTo>
                  <a:pt x="2374" y="32"/>
                </a:lnTo>
                <a:lnTo>
                  <a:pt x="2353" y="20"/>
                </a:lnTo>
                <a:lnTo>
                  <a:pt x="2331" y="12"/>
                </a:lnTo>
                <a:lnTo>
                  <a:pt x="2309" y="6"/>
                </a:lnTo>
                <a:lnTo>
                  <a:pt x="2286" y="2"/>
                </a:lnTo>
                <a:lnTo>
                  <a:pt x="2261" y="0"/>
                </a:lnTo>
                <a:lnTo>
                  <a:pt x="235" y="0"/>
                </a:lnTo>
                <a:close/>
              </a:path>
            </a:pathLst>
          </a:custGeom>
          <a:solidFill>
            <a:srgbClr val="F08F00"/>
          </a:solidFill>
          <a:ln>
            <a:noFill/>
          </a:ln>
          <a:effectLst>
            <a:outerShdw blurRad="63500" dist="53882" dir="2700000" algn="ctr" rotWithShape="0">
              <a:srgbClr val="000000"/>
            </a:outerShdw>
          </a:effectLst>
          <a:extLst>
            <a:ext uri="{91240B29-F687-4f45-9708-019B960494DF}"/>
          </a:extLst>
        </p:spPr>
        <p:txBody>
          <a:bodyPr lIns="91438" tIns="45718" rIns="91438" bIns="45718"/>
          <a:lstStyle/>
          <a:p>
            <a:pPr>
              <a:defRPr/>
            </a:pPr>
            <a:endParaRPr lang="en-US">
              <a:latin typeface="Arial" charset="0"/>
              <a:ea typeface="ＭＳ Ｐゴシック" charset="0"/>
            </a:endParaRPr>
          </a:p>
        </p:txBody>
      </p:sp>
      <p:sp>
        <p:nvSpPr>
          <p:cNvPr id="52233" name="Rectangle 10"/>
          <p:cNvSpPr>
            <a:spLocks noChangeArrowheads="1"/>
          </p:cNvSpPr>
          <p:nvPr/>
        </p:nvSpPr>
        <p:spPr bwMode="auto">
          <a:xfrm>
            <a:off x="6643688" y="1982788"/>
            <a:ext cx="3556000" cy="2322512"/>
          </a:xfrm>
          <a:prstGeom prst="rect">
            <a:avLst/>
          </a:prstGeom>
          <a:noFill/>
          <a:ln w="9525">
            <a:noFill/>
            <a:miter lim="800000"/>
            <a:headEnd/>
            <a:tailEnd/>
          </a:ln>
        </p:spPr>
        <p:txBody>
          <a:bodyPr lIns="91438" tIns="45718" rIns="91438" bIns="45718"/>
          <a:lstStyle/>
          <a:p>
            <a:endParaRPr lang="en-US">
              <a:ea typeface="ＭＳ Ｐゴシック" pitchFamily="34" charset="-128"/>
            </a:endParaRPr>
          </a:p>
        </p:txBody>
      </p:sp>
      <p:sp>
        <p:nvSpPr>
          <p:cNvPr id="52234" name="Rectangle 11"/>
          <p:cNvSpPr>
            <a:spLocks noChangeArrowheads="1"/>
          </p:cNvSpPr>
          <p:nvPr/>
        </p:nvSpPr>
        <p:spPr bwMode="auto">
          <a:xfrm>
            <a:off x="6588125" y="2047875"/>
            <a:ext cx="3424238" cy="776288"/>
          </a:xfrm>
          <a:prstGeom prst="rect">
            <a:avLst/>
          </a:prstGeom>
          <a:noFill/>
          <a:ln w="9525">
            <a:noFill/>
            <a:miter lim="800000"/>
            <a:headEnd/>
            <a:tailEnd/>
          </a:ln>
        </p:spPr>
        <p:txBody>
          <a:bodyPr wrap="none" lIns="0" tIns="0" rIns="0" bIns="0">
            <a:spAutoFit/>
          </a:bodyPr>
          <a:lstStyle/>
          <a:p>
            <a:pPr algn="ctr">
              <a:lnSpc>
                <a:spcPct val="90000"/>
              </a:lnSpc>
            </a:pPr>
            <a:r>
              <a:rPr lang="en-US" altLang="ja-JP" sz="2800">
                <a:solidFill>
                  <a:srgbClr val="000000"/>
                </a:solidFill>
                <a:ea typeface="ＭＳ Ｐゴシック" pitchFamily="34" charset="-128"/>
              </a:rPr>
              <a:t>Phơi nhiễm với các </a:t>
            </a:r>
          </a:p>
          <a:p>
            <a:pPr algn="ctr">
              <a:lnSpc>
                <a:spcPct val="90000"/>
              </a:lnSpc>
            </a:pPr>
            <a:r>
              <a:rPr lang="en-US" altLang="ja-JP" sz="2800">
                <a:solidFill>
                  <a:srgbClr val="000000"/>
                </a:solidFill>
                <a:latin typeface="Times New Roman" pitchFamily="18" charset="0"/>
                <a:ea typeface="ＭＳ Ｐゴシック" pitchFamily="34" charset="-128"/>
              </a:rPr>
              <a:t>Yếu tố nguy cơ</a:t>
            </a:r>
            <a:endParaRPr lang="en-US" altLang="ja-JP">
              <a:latin typeface="Times New Roman" pitchFamily="18" charset="0"/>
              <a:ea typeface="ＭＳ Ｐゴシック" pitchFamily="34" charset="-128"/>
            </a:endParaRPr>
          </a:p>
        </p:txBody>
      </p:sp>
      <p:sp>
        <p:nvSpPr>
          <p:cNvPr id="123916" name="Rectangle 12"/>
          <p:cNvSpPr>
            <a:spLocks noChangeArrowheads="1"/>
          </p:cNvSpPr>
          <p:nvPr/>
        </p:nvSpPr>
        <p:spPr bwMode="auto">
          <a:xfrm>
            <a:off x="8252618" y="3260507"/>
            <a:ext cx="1477963" cy="430213"/>
          </a:xfrm>
          <a:prstGeom prst="rect">
            <a:avLst/>
          </a:prstGeom>
          <a:noFill/>
          <a:ln>
            <a:noFill/>
          </a:ln>
          <a:effectLst>
            <a:outerShdw blurRad="63500" dist="17961" dir="2700000" algn="ctr" rotWithShape="0">
              <a:srgbClr val="000000">
                <a:alpha val="74998"/>
              </a:srgbClr>
            </a:outerShdw>
          </a:effectLst>
          <a:extLst>
            <a:ext uri="{909E8E84-426E-40dd-AFC4-6F175D3DCCD1}"/>
            <a:ext uri="{91240B29-F687-4f45-9708-019B960494DF}"/>
          </a:extLst>
        </p:spPr>
        <p:txBody>
          <a:bodyPr wrap="none" lIns="0" tIns="0" rIns="0" bIns="0">
            <a:spAutoFit/>
          </a:bodyPr>
          <a:lstStyle/>
          <a:p>
            <a:pPr algn="ctr">
              <a:defRPr/>
            </a:pPr>
            <a:r>
              <a:rPr lang="en-US" altLang="ja-JP" sz="2800" dirty="0" err="1">
                <a:solidFill>
                  <a:srgbClr val="FFFFFF"/>
                </a:solidFill>
                <a:ea typeface="ＭＳ Ｐゴシック" pitchFamily="34" charset="-128"/>
              </a:rPr>
              <a:t>Thuốc</a:t>
            </a:r>
            <a:r>
              <a:rPr lang="en-US" altLang="ja-JP" sz="2800" dirty="0">
                <a:solidFill>
                  <a:srgbClr val="FFFFFF"/>
                </a:solidFill>
                <a:ea typeface="ＭＳ Ｐゴシック" pitchFamily="34" charset="-128"/>
              </a:rPr>
              <a:t> </a:t>
            </a:r>
            <a:r>
              <a:rPr lang="en-US" altLang="ja-JP" sz="2800" dirty="0" err="1">
                <a:solidFill>
                  <a:srgbClr val="FFFFFF"/>
                </a:solidFill>
                <a:ea typeface="ＭＳ Ｐゴシック" pitchFamily="34" charset="-128"/>
              </a:rPr>
              <a:t>lá</a:t>
            </a:r>
            <a:endParaRPr lang="en-US" altLang="ja-JP" sz="2800" dirty="0">
              <a:ea typeface="ＭＳ Ｐゴシック" pitchFamily="34" charset="-128"/>
            </a:endParaRPr>
          </a:p>
        </p:txBody>
      </p:sp>
      <p:sp>
        <p:nvSpPr>
          <p:cNvPr id="123917" name="Rectangle 13"/>
          <p:cNvSpPr>
            <a:spLocks noChangeArrowheads="1"/>
          </p:cNvSpPr>
          <p:nvPr/>
        </p:nvSpPr>
        <p:spPr bwMode="auto">
          <a:xfrm>
            <a:off x="7931107" y="3662348"/>
            <a:ext cx="2176462" cy="430213"/>
          </a:xfrm>
          <a:prstGeom prst="rect">
            <a:avLst/>
          </a:prstGeom>
          <a:noFill/>
          <a:ln>
            <a:noFill/>
          </a:ln>
          <a:effectLst>
            <a:outerShdw blurRad="63500" dist="17961" dir="2700000" algn="ctr" rotWithShape="0">
              <a:srgbClr val="000000">
                <a:alpha val="74998"/>
              </a:srgbClr>
            </a:outerShdw>
          </a:effectLst>
          <a:extLst>
            <a:ext uri="{909E8E84-426E-40dd-AFC4-6F175D3DCCD1}"/>
            <a:ext uri="{91240B29-F687-4f45-9708-019B960494DF}"/>
          </a:extLst>
        </p:spPr>
        <p:txBody>
          <a:bodyPr wrap="none" lIns="0" tIns="0" rIns="0" bIns="0">
            <a:spAutoFit/>
          </a:bodyPr>
          <a:lstStyle/>
          <a:p>
            <a:pPr algn="ctr">
              <a:defRPr/>
            </a:pPr>
            <a:r>
              <a:rPr lang="en-US" altLang="ja-JP" sz="2800" dirty="0" err="1">
                <a:solidFill>
                  <a:srgbClr val="FFFFFF"/>
                </a:solidFill>
                <a:ea typeface="ＭＳ Ｐゴシック" pitchFamily="34" charset="-128"/>
              </a:rPr>
              <a:t>Nghề</a:t>
            </a:r>
            <a:r>
              <a:rPr lang="en-US" altLang="ja-JP" sz="2800" dirty="0">
                <a:solidFill>
                  <a:srgbClr val="FFFFFF"/>
                </a:solidFill>
                <a:ea typeface="ＭＳ Ｐゴシック" pitchFamily="34" charset="-128"/>
              </a:rPr>
              <a:t> </a:t>
            </a:r>
            <a:r>
              <a:rPr lang="en-US" altLang="ja-JP" sz="2800" dirty="0" err="1">
                <a:solidFill>
                  <a:srgbClr val="FFFFFF"/>
                </a:solidFill>
                <a:ea typeface="ＭＳ Ｐゴシック" pitchFamily="34" charset="-128"/>
              </a:rPr>
              <a:t>nghiệp</a:t>
            </a:r>
            <a:endParaRPr lang="en-US" altLang="ja-JP" sz="2800" dirty="0">
              <a:ea typeface="ＭＳ Ｐゴシック" pitchFamily="34" charset="-128"/>
            </a:endParaRPr>
          </a:p>
        </p:txBody>
      </p:sp>
      <p:sp>
        <p:nvSpPr>
          <p:cNvPr id="123918" name="Rectangle 14"/>
          <p:cNvSpPr>
            <a:spLocks noChangeArrowheads="1"/>
          </p:cNvSpPr>
          <p:nvPr/>
        </p:nvSpPr>
        <p:spPr bwMode="auto">
          <a:xfrm>
            <a:off x="6643688" y="4055994"/>
            <a:ext cx="4751301" cy="430887"/>
          </a:xfrm>
          <a:prstGeom prst="rect">
            <a:avLst/>
          </a:prstGeom>
          <a:noFill/>
          <a:ln>
            <a:noFill/>
          </a:ln>
          <a:effectLst>
            <a:outerShdw blurRad="63500" dist="17961" dir="2700000" algn="ctr" rotWithShape="0">
              <a:srgbClr val="000000">
                <a:alpha val="74998"/>
              </a:srgbClr>
            </a:outerShdw>
          </a:effectLst>
          <a:extLst>
            <a:ext uri="{909E8E84-426E-40dd-AFC4-6F175D3DCCD1}"/>
            <a:ext uri="{91240B29-F687-4f45-9708-019B960494DF}"/>
          </a:extLst>
        </p:spPr>
        <p:txBody>
          <a:bodyPr wrap="none" lIns="0" tIns="0" rIns="0" bIns="0">
            <a:spAutoFit/>
          </a:bodyPr>
          <a:lstStyle/>
          <a:p>
            <a:pPr algn="ctr">
              <a:defRPr/>
            </a:pPr>
            <a:r>
              <a:rPr lang="en-US" altLang="ja-JP" sz="2800" dirty="0">
                <a:solidFill>
                  <a:srgbClr val="FFFFFF"/>
                </a:solidFill>
                <a:ea typeface="ＭＳ Ｐゴシック" pitchFamily="34" charset="-128"/>
              </a:rPr>
              <a:t>Ô </a:t>
            </a:r>
            <a:r>
              <a:rPr lang="en-US" altLang="ja-JP" sz="2800" dirty="0" err="1">
                <a:solidFill>
                  <a:srgbClr val="FFFFFF"/>
                </a:solidFill>
                <a:ea typeface="ＭＳ Ｐゴシック" pitchFamily="34" charset="-128"/>
              </a:rPr>
              <a:t>nhiễm</a:t>
            </a:r>
            <a:r>
              <a:rPr lang="en-US" altLang="ja-JP" sz="2800" dirty="0">
                <a:solidFill>
                  <a:srgbClr val="FFFFFF"/>
                </a:solidFill>
                <a:ea typeface="ＭＳ Ｐゴシック" pitchFamily="34" charset="-128"/>
              </a:rPr>
              <a:t> </a:t>
            </a:r>
            <a:r>
              <a:rPr lang="en-US" altLang="ja-JP" sz="2800" dirty="0" err="1">
                <a:solidFill>
                  <a:srgbClr val="FFFFFF"/>
                </a:solidFill>
                <a:ea typeface="ＭＳ Ｐゴシック" pitchFamily="34" charset="-128"/>
              </a:rPr>
              <a:t>trong</a:t>
            </a:r>
            <a:r>
              <a:rPr lang="en-US" altLang="ja-JP" sz="2800" dirty="0">
                <a:solidFill>
                  <a:srgbClr val="FFFFFF"/>
                </a:solidFill>
                <a:ea typeface="ＭＳ Ｐゴシック" pitchFamily="34" charset="-128"/>
              </a:rPr>
              <a:t> </a:t>
            </a:r>
            <a:r>
              <a:rPr lang="en-US" altLang="ja-JP" sz="2800" dirty="0" err="1">
                <a:solidFill>
                  <a:srgbClr val="FFFFFF"/>
                </a:solidFill>
                <a:ea typeface="ＭＳ Ｐゴシック" pitchFamily="34" charset="-128"/>
              </a:rPr>
              <a:t>và</a:t>
            </a:r>
            <a:r>
              <a:rPr lang="en-US" altLang="ja-JP" sz="2800" dirty="0">
                <a:solidFill>
                  <a:srgbClr val="FFFFFF"/>
                </a:solidFill>
                <a:ea typeface="ＭＳ Ｐゴシック" pitchFamily="34" charset="-128"/>
              </a:rPr>
              <a:t> </a:t>
            </a:r>
            <a:r>
              <a:rPr lang="en-US" altLang="ja-JP" sz="2800" dirty="0" err="1">
                <a:solidFill>
                  <a:srgbClr val="FFFFFF"/>
                </a:solidFill>
                <a:ea typeface="ＭＳ Ｐゴシック" pitchFamily="34" charset="-128"/>
              </a:rPr>
              <a:t>ngoài</a:t>
            </a:r>
            <a:r>
              <a:rPr lang="en-US" altLang="ja-JP" sz="2800" dirty="0">
                <a:solidFill>
                  <a:srgbClr val="FFFFFF"/>
                </a:solidFill>
                <a:ea typeface="ＭＳ Ｐゴシック" pitchFamily="34" charset="-128"/>
              </a:rPr>
              <a:t> </a:t>
            </a:r>
            <a:r>
              <a:rPr lang="en-US" altLang="ja-JP" sz="2800" dirty="0" err="1">
                <a:solidFill>
                  <a:srgbClr val="FFFFFF"/>
                </a:solidFill>
                <a:ea typeface="ＭＳ Ｐゴシック" pitchFamily="34" charset="-128"/>
              </a:rPr>
              <a:t>nhà</a:t>
            </a:r>
            <a:endParaRPr lang="en-US" altLang="ja-JP" sz="2800" dirty="0">
              <a:ea typeface="ＭＳ Ｐゴシック" pitchFamily="34" charset="-128"/>
            </a:endParaRPr>
          </a:p>
        </p:txBody>
      </p:sp>
      <p:sp>
        <p:nvSpPr>
          <p:cNvPr id="52238" name="Rectangle 15"/>
          <p:cNvSpPr>
            <a:spLocks noChangeArrowheads="1"/>
          </p:cNvSpPr>
          <p:nvPr/>
        </p:nvSpPr>
        <p:spPr bwMode="auto">
          <a:xfrm>
            <a:off x="3689350" y="5741989"/>
            <a:ext cx="3436938" cy="644525"/>
          </a:xfrm>
          <a:prstGeom prst="rect">
            <a:avLst/>
          </a:prstGeom>
          <a:noFill/>
          <a:ln w="9525">
            <a:noFill/>
            <a:miter lim="800000"/>
            <a:headEnd/>
            <a:tailEnd/>
          </a:ln>
        </p:spPr>
        <p:txBody>
          <a:bodyPr lIns="91438" tIns="45718" rIns="91438" bIns="45718"/>
          <a:lstStyle/>
          <a:p>
            <a:endParaRPr lang="en-US">
              <a:ea typeface="ＭＳ Ｐゴシック" pitchFamily="34" charset="-128"/>
            </a:endParaRPr>
          </a:p>
        </p:txBody>
      </p:sp>
      <p:sp>
        <p:nvSpPr>
          <p:cNvPr id="123920" name="Rectangle 16"/>
          <p:cNvSpPr>
            <a:spLocks noChangeArrowheads="1"/>
          </p:cNvSpPr>
          <p:nvPr/>
        </p:nvSpPr>
        <p:spPr bwMode="auto">
          <a:xfrm>
            <a:off x="2743200" y="5789614"/>
            <a:ext cx="6705600" cy="854075"/>
          </a:xfrm>
          <a:prstGeom prst="rect">
            <a:avLst/>
          </a:prstGeom>
          <a:noFill/>
          <a:ln>
            <a:noFill/>
          </a:ln>
          <a:effectLst>
            <a:outerShdw blurRad="63500" dist="17961" dir="2700000" algn="ctr" rotWithShape="0">
              <a:srgbClr val="000000">
                <a:alpha val="74998"/>
              </a:srgbClr>
            </a:outerShdw>
          </a:effectLst>
          <a:extLst>
            <a:ext uri="{909E8E84-426E-40dd-AFC4-6F175D3DCCD1}"/>
            <a:ext uri="{91240B29-F687-4f45-9708-019B960494DF}"/>
          </a:extLst>
        </p:spPr>
        <p:txBody>
          <a:bodyPr lIns="0" tIns="0" rIns="0" bIns="0">
            <a:spAutoFit/>
          </a:bodyPr>
          <a:lstStyle/>
          <a:p>
            <a:pPr algn="ctr">
              <a:defRPr/>
            </a:pPr>
            <a:r>
              <a:rPr lang="en-US" altLang="ja-JP" sz="2800">
                <a:solidFill>
                  <a:srgbClr val="FFFF00"/>
                </a:solidFill>
                <a:latin typeface="Tahoma" pitchFamily="34" charset="0"/>
                <a:ea typeface="ＭＳ Ｐゴシック" pitchFamily="34" charset="-128"/>
                <a:cs typeface="Tahoma" pitchFamily="34" charset="0"/>
              </a:rPr>
              <a:t>Đo chức năng phổi:  Cần thiết để khẳng định chẩn đoán </a:t>
            </a:r>
            <a:endParaRPr lang="en-US" altLang="ja-JP" sz="2800">
              <a:latin typeface="Tahoma" pitchFamily="34" charset="0"/>
              <a:ea typeface="ＭＳ Ｐゴシック" pitchFamily="34" charset="-128"/>
              <a:cs typeface="Tahoma" pitchFamily="34" charset="0"/>
            </a:endParaRPr>
          </a:p>
        </p:txBody>
      </p:sp>
      <p:sp>
        <p:nvSpPr>
          <p:cNvPr id="52240" name="Rectangle 17"/>
          <p:cNvSpPr>
            <a:spLocks noChangeArrowheads="1"/>
          </p:cNvSpPr>
          <p:nvPr/>
        </p:nvSpPr>
        <p:spPr bwMode="auto">
          <a:xfrm>
            <a:off x="2789238" y="438151"/>
            <a:ext cx="6807200" cy="766763"/>
          </a:xfrm>
          <a:prstGeom prst="rect">
            <a:avLst/>
          </a:prstGeom>
          <a:noFill/>
          <a:ln w="9525">
            <a:noFill/>
            <a:miter lim="800000"/>
            <a:headEnd/>
            <a:tailEnd/>
          </a:ln>
        </p:spPr>
        <p:txBody>
          <a:bodyPr lIns="91438" tIns="45718" rIns="91438" bIns="45718"/>
          <a:lstStyle/>
          <a:p>
            <a:endParaRPr lang="en-US">
              <a:ea typeface="ＭＳ Ｐゴシック" pitchFamily="34" charset="-128"/>
            </a:endParaRPr>
          </a:p>
        </p:txBody>
      </p:sp>
      <p:sp>
        <p:nvSpPr>
          <p:cNvPr id="123922" name="Rectangle 18"/>
          <p:cNvSpPr>
            <a:spLocks noChangeArrowheads="1"/>
          </p:cNvSpPr>
          <p:nvPr/>
        </p:nvSpPr>
        <p:spPr bwMode="auto">
          <a:xfrm>
            <a:off x="1066800" y="498060"/>
            <a:ext cx="10820400" cy="1046440"/>
          </a:xfrm>
          <a:prstGeom prst="rect">
            <a:avLst/>
          </a:prstGeom>
          <a:noFill/>
          <a:ln>
            <a:noFill/>
          </a:ln>
          <a:effectLst>
            <a:outerShdw blurRad="63500" dist="17961" dir="2700000" algn="ctr" rotWithShape="0">
              <a:srgbClr val="000000">
                <a:alpha val="74998"/>
              </a:srgbClr>
            </a:outerShdw>
          </a:effectLst>
          <a:extLst>
            <a:ext uri="{909E8E84-426E-40dd-AFC4-6F175D3DCCD1}"/>
            <a:ext uri="{91240B29-F687-4f45-9708-019B960494DF}"/>
          </a:extLst>
        </p:spPr>
        <p:txBody>
          <a:bodyPr wrap="square" lIns="0" tIns="0" rIns="0" bIns="0">
            <a:spAutoFit/>
          </a:bodyPr>
          <a:lstStyle/>
          <a:p>
            <a:pPr>
              <a:defRPr/>
            </a:pPr>
            <a:r>
              <a:rPr lang="en-US" dirty="0" err="1">
                <a:solidFill>
                  <a:srgbClr val="FFCC00"/>
                </a:solidFill>
                <a:latin typeface="Tahoma" pitchFamily="34" charset="0"/>
                <a:ea typeface="ＭＳ Ｐゴシック" pitchFamily="34" charset="-128"/>
              </a:rPr>
              <a:t>Chiến</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lược</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toàn</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cầu</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trong</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chẩn</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đoán</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quản</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lý</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và</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dự</a:t>
            </a:r>
            <a:r>
              <a:rPr lang="en-US" dirty="0">
                <a:solidFill>
                  <a:srgbClr val="FFCC00"/>
                </a:solidFill>
                <a:latin typeface="Tahoma" pitchFamily="34" charset="0"/>
                <a:ea typeface="ＭＳ Ｐゴシック" pitchFamily="34" charset="-128"/>
              </a:rPr>
              <a:t> </a:t>
            </a:r>
            <a:r>
              <a:rPr lang="en-US" dirty="0" err="1">
                <a:solidFill>
                  <a:srgbClr val="FFCC00"/>
                </a:solidFill>
                <a:latin typeface="Tahoma" pitchFamily="34" charset="0"/>
                <a:ea typeface="ＭＳ Ｐゴシック" pitchFamily="34" charset="-128"/>
              </a:rPr>
              <a:t>phòng</a:t>
            </a:r>
            <a:r>
              <a:rPr lang="en-US" dirty="0">
                <a:solidFill>
                  <a:srgbClr val="FFCC00"/>
                </a:solidFill>
                <a:latin typeface="Tahoma" pitchFamily="34" charset="0"/>
                <a:ea typeface="ＭＳ Ｐゴシック" pitchFamily="34" charset="-128"/>
              </a:rPr>
              <a:t> BPTNMT</a:t>
            </a:r>
          </a:p>
          <a:p>
            <a:pPr>
              <a:defRPr/>
            </a:pPr>
            <a:r>
              <a:rPr lang="en-US" altLang="ja-JP" sz="4400" dirty="0" err="1">
                <a:solidFill>
                  <a:srgbClr val="FFCC00"/>
                </a:solidFill>
                <a:latin typeface="Tahoma" pitchFamily="34" charset="0"/>
                <a:ea typeface="ＭＳ Ｐゴシック" pitchFamily="34" charset="-128"/>
              </a:rPr>
              <a:t>Chẩn</a:t>
            </a:r>
            <a:r>
              <a:rPr lang="en-US" altLang="ja-JP" sz="4400" dirty="0">
                <a:solidFill>
                  <a:srgbClr val="FFCC00"/>
                </a:solidFill>
                <a:latin typeface="Tahoma" pitchFamily="34" charset="0"/>
                <a:ea typeface="ＭＳ Ｐゴシック" pitchFamily="34" charset="-128"/>
              </a:rPr>
              <a:t> </a:t>
            </a:r>
            <a:r>
              <a:rPr lang="en-US" altLang="ja-JP" sz="4400" dirty="0" err="1">
                <a:solidFill>
                  <a:srgbClr val="FFCC00"/>
                </a:solidFill>
                <a:latin typeface="Tahoma" pitchFamily="34" charset="0"/>
                <a:ea typeface="ＭＳ Ｐゴシック" pitchFamily="34" charset="-128"/>
              </a:rPr>
              <a:t>đoán</a:t>
            </a:r>
            <a:r>
              <a:rPr lang="en-US" altLang="ja-JP" sz="4400" dirty="0">
                <a:solidFill>
                  <a:srgbClr val="FFCC00"/>
                </a:solidFill>
                <a:latin typeface="Tahoma" pitchFamily="34" charset="0"/>
                <a:ea typeface="ＭＳ Ｐゴシック" pitchFamily="34" charset="-128"/>
              </a:rPr>
              <a:t> BPTNMT</a:t>
            </a:r>
          </a:p>
        </p:txBody>
      </p:sp>
      <p:sp>
        <p:nvSpPr>
          <p:cNvPr id="123923" name="AutoShape 19"/>
          <p:cNvSpPr>
            <a:spLocks/>
          </p:cNvSpPr>
          <p:nvPr/>
        </p:nvSpPr>
        <p:spPr bwMode="auto">
          <a:xfrm rot="5400000">
            <a:off x="5881688" y="2609851"/>
            <a:ext cx="461963" cy="4386262"/>
          </a:xfrm>
          <a:prstGeom prst="rightBrace">
            <a:avLst>
              <a:gd name="adj1" fmla="val 70631"/>
              <a:gd name="adj2" fmla="val 50000"/>
            </a:avLst>
          </a:prstGeom>
          <a:noFill/>
          <a:ln w="28575">
            <a:solidFill>
              <a:srgbClr val="A5FF4B"/>
            </a:solidFill>
            <a:round/>
            <a:headEnd/>
            <a:tailEnd/>
          </a:ln>
          <a:effectLst>
            <a:outerShdw blurRad="63500" dist="17961" dir="2700000" algn="ctr" rotWithShape="0">
              <a:srgbClr val="000000">
                <a:alpha val="74998"/>
              </a:srgbClr>
            </a:outerShdw>
          </a:effectLst>
          <a:extLst>
            <a:ext uri="{909E8E84-426E-40dd-AFC4-6F175D3DCCD1}"/>
          </a:extLst>
        </p:spPr>
        <p:txBody>
          <a:bodyPr wrap="none" lIns="91438" tIns="45718" rIns="91438" bIns="45718" anchor="ctr"/>
          <a:lstStyle/>
          <a:p>
            <a:pPr>
              <a:defRPr/>
            </a:pPr>
            <a:endParaRPr lang="en-US">
              <a:latin typeface="Arial" charset="0"/>
            </a:endParaRPr>
          </a:p>
        </p:txBody>
      </p:sp>
      <p:sp>
        <p:nvSpPr>
          <p:cNvPr id="24" name="Rectangle 6"/>
          <p:cNvSpPr>
            <a:spLocks noChangeArrowheads="1"/>
          </p:cNvSpPr>
          <p:nvPr/>
        </p:nvSpPr>
        <p:spPr bwMode="auto">
          <a:xfrm>
            <a:off x="2971800" y="3733801"/>
            <a:ext cx="2286000" cy="430213"/>
          </a:xfrm>
          <a:prstGeom prst="rect">
            <a:avLst/>
          </a:prstGeom>
          <a:noFill/>
          <a:ln>
            <a:noFill/>
          </a:ln>
          <a:effectLst>
            <a:outerShdw blurRad="63500" dist="17961" dir="2700000" algn="ctr" rotWithShape="0">
              <a:srgbClr val="000000">
                <a:alpha val="74998"/>
              </a:srgbClr>
            </a:outerShdw>
          </a:effectLst>
          <a:extLst>
            <a:ext uri="{909E8E84-426E-40dd-AFC4-6F175D3DCCD1}"/>
            <a:ext uri="{91240B29-F687-4f45-9708-019B960494DF}"/>
          </a:extLst>
        </p:spPr>
        <p:txBody>
          <a:bodyPr lIns="0" tIns="0" rIns="0" bIns="0">
            <a:spAutoFit/>
          </a:bodyPr>
          <a:lstStyle/>
          <a:p>
            <a:pPr>
              <a:defRPr/>
            </a:pPr>
            <a:r>
              <a:rPr lang="en-US" altLang="ja-JP" sz="2800">
                <a:solidFill>
                  <a:srgbClr val="FFFFFF"/>
                </a:solidFill>
                <a:ea typeface="ＭＳ Ｐゴシック" pitchFamily="34" charset="-128"/>
              </a:rPr>
              <a:t> Có đờm</a:t>
            </a:r>
          </a:p>
        </p:txBody>
      </p:sp>
      <p:sp>
        <p:nvSpPr>
          <p:cNvPr id="2" name="TextBox 1">
            <a:extLst>
              <a:ext uri="{FF2B5EF4-FFF2-40B4-BE49-F238E27FC236}">
                <a16:creationId xmlns:a16="http://schemas.microsoft.com/office/drawing/2014/main" id="{A1626846-D479-4D12-B118-DDC1101D007E}"/>
              </a:ext>
            </a:extLst>
          </p:cNvPr>
          <p:cNvSpPr txBox="1"/>
          <p:nvPr/>
        </p:nvSpPr>
        <p:spPr>
          <a:xfrm>
            <a:off x="280734" y="2757489"/>
            <a:ext cx="1278194" cy="830997"/>
          </a:xfrm>
          <a:prstGeom prst="rect">
            <a:avLst/>
          </a:prstGeom>
          <a:noFill/>
        </p:spPr>
        <p:txBody>
          <a:bodyPr wrap="square" rtlCol="0">
            <a:spAutoFit/>
          </a:bodyPr>
          <a:lstStyle/>
          <a:p>
            <a:r>
              <a:rPr lang="en-US" dirty="0"/>
              <a:t>Slide 6, 7 </a:t>
            </a:r>
            <a:r>
              <a:rPr lang="en-US" dirty="0" err="1"/>
              <a:t>và</a:t>
            </a:r>
            <a:r>
              <a:rPr lang="en-US" dirty="0"/>
              <a:t> 8</a:t>
            </a:r>
          </a:p>
        </p:txBody>
      </p:sp>
      <p:sp>
        <p:nvSpPr>
          <p:cNvPr id="21" name="TextBox 20">
            <a:extLst>
              <a:ext uri="{FF2B5EF4-FFF2-40B4-BE49-F238E27FC236}">
                <a16:creationId xmlns:a16="http://schemas.microsoft.com/office/drawing/2014/main" id="{0F9F82EA-7690-4AAB-A5F0-BA93388D69C5}"/>
              </a:ext>
            </a:extLst>
          </p:cNvPr>
          <p:cNvSpPr txBox="1"/>
          <p:nvPr/>
        </p:nvSpPr>
        <p:spPr>
          <a:xfrm>
            <a:off x="3216594" y="5067598"/>
            <a:ext cx="6156006" cy="461665"/>
          </a:xfrm>
          <a:prstGeom prst="rect">
            <a:avLst/>
          </a:prstGeom>
          <a:noFill/>
        </p:spPr>
        <p:txBody>
          <a:bodyPr wrap="square" rtlCol="0">
            <a:spAutoFit/>
          </a:bodyPr>
          <a:lstStyle/>
          <a:p>
            <a:r>
              <a:rPr lang="en-US" dirty="0" err="1"/>
              <a:t>Giá</a:t>
            </a:r>
            <a:r>
              <a:rPr lang="en-US" dirty="0"/>
              <a:t> </a:t>
            </a:r>
            <a:r>
              <a:rPr lang="en-US" dirty="0" err="1"/>
              <a:t>trị</a:t>
            </a:r>
            <a:r>
              <a:rPr lang="en-US" dirty="0"/>
              <a:t> </a:t>
            </a:r>
            <a:r>
              <a:rPr lang="en-US" dirty="0" err="1"/>
              <a:t>khám</a:t>
            </a:r>
            <a:r>
              <a:rPr lang="en-US" dirty="0"/>
              <a:t> </a:t>
            </a:r>
            <a:r>
              <a:rPr lang="en-US" dirty="0" err="1"/>
              <a:t>lâm</a:t>
            </a:r>
            <a:r>
              <a:rPr lang="en-US" dirty="0"/>
              <a:t> </a:t>
            </a:r>
            <a:r>
              <a:rPr lang="en-US" dirty="0" err="1"/>
              <a:t>sàng</a:t>
            </a:r>
            <a:r>
              <a:rPr lang="en-US" dirty="0"/>
              <a:t>: Slide 9</a:t>
            </a:r>
          </a:p>
        </p:txBody>
      </p:sp>
      <p:sp>
        <p:nvSpPr>
          <p:cNvPr id="22" name="TextBox 21">
            <a:extLst>
              <a:ext uri="{FF2B5EF4-FFF2-40B4-BE49-F238E27FC236}">
                <a16:creationId xmlns:a16="http://schemas.microsoft.com/office/drawing/2014/main" id="{B476DA1B-D749-4742-9A5B-28851C248429}"/>
              </a:ext>
            </a:extLst>
          </p:cNvPr>
          <p:cNvSpPr txBox="1"/>
          <p:nvPr/>
        </p:nvSpPr>
        <p:spPr>
          <a:xfrm>
            <a:off x="1066800" y="5812692"/>
            <a:ext cx="1553497" cy="830997"/>
          </a:xfrm>
          <a:prstGeom prst="rect">
            <a:avLst/>
          </a:prstGeom>
          <a:noFill/>
        </p:spPr>
        <p:txBody>
          <a:bodyPr wrap="square" rtlCol="0">
            <a:spAutoFit/>
          </a:bodyPr>
          <a:lstStyle/>
          <a:p>
            <a:r>
              <a:rPr lang="en-US" dirty="0"/>
              <a:t>Slide 10, 11 </a:t>
            </a:r>
            <a:r>
              <a:rPr lang="en-US" dirty="0" err="1"/>
              <a:t>và</a:t>
            </a:r>
            <a:r>
              <a:rPr lang="en-US" dirty="0"/>
              <a:t> 12</a:t>
            </a:r>
          </a:p>
        </p:txBody>
      </p:sp>
      <p:sp>
        <p:nvSpPr>
          <p:cNvPr id="23" name="Rectangle 12">
            <a:extLst>
              <a:ext uri="{FF2B5EF4-FFF2-40B4-BE49-F238E27FC236}">
                <a16:creationId xmlns:a16="http://schemas.microsoft.com/office/drawing/2014/main" id="{2ECC2434-F6BE-437C-8DE5-64A660E38AAC}"/>
              </a:ext>
            </a:extLst>
          </p:cNvPr>
          <p:cNvSpPr>
            <a:spLocks noChangeArrowheads="1"/>
          </p:cNvSpPr>
          <p:nvPr/>
        </p:nvSpPr>
        <p:spPr bwMode="auto">
          <a:xfrm>
            <a:off x="7823012" y="2820071"/>
            <a:ext cx="2337178" cy="430887"/>
          </a:xfrm>
          <a:prstGeom prst="rect">
            <a:avLst/>
          </a:prstGeom>
          <a:noFill/>
          <a:ln>
            <a:noFill/>
          </a:ln>
          <a:effectLst>
            <a:outerShdw blurRad="63500" dist="17961" dir="2700000" algn="ctr" rotWithShape="0">
              <a:srgbClr val="000000">
                <a:alpha val="74998"/>
              </a:srgbClr>
            </a:outerShdw>
          </a:effectLst>
          <a:extLst>
            <a:ext uri="{909E8E84-426E-40dd-AFC4-6F175D3DCCD1}"/>
            <a:ext uri="{91240B29-F687-4f45-9708-019B960494DF}"/>
          </a:extLst>
        </p:spPr>
        <p:txBody>
          <a:bodyPr wrap="none" lIns="0" tIns="0" rIns="0" bIns="0">
            <a:spAutoFit/>
          </a:bodyPr>
          <a:lstStyle/>
          <a:p>
            <a:pPr algn="ctr">
              <a:defRPr/>
            </a:pPr>
            <a:r>
              <a:rPr lang="en-US" altLang="ja-JP" sz="2800" dirty="0" err="1">
                <a:solidFill>
                  <a:schemeClr val="accent2">
                    <a:lumMod val="40000"/>
                    <a:lumOff val="60000"/>
                  </a:schemeClr>
                </a:solidFill>
                <a:ea typeface="ＭＳ Ｐゴシック" pitchFamily="34" charset="-128"/>
              </a:rPr>
              <a:t>Yếu</a:t>
            </a:r>
            <a:r>
              <a:rPr lang="en-US" altLang="ja-JP" sz="2800" dirty="0">
                <a:solidFill>
                  <a:schemeClr val="accent2">
                    <a:lumMod val="40000"/>
                    <a:lumOff val="60000"/>
                  </a:schemeClr>
                </a:solidFill>
                <a:ea typeface="ＭＳ Ｐゴシック" pitchFamily="34" charset="-128"/>
              </a:rPr>
              <a:t> </a:t>
            </a:r>
            <a:r>
              <a:rPr lang="en-US" altLang="ja-JP" sz="2800" dirty="0" err="1">
                <a:solidFill>
                  <a:schemeClr val="accent2">
                    <a:lumMod val="40000"/>
                    <a:lumOff val="60000"/>
                  </a:schemeClr>
                </a:solidFill>
                <a:ea typeface="ＭＳ Ｐゴシック" pitchFamily="34" charset="-128"/>
              </a:rPr>
              <a:t>tố</a:t>
            </a:r>
            <a:r>
              <a:rPr lang="en-US" altLang="ja-JP" sz="2800" dirty="0">
                <a:solidFill>
                  <a:schemeClr val="accent2">
                    <a:lumMod val="40000"/>
                    <a:lumOff val="60000"/>
                  </a:schemeClr>
                </a:solidFill>
                <a:ea typeface="ＭＳ Ｐゴシック" pitchFamily="34" charset="-128"/>
              </a:rPr>
              <a:t> </a:t>
            </a:r>
            <a:r>
              <a:rPr lang="en-US" altLang="ja-JP" sz="2800" dirty="0" err="1">
                <a:solidFill>
                  <a:schemeClr val="accent2">
                    <a:lumMod val="40000"/>
                    <a:lumOff val="60000"/>
                  </a:schemeClr>
                </a:solidFill>
                <a:ea typeface="ＭＳ Ｐゴシック" pitchFamily="34" charset="-128"/>
              </a:rPr>
              <a:t>ký</a:t>
            </a:r>
            <a:r>
              <a:rPr lang="en-US" altLang="ja-JP" sz="2800" dirty="0">
                <a:solidFill>
                  <a:schemeClr val="accent2">
                    <a:lumMod val="40000"/>
                    <a:lumOff val="60000"/>
                  </a:schemeClr>
                </a:solidFill>
                <a:ea typeface="ＭＳ Ｐゴシック" pitchFamily="34" charset="-128"/>
              </a:rPr>
              <a:t> </a:t>
            </a:r>
            <a:r>
              <a:rPr lang="en-US" altLang="ja-JP" sz="2800" dirty="0" err="1">
                <a:solidFill>
                  <a:schemeClr val="accent2">
                    <a:lumMod val="40000"/>
                    <a:lumOff val="60000"/>
                  </a:schemeClr>
                </a:solidFill>
                <a:ea typeface="ＭＳ Ｐゴシック" pitchFamily="34" charset="-128"/>
              </a:rPr>
              <a:t>chủ</a:t>
            </a:r>
            <a:endParaRPr lang="en-US" altLang="ja-JP" sz="2800" dirty="0">
              <a:solidFill>
                <a:schemeClr val="accent2">
                  <a:lumMod val="40000"/>
                  <a:lumOff val="60000"/>
                </a:schemeClr>
              </a:solidFill>
              <a:ea typeface="ＭＳ Ｐゴシック" pitchFamily="34" charset="-128"/>
            </a:endParaRPr>
          </a:p>
        </p:txBody>
      </p:sp>
    </p:spTree>
    <p:extLst>
      <p:ext uri="{BB962C8B-B14F-4D97-AF65-F5344CB8AC3E}">
        <p14:creationId xmlns:p14="http://schemas.microsoft.com/office/powerpoint/2010/main" val="166785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71"/>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0" y="1219200"/>
            <a:ext cx="1828800" cy="1815882"/>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Liệu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pháp</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6" name="TextBox 1">
            <a:extLst>
              <a:ext uri="{FF2B5EF4-FFF2-40B4-BE49-F238E27FC236}">
                <a16:creationId xmlns:a16="http://schemas.microsoft.com/office/drawing/2014/main" id="{1F6E54B4-3772-4CAF-8BE7-2B1FB0176743}"/>
              </a:ext>
            </a:extLst>
          </p:cNvPr>
          <p:cNvSpPr txBox="1">
            <a:spLocks noChangeArrowheads="1"/>
          </p:cNvSpPr>
          <p:nvPr/>
        </p:nvSpPr>
        <p:spPr bwMode="auto">
          <a:xfrm>
            <a:off x="-212361" y="6210098"/>
            <a:ext cx="2590800" cy="646331"/>
          </a:xfrm>
          <a:prstGeom prst="rect">
            <a:avLst/>
          </a:prstGeom>
          <a:noFill/>
          <a:ln w="9525">
            <a:noFill/>
            <a:miter lim="800000"/>
            <a:headEnd/>
            <a:tailEnd/>
          </a:ln>
        </p:spPr>
        <p:txBody>
          <a:bodyPr wrap="square">
            <a:spAutoFit/>
          </a:bodyPr>
          <a:lstStyle/>
          <a:p>
            <a:pPr algn="ctr"/>
            <a:r>
              <a:rPr lang="en-US" sz="1200" dirty="0">
                <a:solidFill>
                  <a:schemeClr val="accent6">
                    <a:lumMod val="40000"/>
                    <a:lumOff val="60000"/>
                  </a:schemeClr>
                </a:solidFill>
              </a:rPr>
              <a:t>© 2019 Global Initiative for Chronic Obstructive Lung Disease</a:t>
            </a:r>
          </a:p>
        </p:txBody>
      </p:sp>
      <p:pic>
        <p:nvPicPr>
          <p:cNvPr id="8" name="Picture 7">
            <a:extLst>
              <a:ext uri="{FF2B5EF4-FFF2-40B4-BE49-F238E27FC236}">
                <a16:creationId xmlns:a16="http://schemas.microsoft.com/office/drawing/2014/main" id="{7BBC20A0-CB25-461C-812D-221F8DAED331}"/>
              </a:ext>
            </a:extLst>
          </p:cNvPr>
          <p:cNvPicPr>
            <a:picLocks noChangeAspect="1"/>
          </p:cNvPicPr>
          <p:nvPr/>
        </p:nvPicPr>
        <p:blipFill rotWithShape="1">
          <a:blip r:embed="rId3"/>
          <a:srcRect t="50000"/>
          <a:stretch/>
        </p:blipFill>
        <p:spPr>
          <a:xfrm>
            <a:off x="2219011" y="-1"/>
            <a:ext cx="9972989" cy="6856429"/>
          </a:xfrm>
          <a:prstGeom prst="rect">
            <a:avLst/>
          </a:prstGeom>
          <a:solidFill>
            <a:schemeClr val="tx1"/>
          </a:solidFill>
        </p:spPr>
      </p:pic>
    </p:spTree>
    <p:extLst>
      <p:ext uri="{BB962C8B-B14F-4D97-AF65-F5344CB8AC3E}">
        <p14:creationId xmlns:p14="http://schemas.microsoft.com/office/powerpoint/2010/main" val="47617095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71"/>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0" y="1219200"/>
            <a:ext cx="1828800" cy="1815882"/>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Liệu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pháp</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6" name="TextBox 1">
            <a:extLst>
              <a:ext uri="{FF2B5EF4-FFF2-40B4-BE49-F238E27FC236}">
                <a16:creationId xmlns:a16="http://schemas.microsoft.com/office/drawing/2014/main" id="{1F6E54B4-3772-4CAF-8BE7-2B1FB0176743}"/>
              </a:ext>
            </a:extLst>
          </p:cNvPr>
          <p:cNvSpPr txBox="1">
            <a:spLocks noChangeArrowheads="1"/>
          </p:cNvSpPr>
          <p:nvPr/>
        </p:nvSpPr>
        <p:spPr bwMode="auto">
          <a:xfrm>
            <a:off x="-212361" y="6210098"/>
            <a:ext cx="2590800" cy="646331"/>
          </a:xfrm>
          <a:prstGeom prst="rect">
            <a:avLst/>
          </a:prstGeom>
          <a:noFill/>
          <a:ln w="9525">
            <a:noFill/>
            <a:miter lim="800000"/>
            <a:headEnd/>
            <a:tailEnd/>
          </a:ln>
        </p:spPr>
        <p:txBody>
          <a:bodyPr wrap="square">
            <a:spAutoFit/>
          </a:bodyPr>
          <a:lstStyle/>
          <a:p>
            <a:pPr algn="ctr"/>
            <a:r>
              <a:rPr lang="en-US" sz="1200" dirty="0">
                <a:solidFill>
                  <a:schemeClr val="accent6">
                    <a:lumMod val="40000"/>
                    <a:lumOff val="60000"/>
                  </a:schemeClr>
                </a:solidFill>
              </a:rPr>
              <a:t>© 2019 Global Initiative for Chronic Obstructive Lung Disease</a:t>
            </a:r>
          </a:p>
        </p:txBody>
      </p:sp>
      <p:pic>
        <p:nvPicPr>
          <p:cNvPr id="9" name="Picture 8">
            <a:extLst>
              <a:ext uri="{FF2B5EF4-FFF2-40B4-BE49-F238E27FC236}">
                <a16:creationId xmlns:a16="http://schemas.microsoft.com/office/drawing/2014/main" id="{5D83DEF9-639B-465F-AA50-3F86DAD3551A}"/>
              </a:ext>
            </a:extLst>
          </p:cNvPr>
          <p:cNvPicPr>
            <a:picLocks noChangeAspect="1"/>
          </p:cNvPicPr>
          <p:nvPr/>
        </p:nvPicPr>
        <p:blipFill>
          <a:blip r:embed="rId3"/>
          <a:stretch>
            <a:fillRect/>
          </a:stretch>
        </p:blipFill>
        <p:spPr>
          <a:xfrm>
            <a:off x="4114800" y="14361"/>
            <a:ext cx="8110979" cy="6843639"/>
          </a:xfrm>
          <a:prstGeom prst="rect">
            <a:avLst/>
          </a:prstGeom>
          <a:solidFill>
            <a:schemeClr val="tx1"/>
          </a:solidFill>
        </p:spPr>
      </p:pic>
      <p:sp>
        <p:nvSpPr>
          <p:cNvPr id="2" name="TextBox 1">
            <a:extLst>
              <a:ext uri="{FF2B5EF4-FFF2-40B4-BE49-F238E27FC236}">
                <a16:creationId xmlns:a16="http://schemas.microsoft.com/office/drawing/2014/main" id="{FE9E1CF3-1533-4685-855D-1457B8271054}"/>
              </a:ext>
            </a:extLst>
          </p:cNvPr>
          <p:cNvSpPr txBox="1"/>
          <p:nvPr/>
        </p:nvSpPr>
        <p:spPr>
          <a:xfrm>
            <a:off x="4119513" y="620026"/>
            <a:ext cx="7864653" cy="461665"/>
          </a:xfrm>
          <a:prstGeom prst="rect">
            <a:avLst/>
          </a:prstGeom>
          <a:solidFill>
            <a:schemeClr val="tx1"/>
          </a:solidFill>
        </p:spPr>
        <p:txBody>
          <a:bodyPr wrap="none" rtlCol="0">
            <a:spAutoFit/>
          </a:bodyPr>
          <a:lstStyle/>
          <a:p>
            <a:r>
              <a:rPr lang="en-US" dirty="0" err="1">
                <a:solidFill>
                  <a:srgbClr val="FF0000"/>
                </a:solidFill>
              </a:rPr>
              <a:t>Thuốc</a:t>
            </a:r>
            <a:r>
              <a:rPr lang="en-US" dirty="0">
                <a:solidFill>
                  <a:srgbClr val="FF0000"/>
                </a:solidFill>
              </a:rPr>
              <a:t> </a:t>
            </a:r>
            <a:r>
              <a:rPr lang="en-US" dirty="0" err="1">
                <a:solidFill>
                  <a:srgbClr val="FF0000"/>
                </a:solidFill>
              </a:rPr>
              <a:t>hít</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th</a:t>
            </a:r>
            <a:r>
              <a:rPr lang="vi-VN" dirty="0">
                <a:solidFill>
                  <a:srgbClr val="FF0000"/>
                </a:solidFill>
              </a:rPr>
              <a:t>ư</a:t>
            </a:r>
            <a:r>
              <a:rPr lang="en-US" dirty="0" err="1">
                <a:solidFill>
                  <a:srgbClr val="FF0000"/>
                </a:solidFill>
              </a:rPr>
              <a:t>ờng</a:t>
            </a:r>
            <a:r>
              <a:rPr lang="en-US" dirty="0">
                <a:solidFill>
                  <a:srgbClr val="FF0000"/>
                </a:solidFill>
              </a:rPr>
              <a:t> </a:t>
            </a:r>
            <a:r>
              <a:rPr lang="en-US" dirty="0" err="1">
                <a:solidFill>
                  <a:srgbClr val="FF0000"/>
                </a:solidFill>
              </a:rPr>
              <a:t>xuyên</a:t>
            </a:r>
            <a:r>
              <a:rPr lang="en-US" dirty="0">
                <a:solidFill>
                  <a:srgbClr val="FF0000"/>
                </a:solidFill>
              </a:rPr>
              <a:t>, </a:t>
            </a:r>
            <a:r>
              <a:rPr lang="en-US" dirty="0" err="1">
                <a:solidFill>
                  <a:srgbClr val="FF0000"/>
                </a:solidFill>
              </a:rPr>
              <a:t>cải</a:t>
            </a:r>
            <a:r>
              <a:rPr lang="en-US" dirty="0">
                <a:solidFill>
                  <a:srgbClr val="FF0000"/>
                </a:solidFill>
              </a:rPr>
              <a:t> </a:t>
            </a:r>
            <a:r>
              <a:rPr lang="en-US" dirty="0" err="1">
                <a:solidFill>
                  <a:srgbClr val="FF0000"/>
                </a:solidFill>
              </a:rPr>
              <a:t>thiện</a:t>
            </a:r>
            <a:r>
              <a:rPr lang="en-US" dirty="0">
                <a:solidFill>
                  <a:srgbClr val="FF0000"/>
                </a:solidFill>
              </a:rPr>
              <a:t> </a:t>
            </a:r>
            <a:r>
              <a:rPr lang="en-US" dirty="0" err="1">
                <a:solidFill>
                  <a:srgbClr val="FF0000"/>
                </a:solidFill>
              </a:rPr>
              <a:t>triệu</a:t>
            </a:r>
            <a:r>
              <a:rPr lang="en-US" dirty="0">
                <a:solidFill>
                  <a:srgbClr val="FF0000"/>
                </a:solidFill>
              </a:rPr>
              <a:t> </a:t>
            </a:r>
            <a:r>
              <a:rPr lang="en-US" dirty="0" err="1">
                <a:solidFill>
                  <a:srgbClr val="FF0000"/>
                </a:solidFill>
              </a:rPr>
              <a:t>chứng</a:t>
            </a:r>
            <a:endParaRPr lang="en-US" dirty="0">
              <a:solidFill>
                <a:srgbClr val="FF0000"/>
              </a:solidFill>
            </a:endParaRPr>
          </a:p>
        </p:txBody>
      </p:sp>
      <p:sp>
        <p:nvSpPr>
          <p:cNvPr id="10" name="TextBox 9">
            <a:extLst>
              <a:ext uri="{FF2B5EF4-FFF2-40B4-BE49-F238E27FC236}">
                <a16:creationId xmlns:a16="http://schemas.microsoft.com/office/drawing/2014/main" id="{8B499E15-1F21-4E5E-948E-3F5FB0D8A1AB}"/>
              </a:ext>
            </a:extLst>
          </p:cNvPr>
          <p:cNvSpPr txBox="1"/>
          <p:nvPr/>
        </p:nvSpPr>
        <p:spPr>
          <a:xfrm>
            <a:off x="4119513" y="1219200"/>
            <a:ext cx="8419292" cy="461665"/>
          </a:xfrm>
          <a:prstGeom prst="rect">
            <a:avLst/>
          </a:prstGeom>
          <a:solidFill>
            <a:schemeClr val="tx1"/>
          </a:solidFill>
        </p:spPr>
        <p:txBody>
          <a:bodyPr wrap="none" rtlCol="0">
            <a:spAutoFit/>
          </a:bodyPr>
          <a:lstStyle/>
          <a:p>
            <a:r>
              <a:rPr lang="en-US" dirty="0">
                <a:solidFill>
                  <a:srgbClr val="FF0000"/>
                </a:solidFill>
              </a:rPr>
              <a:t>SABA/SAMA, </a:t>
            </a:r>
            <a:r>
              <a:rPr lang="en-US" dirty="0" err="1">
                <a:solidFill>
                  <a:srgbClr val="FF0000"/>
                </a:solidFill>
              </a:rPr>
              <a:t>th</a:t>
            </a:r>
            <a:r>
              <a:rPr lang="vi-VN" dirty="0">
                <a:solidFill>
                  <a:srgbClr val="FF0000"/>
                </a:solidFill>
              </a:rPr>
              <a:t>ư</a:t>
            </a:r>
            <a:r>
              <a:rPr lang="en-US" dirty="0" err="1">
                <a:solidFill>
                  <a:srgbClr val="FF0000"/>
                </a:solidFill>
              </a:rPr>
              <a:t>ờng</a:t>
            </a:r>
            <a:r>
              <a:rPr lang="en-US" dirty="0">
                <a:solidFill>
                  <a:srgbClr val="FF0000"/>
                </a:solidFill>
              </a:rPr>
              <a:t> </a:t>
            </a:r>
            <a:r>
              <a:rPr lang="en-US" dirty="0" err="1">
                <a:solidFill>
                  <a:srgbClr val="FF0000"/>
                </a:solidFill>
              </a:rPr>
              <a:t>xuyên</a:t>
            </a:r>
            <a:r>
              <a:rPr lang="en-US" dirty="0">
                <a:solidFill>
                  <a:srgbClr val="FF0000"/>
                </a:solidFill>
              </a:rPr>
              <a:t>/</a:t>
            </a:r>
            <a:r>
              <a:rPr lang="en-US" dirty="0" err="1">
                <a:solidFill>
                  <a:srgbClr val="FF0000"/>
                </a:solidFill>
              </a:rPr>
              <a:t>khi</a:t>
            </a:r>
            <a:r>
              <a:rPr lang="en-US" dirty="0">
                <a:solidFill>
                  <a:srgbClr val="FF0000"/>
                </a:solidFill>
              </a:rPr>
              <a:t> </a:t>
            </a:r>
            <a:r>
              <a:rPr lang="en-US" dirty="0" err="1">
                <a:solidFill>
                  <a:srgbClr val="FF0000"/>
                </a:solidFill>
              </a:rPr>
              <a:t>cần</a:t>
            </a:r>
            <a:r>
              <a:rPr lang="en-US" dirty="0">
                <a:solidFill>
                  <a:srgbClr val="FF0000"/>
                </a:solidFill>
              </a:rPr>
              <a:t>, ↑FEV1/</a:t>
            </a:r>
            <a:r>
              <a:rPr lang="en-US" dirty="0" err="1">
                <a:solidFill>
                  <a:srgbClr val="FF0000"/>
                </a:solidFill>
              </a:rPr>
              <a:t>triệu</a:t>
            </a:r>
            <a:r>
              <a:rPr lang="en-US" dirty="0">
                <a:solidFill>
                  <a:srgbClr val="FF0000"/>
                </a:solidFill>
              </a:rPr>
              <a:t> </a:t>
            </a:r>
            <a:r>
              <a:rPr lang="en-US" dirty="0" err="1">
                <a:solidFill>
                  <a:srgbClr val="FF0000"/>
                </a:solidFill>
              </a:rPr>
              <a:t>chứng</a:t>
            </a:r>
            <a:endParaRPr lang="en-US" dirty="0">
              <a:solidFill>
                <a:srgbClr val="FF0000"/>
              </a:solidFill>
            </a:endParaRPr>
          </a:p>
        </p:txBody>
      </p:sp>
      <p:sp>
        <p:nvSpPr>
          <p:cNvPr id="11" name="TextBox 10">
            <a:extLst>
              <a:ext uri="{FF2B5EF4-FFF2-40B4-BE49-F238E27FC236}">
                <a16:creationId xmlns:a16="http://schemas.microsoft.com/office/drawing/2014/main" id="{6E7BC7F0-A33C-4562-B071-EFD16224B703}"/>
              </a:ext>
            </a:extLst>
          </p:cNvPr>
          <p:cNvSpPr txBox="1"/>
          <p:nvPr/>
        </p:nvSpPr>
        <p:spPr>
          <a:xfrm>
            <a:off x="4119512" y="1896308"/>
            <a:ext cx="7691487" cy="461665"/>
          </a:xfrm>
          <a:prstGeom prst="rect">
            <a:avLst/>
          </a:prstGeom>
          <a:solidFill>
            <a:schemeClr val="tx1"/>
          </a:solidFill>
        </p:spPr>
        <p:txBody>
          <a:bodyPr wrap="square" rtlCol="0">
            <a:spAutoFit/>
          </a:bodyPr>
          <a:lstStyle/>
          <a:p>
            <a:r>
              <a:rPr lang="en-US" dirty="0">
                <a:solidFill>
                  <a:srgbClr val="FF0000"/>
                </a:solidFill>
              </a:rPr>
              <a:t>SABA+SAMA&gt; SABA/SAMA ↑FEV1/</a:t>
            </a:r>
            <a:r>
              <a:rPr lang="en-US" dirty="0" err="1">
                <a:solidFill>
                  <a:srgbClr val="FF0000"/>
                </a:solidFill>
              </a:rPr>
              <a:t>triệu</a:t>
            </a:r>
            <a:r>
              <a:rPr lang="en-US" dirty="0">
                <a:solidFill>
                  <a:srgbClr val="FF0000"/>
                </a:solidFill>
              </a:rPr>
              <a:t> </a:t>
            </a:r>
            <a:r>
              <a:rPr lang="en-US" dirty="0" err="1">
                <a:solidFill>
                  <a:srgbClr val="FF0000"/>
                </a:solidFill>
              </a:rPr>
              <a:t>chứng</a:t>
            </a:r>
            <a:endParaRPr lang="en-US" dirty="0">
              <a:solidFill>
                <a:srgbClr val="FF0000"/>
              </a:solidFill>
            </a:endParaRPr>
          </a:p>
        </p:txBody>
      </p:sp>
      <p:sp>
        <p:nvSpPr>
          <p:cNvPr id="12" name="TextBox 11">
            <a:extLst>
              <a:ext uri="{FF2B5EF4-FFF2-40B4-BE49-F238E27FC236}">
                <a16:creationId xmlns:a16="http://schemas.microsoft.com/office/drawing/2014/main" id="{90A6648B-BCCB-4EDA-8853-7FFC2155812B}"/>
              </a:ext>
            </a:extLst>
          </p:cNvPr>
          <p:cNvSpPr txBox="1"/>
          <p:nvPr/>
        </p:nvSpPr>
        <p:spPr>
          <a:xfrm>
            <a:off x="4114800" y="2401341"/>
            <a:ext cx="8110979" cy="400110"/>
          </a:xfrm>
          <a:prstGeom prst="rect">
            <a:avLst/>
          </a:prstGeom>
          <a:solidFill>
            <a:schemeClr val="tx1"/>
          </a:solidFill>
        </p:spPr>
        <p:txBody>
          <a:bodyPr wrap="square" rtlCol="0">
            <a:spAutoFit/>
          </a:bodyPr>
          <a:lstStyle/>
          <a:p>
            <a:r>
              <a:rPr lang="en-US" sz="2000" dirty="0">
                <a:solidFill>
                  <a:srgbClr val="FF0000"/>
                </a:solidFill>
              </a:rPr>
              <a:t>LABA/LAMA ↑FEV1/</a:t>
            </a:r>
            <a:r>
              <a:rPr lang="en-US" sz="2000" dirty="0" err="1">
                <a:solidFill>
                  <a:srgbClr val="FF0000"/>
                </a:solidFill>
              </a:rPr>
              <a:t>triệu</a:t>
            </a:r>
            <a:r>
              <a:rPr lang="en-US" sz="2000" dirty="0">
                <a:solidFill>
                  <a:srgbClr val="FF0000"/>
                </a:solidFill>
              </a:rPr>
              <a:t> </a:t>
            </a:r>
            <a:r>
              <a:rPr lang="en-US" sz="2000" dirty="0" err="1">
                <a:solidFill>
                  <a:srgbClr val="FF0000"/>
                </a:solidFill>
              </a:rPr>
              <a:t>chứng</a:t>
            </a:r>
            <a:r>
              <a:rPr lang="en-US" sz="2000" dirty="0">
                <a:solidFill>
                  <a:srgbClr val="FF0000"/>
                </a:solidFill>
              </a:rPr>
              <a:t>/</a:t>
            </a:r>
            <a:r>
              <a:rPr lang="en-US" sz="2000" dirty="0" err="1">
                <a:solidFill>
                  <a:srgbClr val="FF0000"/>
                </a:solidFill>
              </a:rPr>
              <a:t>tìnhtrạng</a:t>
            </a:r>
            <a:r>
              <a:rPr lang="en-US" sz="2000" dirty="0">
                <a:solidFill>
                  <a:srgbClr val="FF0000"/>
                </a:solidFill>
              </a:rPr>
              <a:t> </a:t>
            </a:r>
            <a:r>
              <a:rPr lang="en-US" sz="2000" dirty="0" err="1">
                <a:solidFill>
                  <a:srgbClr val="FF0000"/>
                </a:solidFill>
              </a:rPr>
              <a:t>sứckhỏe</a:t>
            </a:r>
            <a:r>
              <a:rPr lang="en-US" sz="2000" dirty="0">
                <a:solidFill>
                  <a:srgbClr val="FF0000"/>
                </a:solidFill>
              </a:rPr>
              <a:t> / ↓ </a:t>
            </a:r>
            <a:r>
              <a:rPr lang="en-US" sz="2000" dirty="0" err="1">
                <a:solidFill>
                  <a:srgbClr val="FF0000"/>
                </a:solidFill>
              </a:rPr>
              <a:t>đợt</a:t>
            </a:r>
            <a:r>
              <a:rPr lang="en-US" sz="2000" dirty="0">
                <a:solidFill>
                  <a:srgbClr val="FF0000"/>
                </a:solidFill>
              </a:rPr>
              <a:t> </a:t>
            </a:r>
            <a:r>
              <a:rPr lang="en-US" sz="2000" dirty="0" err="1">
                <a:solidFill>
                  <a:srgbClr val="FF0000"/>
                </a:solidFill>
              </a:rPr>
              <a:t>cấp</a:t>
            </a:r>
            <a:endParaRPr lang="en-US" sz="2000" dirty="0">
              <a:solidFill>
                <a:srgbClr val="FF0000"/>
              </a:solidFill>
            </a:endParaRPr>
          </a:p>
        </p:txBody>
      </p:sp>
      <p:sp>
        <p:nvSpPr>
          <p:cNvPr id="13" name="TextBox 12">
            <a:extLst>
              <a:ext uri="{FF2B5EF4-FFF2-40B4-BE49-F238E27FC236}">
                <a16:creationId xmlns:a16="http://schemas.microsoft.com/office/drawing/2014/main" id="{040FF947-36F7-4404-B19E-DE147D212247}"/>
              </a:ext>
            </a:extLst>
          </p:cNvPr>
          <p:cNvSpPr txBox="1"/>
          <p:nvPr/>
        </p:nvSpPr>
        <p:spPr>
          <a:xfrm>
            <a:off x="4206095" y="3097736"/>
            <a:ext cx="7691487" cy="461665"/>
          </a:xfrm>
          <a:prstGeom prst="rect">
            <a:avLst/>
          </a:prstGeom>
          <a:solidFill>
            <a:schemeClr val="tx1"/>
          </a:solidFill>
        </p:spPr>
        <p:txBody>
          <a:bodyPr wrap="square" rtlCol="0">
            <a:spAutoFit/>
          </a:bodyPr>
          <a:lstStyle/>
          <a:p>
            <a:r>
              <a:rPr lang="en-US" dirty="0">
                <a:solidFill>
                  <a:srgbClr val="FF0000"/>
                </a:solidFill>
              </a:rPr>
              <a:t>LAMA &gt; LABA ↓</a:t>
            </a:r>
            <a:r>
              <a:rPr lang="en-US" dirty="0" err="1">
                <a:solidFill>
                  <a:srgbClr val="FF0000"/>
                </a:solidFill>
              </a:rPr>
              <a:t>đợt</a:t>
            </a:r>
            <a:r>
              <a:rPr lang="en-US" dirty="0">
                <a:solidFill>
                  <a:srgbClr val="FF0000"/>
                </a:solidFill>
              </a:rPr>
              <a:t> </a:t>
            </a:r>
            <a:r>
              <a:rPr lang="en-US" dirty="0" err="1">
                <a:solidFill>
                  <a:srgbClr val="FF0000"/>
                </a:solidFill>
              </a:rPr>
              <a:t>cấp</a:t>
            </a:r>
            <a:r>
              <a:rPr lang="en-US" dirty="0">
                <a:solidFill>
                  <a:srgbClr val="FF0000"/>
                </a:solidFill>
              </a:rPr>
              <a:t>/ ↓</a:t>
            </a:r>
            <a:r>
              <a:rPr lang="en-US" dirty="0" err="1">
                <a:solidFill>
                  <a:srgbClr val="FF0000"/>
                </a:solidFill>
              </a:rPr>
              <a:t>nhập</a:t>
            </a:r>
            <a:r>
              <a:rPr lang="en-US" dirty="0">
                <a:solidFill>
                  <a:srgbClr val="FF0000"/>
                </a:solidFill>
              </a:rPr>
              <a:t> </a:t>
            </a:r>
            <a:r>
              <a:rPr lang="en-US" dirty="0" err="1">
                <a:solidFill>
                  <a:srgbClr val="FF0000"/>
                </a:solidFill>
              </a:rPr>
              <a:t>viện</a:t>
            </a:r>
            <a:endParaRPr lang="en-US" dirty="0">
              <a:solidFill>
                <a:srgbClr val="FF0000"/>
              </a:solidFill>
            </a:endParaRPr>
          </a:p>
        </p:txBody>
      </p:sp>
      <p:sp>
        <p:nvSpPr>
          <p:cNvPr id="14" name="TextBox 13">
            <a:extLst>
              <a:ext uri="{FF2B5EF4-FFF2-40B4-BE49-F238E27FC236}">
                <a16:creationId xmlns:a16="http://schemas.microsoft.com/office/drawing/2014/main" id="{54AAC7E6-96A3-4156-A522-33603AADADB5}"/>
              </a:ext>
            </a:extLst>
          </p:cNvPr>
          <p:cNvSpPr txBox="1"/>
          <p:nvPr/>
        </p:nvSpPr>
        <p:spPr>
          <a:xfrm>
            <a:off x="4206094" y="3778255"/>
            <a:ext cx="7691487" cy="461665"/>
          </a:xfrm>
          <a:prstGeom prst="rect">
            <a:avLst/>
          </a:prstGeom>
          <a:solidFill>
            <a:schemeClr val="tx1"/>
          </a:solidFill>
        </p:spPr>
        <p:txBody>
          <a:bodyPr wrap="square" rtlCol="0">
            <a:spAutoFit/>
          </a:bodyPr>
          <a:lstStyle/>
          <a:p>
            <a:r>
              <a:rPr lang="en-US" dirty="0">
                <a:solidFill>
                  <a:srgbClr val="FF0000"/>
                </a:solidFill>
              </a:rPr>
              <a:t>LAMA + LABA &gt; LABA/LAMA ↑FEV1/</a:t>
            </a:r>
            <a:r>
              <a:rPr lang="en-US" dirty="0" err="1">
                <a:solidFill>
                  <a:srgbClr val="FF0000"/>
                </a:solidFill>
              </a:rPr>
              <a:t>triệu</a:t>
            </a:r>
            <a:r>
              <a:rPr lang="en-US" dirty="0">
                <a:solidFill>
                  <a:srgbClr val="FF0000"/>
                </a:solidFill>
              </a:rPr>
              <a:t> </a:t>
            </a:r>
            <a:r>
              <a:rPr lang="en-US" dirty="0" err="1">
                <a:solidFill>
                  <a:srgbClr val="FF0000"/>
                </a:solidFill>
              </a:rPr>
              <a:t>chứng</a:t>
            </a:r>
            <a:endParaRPr lang="en-US" dirty="0">
              <a:solidFill>
                <a:srgbClr val="FF0000"/>
              </a:solidFill>
            </a:endParaRPr>
          </a:p>
        </p:txBody>
      </p:sp>
      <p:sp>
        <p:nvSpPr>
          <p:cNvPr id="15" name="TextBox 14">
            <a:extLst>
              <a:ext uri="{FF2B5EF4-FFF2-40B4-BE49-F238E27FC236}">
                <a16:creationId xmlns:a16="http://schemas.microsoft.com/office/drawing/2014/main" id="{9D48A07F-5734-40AF-A803-13C7573B5BE4}"/>
              </a:ext>
            </a:extLst>
          </p:cNvPr>
          <p:cNvSpPr txBox="1"/>
          <p:nvPr/>
        </p:nvSpPr>
        <p:spPr>
          <a:xfrm>
            <a:off x="4292679" y="4509591"/>
            <a:ext cx="7691487" cy="461665"/>
          </a:xfrm>
          <a:prstGeom prst="rect">
            <a:avLst/>
          </a:prstGeom>
          <a:solidFill>
            <a:schemeClr val="tx1"/>
          </a:solidFill>
        </p:spPr>
        <p:txBody>
          <a:bodyPr wrap="square" rtlCol="0">
            <a:spAutoFit/>
          </a:bodyPr>
          <a:lstStyle/>
          <a:p>
            <a:r>
              <a:rPr lang="en-US" dirty="0">
                <a:solidFill>
                  <a:srgbClr val="FF0000"/>
                </a:solidFill>
              </a:rPr>
              <a:t>LAMA + LABA &gt; LABA/LAMA ↓</a:t>
            </a:r>
            <a:r>
              <a:rPr lang="en-US" dirty="0" err="1">
                <a:solidFill>
                  <a:srgbClr val="FF0000"/>
                </a:solidFill>
              </a:rPr>
              <a:t>đợt</a:t>
            </a:r>
            <a:r>
              <a:rPr lang="en-US" dirty="0">
                <a:solidFill>
                  <a:srgbClr val="FF0000"/>
                </a:solidFill>
              </a:rPr>
              <a:t> </a:t>
            </a:r>
            <a:r>
              <a:rPr lang="en-US" dirty="0" err="1">
                <a:solidFill>
                  <a:srgbClr val="FF0000"/>
                </a:solidFill>
              </a:rPr>
              <a:t>cấp</a:t>
            </a:r>
            <a:endParaRPr lang="en-US" dirty="0">
              <a:solidFill>
                <a:srgbClr val="FF0000"/>
              </a:solidFill>
            </a:endParaRPr>
          </a:p>
        </p:txBody>
      </p:sp>
      <p:sp>
        <p:nvSpPr>
          <p:cNvPr id="16" name="TextBox 15">
            <a:extLst>
              <a:ext uri="{FF2B5EF4-FFF2-40B4-BE49-F238E27FC236}">
                <a16:creationId xmlns:a16="http://schemas.microsoft.com/office/drawing/2014/main" id="{70F8F177-2654-4787-ADBB-3215084C007E}"/>
              </a:ext>
            </a:extLst>
          </p:cNvPr>
          <p:cNvSpPr txBox="1"/>
          <p:nvPr/>
        </p:nvSpPr>
        <p:spPr>
          <a:xfrm>
            <a:off x="4206093" y="5036708"/>
            <a:ext cx="7691487" cy="461665"/>
          </a:xfrm>
          <a:prstGeom prst="rect">
            <a:avLst/>
          </a:prstGeom>
          <a:solidFill>
            <a:schemeClr val="tx1"/>
          </a:solidFill>
        </p:spPr>
        <p:txBody>
          <a:bodyPr wrap="square" rtlCol="0">
            <a:spAutoFit/>
          </a:bodyPr>
          <a:lstStyle/>
          <a:p>
            <a:r>
              <a:rPr lang="en-US" dirty="0">
                <a:solidFill>
                  <a:srgbClr val="FF0000"/>
                </a:solidFill>
              </a:rPr>
              <a:t>Tiotropium (LAMA) </a:t>
            </a:r>
            <a:r>
              <a:rPr lang="en-US" dirty="0" err="1">
                <a:solidFill>
                  <a:srgbClr val="FF0000"/>
                </a:solidFill>
              </a:rPr>
              <a:t>cải</a:t>
            </a:r>
            <a:r>
              <a:rPr lang="en-US" dirty="0">
                <a:solidFill>
                  <a:srgbClr val="FF0000"/>
                </a:solidFill>
              </a:rPr>
              <a:t> </a:t>
            </a:r>
            <a:r>
              <a:rPr lang="en-US" dirty="0" err="1">
                <a:solidFill>
                  <a:srgbClr val="FF0000"/>
                </a:solidFill>
              </a:rPr>
              <a:t>thiện</a:t>
            </a:r>
            <a:r>
              <a:rPr lang="en-US" dirty="0">
                <a:solidFill>
                  <a:srgbClr val="FF0000"/>
                </a:solidFill>
              </a:rPr>
              <a:t> </a:t>
            </a:r>
            <a:r>
              <a:rPr lang="en-US" dirty="0" err="1">
                <a:solidFill>
                  <a:srgbClr val="FF0000"/>
                </a:solidFill>
              </a:rPr>
              <a:t>hiệu</a:t>
            </a:r>
            <a:r>
              <a:rPr lang="en-US" dirty="0">
                <a:solidFill>
                  <a:srgbClr val="FF0000"/>
                </a:solidFill>
              </a:rPr>
              <a:t> </a:t>
            </a:r>
            <a:r>
              <a:rPr lang="en-US" dirty="0" err="1">
                <a:solidFill>
                  <a:srgbClr val="FF0000"/>
                </a:solidFill>
              </a:rPr>
              <a:t>quả</a:t>
            </a:r>
            <a:r>
              <a:rPr lang="en-US" dirty="0">
                <a:solidFill>
                  <a:srgbClr val="FF0000"/>
                </a:solidFill>
              </a:rPr>
              <a:t> PHCN</a:t>
            </a:r>
          </a:p>
        </p:txBody>
      </p:sp>
      <p:sp>
        <p:nvSpPr>
          <p:cNvPr id="17" name="TextBox 16">
            <a:extLst>
              <a:ext uri="{FF2B5EF4-FFF2-40B4-BE49-F238E27FC236}">
                <a16:creationId xmlns:a16="http://schemas.microsoft.com/office/drawing/2014/main" id="{0F3D9A91-B81A-48E8-98EA-422859930619}"/>
              </a:ext>
            </a:extLst>
          </p:cNvPr>
          <p:cNvSpPr txBox="1"/>
          <p:nvPr/>
        </p:nvSpPr>
        <p:spPr>
          <a:xfrm>
            <a:off x="4207714" y="5716521"/>
            <a:ext cx="7691487" cy="461665"/>
          </a:xfrm>
          <a:prstGeom prst="rect">
            <a:avLst/>
          </a:prstGeom>
          <a:solidFill>
            <a:schemeClr val="tx1"/>
          </a:solidFill>
        </p:spPr>
        <p:txBody>
          <a:bodyPr wrap="square" rtlCol="0">
            <a:spAutoFit/>
          </a:bodyPr>
          <a:lstStyle/>
          <a:p>
            <a:r>
              <a:rPr lang="en-US" dirty="0" err="1">
                <a:solidFill>
                  <a:srgbClr val="FF0000"/>
                </a:solidFill>
              </a:rPr>
              <a:t>Theophyline</a:t>
            </a:r>
            <a:r>
              <a:rPr lang="en-US" dirty="0">
                <a:solidFill>
                  <a:srgbClr val="FF0000"/>
                </a:solidFill>
              </a:rPr>
              <a:t> </a:t>
            </a:r>
            <a:r>
              <a:rPr lang="en-US" dirty="0" err="1">
                <a:solidFill>
                  <a:srgbClr val="FF0000"/>
                </a:solidFill>
              </a:rPr>
              <a:t>dãn</a:t>
            </a:r>
            <a:r>
              <a:rPr lang="en-US" dirty="0">
                <a:solidFill>
                  <a:srgbClr val="FF0000"/>
                </a:solidFill>
              </a:rPr>
              <a:t> PQ </a:t>
            </a:r>
            <a:r>
              <a:rPr lang="en-US" dirty="0" err="1">
                <a:solidFill>
                  <a:srgbClr val="FF0000"/>
                </a:solidFill>
              </a:rPr>
              <a:t>nhẹ</a:t>
            </a:r>
            <a:r>
              <a:rPr lang="en-US" dirty="0">
                <a:solidFill>
                  <a:srgbClr val="FF0000"/>
                </a:solidFill>
              </a:rPr>
              <a:t> </a:t>
            </a:r>
            <a:r>
              <a:rPr lang="en-US" dirty="0">
                <a:solidFill>
                  <a:srgbClr val="FF0000"/>
                </a:solidFill>
                <a:sym typeface="Wingdings" panose="05000000000000000000" pitchFamily="2" charset="2"/>
              </a:rPr>
              <a:t></a:t>
            </a:r>
            <a:r>
              <a:rPr lang="en-US" dirty="0" err="1">
                <a:solidFill>
                  <a:srgbClr val="FF0000"/>
                </a:solidFill>
              </a:rPr>
              <a:t>triệu</a:t>
            </a:r>
            <a:r>
              <a:rPr lang="en-US" dirty="0">
                <a:solidFill>
                  <a:srgbClr val="FF0000"/>
                </a:solidFill>
              </a:rPr>
              <a:t> </a:t>
            </a:r>
            <a:r>
              <a:rPr lang="en-US" dirty="0" err="1">
                <a:solidFill>
                  <a:srgbClr val="FF0000"/>
                </a:solidFill>
              </a:rPr>
              <a:t>chứng</a:t>
            </a:r>
            <a:r>
              <a:rPr lang="en-US" dirty="0">
                <a:solidFill>
                  <a:srgbClr val="FF0000"/>
                </a:solidFill>
              </a:rPr>
              <a:t> </a:t>
            </a:r>
            <a:r>
              <a:rPr lang="en-US" dirty="0" err="1">
                <a:solidFill>
                  <a:srgbClr val="FF0000"/>
                </a:solidFill>
              </a:rPr>
              <a:t>khiêm</a:t>
            </a:r>
            <a:r>
              <a:rPr lang="en-US" dirty="0">
                <a:solidFill>
                  <a:srgbClr val="FF0000"/>
                </a:solidFill>
              </a:rPr>
              <a:t> </a:t>
            </a:r>
            <a:r>
              <a:rPr lang="en-US" dirty="0" err="1">
                <a:solidFill>
                  <a:srgbClr val="FF0000"/>
                </a:solidFill>
              </a:rPr>
              <a:t>tốn</a:t>
            </a:r>
            <a:endParaRPr lang="en-US" dirty="0">
              <a:solidFill>
                <a:srgbClr val="FF0000"/>
              </a:solidFill>
            </a:endParaRPr>
          </a:p>
        </p:txBody>
      </p:sp>
    </p:spTree>
    <p:extLst>
      <p:ext uri="{BB962C8B-B14F-4D97-AF65-F5344CB8AC3E}">
        <p14:creationId xmlns:p14="http://schemas.microsoft.com/office/powerpoint/2010/main" val="2236453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Treatment of Stable COPD</a:t>
            </a:r>
          </a:p>
        </p:txBody>
      </p:sp>
      <p:sp>
        <p:nvSpPr>
          <p:cNvPr id="8" name="TextBox 1"/>
          <p:cNvSpPr txBox="1">
            <a:spLocks noChangeArrowheads="1"/>
          </p:cNvSpPr>
          <p:nvPr/>
        </p:nvSpPr>
        <p:spPr bwMode="auto">
          <a:xfrm>
            <a:off x="1991544" y="1340768"/>
            <a:ext cx="8424934" cy="400110"/>
          </a:xfrm>
          <a:prstGeom prst="rect">
            <a:avLst/>
          </a:prstGeom>
          <a:noFill/>
          <a:ln w="9525">
            <a:noFill/>
            <a:miter lim="800000"/>
            <a:headEnd/>
            <a:tailEnd/>
          </a:ln>
        </p:spPr>
        <p:txBody>
          <a:bodyPr wrap="square">
            <a:spAutoFit/>
          </a:bodyPr>
          <a:lstStyle/>
          <a:p>
            <a:pPr>
              <a:buClr>
                <a:srgbClr val="FFCC66"/>
              </a:buClr>
            </a:pPr>
            <a:r>
              <a:rPr lang="en-AU" sz="2000" dirty="0">
                <a:solidFill>
                  <a:srgbClr val="FAB516"/>
                </a:solidFill>
              </a:rPr>
              <a:t>Pharmacological treatment</a:t>
            </a: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12" name="Picture 11">
            <a:extLst>
              <a:ext uri="{FF2B5EF4-FFF2-40B4-BE49-F238E27FC236}">
                <a16:creationId xmlns:a16="http://schemas.microsoft.com/office/drawing/2014/main" id="{C253ECAB-6065-491C-BB12-F9E55FCB2ECD}"/>
              </a:ext>
            </a:extLst>
          </p:cNvPr>
          <p:cNvPicPr>
            <a:picLocks noChangeAspect="1"/>
          </p:cNvPicPr>
          <p:nvPr/>
        </p:nvPicPr>
        <p:blipFill>
          <a:blip r:embed="rId3"/>
          <a:stretch>
            <a:fillRect/>
          </a:stretch>
        </p:blipFill>
        <p:spPr>
          <a:xfrm>
            <a:off x="685800" y="1740878"/>
            <a:ext cx="10978450" cy="4459995"/>
          </a:xfrm>
          <a:prstGeom prst="rect">
            <a:avLst/>
          </a:prstGeom>
          <a:solidFill>
            <a:schemeClr val="tx1"/>
          </a:solidFill>
        </p:spPr>
      </p:pic>
      <p:sp>
        <p:nvSpPr>
          <p:cNvPr id="9" name="TextBox 8">
            <a:extLst>
              <a:ext uri="{FF2B5EF4-FFF2-40B4-BE49-F238E27FC236}">
                <a16:creationId xmlns:a16="http://schemas.microsoft.com/office/drawing/2014/main" id="{D641847C-113B-4FDB-B13E-E46AA07A9A59}"/>
              </a:ext>
            </a:extLst>
          </p:cNvPr>
          <p:cNvSpPr txBox="1"/>
          <p:nvPr/>
        </p:nvSpPr>
        <p:spPr>
          <a:xfrm>
            <a:off x="2590800" y="2883728"/>
            <a:ext cx="8110979" cy="400110"/>
          </a:xfrm>
          <a:prstGeom prst="rect">
            <a:avLst/>
          </a:prstGeom>
          <a:solidFill>
            <a:schemeClr val="tx1"/>
          </a:solidFill>
        </p:spPr>
        <p:txBody>
          <a:bodyPr wrap="square" rtlCol="0">
            <a:spAutoFit/>
          </a:bodyPr>
          <a:lstStyle/>
          <a:p>
            <a:r>
              <a:rPr lang="en-US" sz="2000" dirty="0" err="1">
                <a:solidFill>
                  <a:srgbClr val="FF0000"/>
                </a:solidFill>
              </a:rPr>
              <a:t>Thuốc</a:t>
            </a:r>
            <a:r>
              <a:rPr lang="en-US" sz="2000" dirty="0">
                <a:solidFill>
                  <a:srgbClr val="FF0000"/>
                </a:solidFill>
              </a:rPr>
              <a:t> </a:t>
            </a:r>
            <a:r>
              <a:rPr lang="en-US" sz="2000" dirty="0" err="1">
                <a:solidFill>
                  <a:srgbClr val="FF0000"/>
                </a:solidFill>
              </a:rPr>
              <a:t>tác</a:t>
            </a:r>
            <a:r>
              <a:rPr lang="en-US" sz="2000" dirty="0">
                <a:solidFill>
                  <a:srgbClr val="FF0000"/>
                </a:solidFill>
              </a:rPr>
              <a:t> </a:t>
            </a:r>
            <a:r>
              <a:rPr lang="en-US" sz="2000" dirty="0" err="1">
                <a:solidFill>
                  <a:srgbClr val="FF0000"/>
                </a:solidFill>
              </a:rPr>
              <a:t>dụng</a:t>
            </a:r>
            <a:r>
              <a:rPr lang="en-US" sz="2000" dirty="0">
                <a:solidFill>
                  <a:srgbClr val="FF0000"/>
                </a:solidFill>
              </a:rPr>
              <a:t> </a:t>
            </a:r>
            <a:r>
              <a:rPr lang="en-US" sz="2000" dirty="0" err="1">
                <a:solidFill>
                  <a:srgbClr val="FF0000"/>
                </a:solidFill>
              </a:rPr>
              <a:t>dài</a:t>
            </a:r>
            <a:r>
              <a:rPr lang="en-US" sz="2000" dirty="0">
                <a:solidFill>
                  <a:srgbClr val="FF0000"/>
                </a:solidFill>
              </a:rPr>
              <a:t> &gt; </a:t>
            </a:r>
            <a:r>
              <a:rPr lang="en-US" sz="2000" dirty="0" err="1">
                <a:solidFill>
                  <a:srgbClr val="FF0000"/>
                </a:solidFill>
              </a:rPr>
              <a:t>ngắn</a:t>
            </a:r>
            <a:r>
              <a:rPr lang="en-US" sz="2000" dirty="0">
                <a:solidFill>
                  <a:srgbClr val="FF0000"/>
                </a:solidFill>
              </a:rPr>
              <a:t>; </a:t>
            </a:r>
            <a:r>
              <a:rPr lang="en-US" sz="2000" dirty="0" err="1">
                <a:solidFill>
                  <a:srgbClr val="FF0000"/>
                </a:solidFill>
              </a:rPr>
              <a:t>trừ</a:t>
            </a:r>
            <a:r>
              <a:rPr lang="en-US" sz="2000" dirty="0">
                <a:solidFill>
                  <a:srgbClr val="FF0000"/>
                </a:solidFill>
              </a:rPr>
              <a:t> bn </a:t>
            </a:r>
            <a:r>
              <a:rPr lang="en-US" sz="2000" dirty="0" err="1">
                <a:solidFill>
                  <a:srgbClr val="FF0000"/>
                </a:solidFill>
              </a:rPr>
              <a:t>thi</a:t>
            </a:r>
            <a:r>
              <a:rPr lang="en-US" sz="2000" dirty="0">
                <a:solidFill>
                  <a:srgbClr val="FF0000"/>
                </a:solidFill>
              </a:rPr>
              <a:t> </a:t>
            </a:r>
            <a:r>
              <a:rPr lang="en-US" sz="2000" dirty="0" err="1">
                <a:solidFill>
                  <a:srgbClr val="FF0000"/>
                </a:solidFill>
              </a:rPr>
              <a:t>thoảng</a:t>
            </a:r>
            <a:r>
              <a:rPr lang="en-US" sz="2000" dirty="0">
                <a:solidFill>
                  <a:srgbClr val="FF0000"/>
                </a:solidFill>
              </a:rPr>
              <a:t> </a:t>
            </a:r>
            <a:r>
              <a:rPr lang="en-US" sz="2000" dirty="0" err="1">
                <a:solidFill>
                  <a:srgbClr val="FF0000"/>
                </a:solidFill>
              </a:rPr>
              <a:t>mới</a:t>
            </a:r>
            <a:r>
              <a:rPr lang="en-US" sz="2000" dirty="0">
                <a:solidFill>
                  <a:srgbClr val="FF0000"/>
                </a:solidFill>
              </a:rPr>
              <a:t> </a:t>
            </a:r>
            <a:r>
              <a:rPr lang="en-US" sz="2000" dirty="0" err="1">
                <a:solidFill>
                  <a:srgbClr val="FF0000"/>
                </a:solidFill>
              </a:rPr>
              <a:t>khó</a:t>
            </a:r>
            <a:r>
              <a:rPr lang="en-US" sz="2000" dirty="0">
                <a:solidFill>
                  <a:srgbClr val="FF0000"/>
                </a:solidFill>
              </a:rPr>
              <a:t> </a:t>
            </a:r>
            <a:r>
              <a:rPr lang="en-US" sz="2000" dirty="0" err="1">
                <a:solidFill>
                  <a:srgbClr val="FF0000"/>
                </a:solidFill>
              </a:rPr>
              <a:t>thở</a:t>
            </a:r>
            <a:endParaRPr lang="en-US" sz="2000" dirty="0">
              <a:solidFill>
                <a:srgbClr val="FF0000"/>
              </a:solidFill>
            </a:endParaRPr>
          </a:p>
        </p:txBody>
      </p:sp>
      <p:sp>
        <p:nvSpPr>
          <p:cNvPr id="11" name="TextBox 10">
            <a:extLst>
              <a:ext uri="{FF2B5EF4-FFF2-40B4-BE49-F238E27FC236}">
                <a16:creationId xmlns:a16="http://schemas.microsoft.com/office/drawing/2014/main" id="{4456A410-870F-4968-A2D4-ADACCF474CA9}"/>
              </a:ext>
            </a:extLst>
          </p:cNvPr>
          <p:cNvSpPr txBox="1"/>
          <p:nvPr/>
        </p:nvSpPr>
        <p:spPr>
          <a:xfrm>
            <a:off x="28092" y="4004223"/>
            <a:ext cx="12163908" cy="461665"/>
          </a:xfrm>
          <a:prstGeom prst="rect">
            <a:avLst/>
          </a:prstGeom>
          <a:solidFill>
            <a:schemeClr val="tx1"/>
          </a:solidFill>
        </p:spPr>
        <p:txBody>
          <a:bodyPr wrap="square" rtlCol="0">
            <a:spAutoFit/>
          </a:bodyPr>
          <a:lstStyle/>
          <a:p>
            <a:r>
              <a:rPr lang="en-US" dirty="0" err="1">
                <a:solidFill>
                  <a:srgbClr val="FF0000"/>
                </a:solidFill>
              </a:rPr>
              <a:t>Khởi</a:t>
            </a:r>
            <a:r>
              <a:rPr lang="en-US" dirty="0">
                <a:solidFill>
                  <a:srgbClr val="FF0000"/>
                </a:solidFill>
              </a:rPr>
              <a:t> </a:t>
            </a:r>
            <a:r>
              <a:rPr lang="en-US" dirty="0" err="1">
                <a:solidFill>
                  <a:srgbClr val="FF0000"/>
                </a:solidFill>
              </a:rPr>
              <a:t>đầu</a:t>
            </a:r>
            <a:r>
              <a:rPr lang="en-US" dirty="0">
                <a:solidFill>
                  <a:srgbClr val="FF0000"/>
                </a:solidFill>
              </a:rPr>
              <a:t> 1 </a:t>
            </a:r>
            <a:r>
              <a:rPr lang="en-US" dirty="0" err="1">
                <a:solidFill>
                  <a:srgbClr val="FF0000"/>
                </a:solidFill>
              </a:rPr>
              <a:t>hoặc</a:t>
            </a:r>
            <a:r>
              <a:rPr lang="en-US" dirty="0">
                <a:solidFill>
                  <a:srgbClr val="FF0000"/>
                </a:solidFill>
              </a:rPr>
              <a:t> 2 </a:t>
            </a:r>
            <a:r>
              <a:rPr lang="en-US" dirty="0" err="1">
                <a:solidFill>
                  <a:srgbClr val="FF0000"/>
                </a:solidFill>
              </a:rPr>
              <a:t>dãn</a:t>
            </a:r>
            <a:r>
              <a:rPr lang="en-US" dirty="0">
                <a:solidFill>
                  <a:srgbClr val="FF0000"/>
                </a:solidFill>
              </a:rPr>
              <a:t> </a:t>
            </a:r>
            <a:r>
              <a:rPr lang="en-US" dirty="0" err="1">
                <a:solidFill>
                  <a:srgbClr val="FF0000"/>
                </a:solidFill>
              </a:rPr>
              <a:t>pq</a:t>
            </a:r>
            <a:r>
              <a:rPr lang="en-US" dirty="0">
                <a:solidFill>
                  <a:srgbClr val="FF0000"/>
                </a:solidFill>
              </a:rPr>
              <a:t> </a:t>
            </a:r>
            <a:r>
              <a:rPr lang="en-US" dirty="0" err="1">
                <a:solidFill>
                  <a:srgbClr val="FF0000"/>
                </a:solidFill>
              </a:rPr>
              <a:t>tác</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dài</a:t>
            </a:r>
            <a:r>
              <a:rPr lang="en-US" dirty="0">
                <a:solidFill>
                  <a:srgbClr val="FF0000"/>
                </a:solidFill>
              </a:rPr>
              <a:t>; </a:t>
            </a:r>
            <a:r>
              <a:rPr lang="en-US" dirty="0" err="1">
                <a:solidFill>
                  <a:srgbClr val="FF0000"/>
                </a:solidFill>
              </a:rPr>
              <a:t>nếu</a:t>
            </a:r>
            <a:r>
              <a:rPr lang="en-US" dirty="0">
                <a:solidFill>
                  <a:srgbClr val="FF0000"/>
                </a:solidFill>
              </a:rPr>
              <a:t> 1 </a:t>
            </a:r>
            <a:r>
              <a:rPr lang="en-US" dirty="0" err="1">
                <a:solidFill>
                  <a:srgbClr val="FF0000"/>
                </a:solidFill>
              </a:rPr>
              <a:t>thuốc</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giảm</a:t>
            </a:r>
            <a:r>
              <a:rPr lang="en-US" dirty="0">
                <a:solidFill>
                  <a:srgbClr val="FF0000"/>
                </a:solidFill>
              </a:rPr>
              <a:t> </a:t>
            </a:r>
            <a:r>
              <a:rPr lang="en-US" dirty="0" err="1">
                <a:solidFill>
                  <a:srgbClr val="FF0000"/>
                </a:solidFill>
              </a:rPr>
              <a:t>tăng</a:t>
            </a:r>
            <a:r>
              <a:rPr lang="en-US" dirty="0">
                <a:solidFill>
                  <a:srgbClr val="FF0000"/>
                </a:solidFill>
              </a:rPr>
              <a:t> </a:t>
            </a:r>
            <a:r>
              <a:rPr lang="en-US" dirty="0" err="1">
                <a:solidFill>
                  <a:srgbClr val="FF0000"/>
                </a:solidFill>
              </a:rPr>
              <a:t>lên</a:t>
            </a:r>
            <a:r>
              <a:rPr lang="en-US" dirty="0">
                <a:solidFill>
                  <a:srgbClr val="FF0000"/>
                </a:solidFill>
              </a:rPr>
              <a:t> 2 </a:t>
            </a:r>
            <a:r>
              <a:rPr lang="en-US" dirty="0" err="1">
                <a:solidFill>
                  <a:srgbClr val="FF0000"/>
                </a:solidFill>
              </a:rPr>
              <a:t>thuốc</a:t>
            </a:r>
            <a:endParaRPr lang="en-US" dirty="0">
              <a:solidFill>
                <a:srgbClr val="FF0000"/>
              </a:solidFill>
            </a:endParaRPr>
          </a:p>
        </p:txBody>
      </p:sp>
      <p:sp>
        <p:nvSpPr>
          <p:cNvPr id="13" name="TextBox 12">
            <a:extLst>
              <a:ext uri="{FF2B5EF4-FFF2-40B4-BE49-F238E27FC236}">
                <a16:creationId xmlns:a16="http://schemas.microsoft.com/office/drawing/2014/main" id="{3AA44183-B024-4AE4-B2A8-B0BDBD4F88AF}"/>
              </a:ext>
            </a:extLst>
          </p:cNvPr>
          <p:cNvSpPr txBox="1"/>
          <p:nvPr/>
        </p:nvSpPr>
        <p:spPr>
          <a:xfrm>
            <a:off x="9073450" y="4535674"/>
            <a:ext cx="2590800" cy="476337"/>
          </a:xfrm>
          <a:prstGeom prst="rect">
            <a:avLst/>
          </a:prstGeom>
          <a:solidFill>
            <a:schemeClr val="tx1"/>
          </a:solidFill>
        </p:spPr>
        <p:txBody>
          <a:bodyPr wrap="square" rtlCol="0">
            <a:spAutoFit/>
          </a:bodyPr>
          <a:lstStyle/>
          <a:p>
            <a:r>
              <a:rPr lang="en-US" dirty="0" err="1">
                <a:solidFill>
                  <a:srgbClr val="FF0000"/>
                </a:solidFill>
              </a:rPr>
              <a:t>Hít</a:t>
            </a:r>
            <a:r>
              <a:rPr lang="en-US" dirty="0">
                <a:solidFill>
                  <a:srgbClr val="FF0000"/>
                </a:solidFill>
              </a:rPr>
              <a:t> &gt; </a:t>
            </a:r>
            <a:r>
              <a:rPr lang="en-US" dirty="0" err="1">
                <a:solidFill>
                  <a:srgbClr val="FF0000"/>
                </a:solidFill>
              </a:rPr>
              <a:t>Uống</a:t>
            </a:r>
            <a:endParaRPr lang="en-US" dirty="0">
              <a:solidFill>
                <a:srgbClr val="FF0000"/>
              </a:solidFill>
            </a:endParaRPr>
          </a:p>
        </p:txBody>
      </p:sp>
      <p:sp>
        <p:nvSpPr>
          <p:cNvPr id="14" name="TextBox 13">
            <a:extLst>
              <a:ext uri="{FF2B5EF4-FFF2-40B4-BE49-F238E27FC236}">
                <a16:creationId xmlns:a16="http://schemas.microsoft.com/office/drawing/2014/main" id="{483A7FD5-25D7-4E87-9A5A-58540D500336}"/>
              </a:ext>
            </a:extLst>
          </p:cNvPr>
          <p:cNvSpPr txBox="1"/>
          <p:nvPr/>
        </p:nvSpPr>
        <p:spPr>
          <a:xfrm>
            <a:off x="3962824" y="5383000"/>
            <a:ext cx="7691487" cy="830997"/>
          </a:xfrm>
          <a:prstGeom prst="rect">
            <a:avLst/>
          </a:prstGeom>
          <a:solidFill>
            <a:schemeClr val="tx1"/>
          </a:solidFill>
        </p:spPr>
        <p:txBody>
          <a:bodyPr wrap="square" rtlCol="0">
            <a:spAutoFit/>
          </a:bodyPr>
          <a:lstStyle/>
          <a:p>
            <a:r>
              <a:rPr lang="en-US" dirty="0" err="1">
                <a:solidFill>
                  <a:srgbClr val="FF0000"/>
                </a:solidFill>
              </a:rPr>
              <a:t>Theophyline</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khuyến</a:t>
            </a:r>
            <a:r>
              <a:rPr lang="en-US" dirty="0">
                <a:solidFill>
                  <a:srgbClr val="FF0000"/>
                </a:solidFill>
              </a:rPr>
              <a:t> </a:t>
            </a:r>
            <a:r>
              <a:rPr lang="en-US" dirty="0" err="1">
                <a:solidFill>
                  <a:srgbClr val="FF0000"/>
                </a:solidFill>
              </a:rPr>
              <a:t>cáo</a:t>
            </a:r>
            <a:r>
              <a:rPr lang="en-US" dirty="0">
                <a:solidFill>
                  <a:srgbClr val="FF0000"/>
                </a:solidFill>
              </a:rPr>
              <a:t> </a:t>
            </a:r>
            <a:r>
              <a:rPr lang="en-US" dirty="0" err="1">
                <a:solidFill>
                  <a:srgbClr val="FF0000"/>
                </a:solidFill>
              </a:rPr>
              <a:t>trừ</a:t>
            </a:r>
            <a:r>
              <a:rPr lang="en-US" dirty="0">
                <a:solidFill>
                  <a:srgbClr val="FF0000"/>
                </a:solidFill>
              </a:rPr>
              <a:t> </a:t>
            </a:r>
            <a:r>
              <a:rPr lang="en-US" dirty="0" err="1">
                <a:solidFill>
                  <a:srgbClr val="FF0000"/>
                </a:solidFill>
              </a:rPr>
              <a:t>dãn</a:t>
            </a:r>
            <a:r>
              <a:rPr lang="en-US" dirty="0">
                <a:solidFill>
                  <a:srgbClr val="FF0000"/>
                </a:solidFill>
              </a:rPr>
              <a:t> </a:t>
            </a:r>
            <a:r>
              <a:rPr lang="en-US" dirty="0" err="1">
                <a:solidFill>
                  <a:srgbClr val="FF0000"/>
                </a:solidFill>
              </a:rPr>
              <a:t>pq</a:t>
            </a:r>
            <a:r>
              <a:rPr lang="en-US" dirty="0">
                <a:solidFill>
                  <a:srgbClr val="FF0000"/>
                </a:solidFill>
              </a:rPr>
              <a:t> </a:t>
            </a:r>
            <a:r>
              <a:rPr lang="en-US" dirty="0" err="1">
                <a:solidFill>
                  <a:srgbClr val="FF0000"/>
                </a:solidFill>
              </a:rPr>
              <a:t>dài</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thi</a:t>
            </a:r>
            <a:endParaRPr lang="en-US" dirty="0">
              <a:solidFill>
                <a:srgbClr val="FF0000"/>
              </a:solidFill>
            </a:endParaRPr>
          </a:p>
        </p:txBody>
      </p:sp>
    </p:spTree>
    <p:extLst>
      <p:ext uri="{BB962C8B-B14F-4D97-AF65-F5344CB8AC3E}">
        <p14:creationId xmlns:p14="http://schemas.microsoft.com/office/powerpoint/2010/main" val="2332186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71"/>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29914" y="1092193"/>
            <a:ext cx="1828800" cy="1815882"/>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Liệu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pháp</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dùng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endParaRPr lang="en-US" sz="2800" dirty="0">
              <a:solidFill>
                <a:srgbClr val="FAB516"/>
              </a:solidFill>
              <a:latin typeface="Tahoma" pitchFamily="34" charset="0"/>
              <a:cs typeface="Tahoma" pitchFamily="34" charset="0"/>
            </a:endParaRPr>
          </a:p>
        </p:txBody>
      </p:sp>
      <p:sp>
        <p:nvSpPr>
          <p:cNvPr id="6" name="TextBox 1">
            <a:extLst>
              <a:ext uri="{FF2B5EF4-FFF2-40B4-BE49-F238E27FC236}">
                <a16:creationId xmlns:a16="http://schemas.microsoft.com/office/drawing/2014/main" id="{1F6E54B4-3772-4CAF-8BE7-2B1FB0176743}"/>
              </a:ext>
            </a:extLst>
          </p:cNvPr>
          <p:cNvSpPr txBox="1">
            <a:spLocks noChangeArrowheads="1"/>
          </p:cNvSpPr>
          <p:nvPr/>
        </p:nvSpPr>
        <p:spPr bwMode="auto">
          <a:xfrm>
            <a:off x="-212361" y="6210098"/>
            <a:ext cx="2590800" cy="646331"/>
          </a:xfrm>
          <a:prstGeom prst="rect">
            <a:avLst/>
          </a:prstGeom>
          <a:noFill/>
          <a:ln w="9525">
            <a:noFill/>
            <a:miter lim="800000"/>
            <a:headEnd/>
            <a:tailEnd/>
          </a:ln>
        </p:spPr>
        <p:txBody>
          <a:bodyPr wrap="square">
            <a:spAutoFit/>
          </a:bodyPr>
          <a:lstStyle/>
          <a:p>
            <a:pPr algn="ctr"/>
            <a:r>
              <a:rPr lang="en-US" sz="1200" dirty="0">
                <a:solidFill>
                  <a:schemeClr val="accent6">
                    <a:lumMod val="40000"/>
                    <a:lumOff val="60000"/>
                  </a:schemeClr>
                </a:solidFill>
              </a:rPr>
              <a:t>© 2019 Global Initiative for Chronic Obstructive Lung Disease</a:t>
            </a:r>
          </a:p>
        </p:txBody>
      </p:sp>
      <p:pic>
        <p:nvPicPr>
          <p:cNvPr id="8" name="Picture 7">
            <a:extLst>
              <a:ext uri="{FF2B5EF4-FFF2-40B4-BE49-F238E27FC236}">
                <a16:creationId xmlns:a16="http://schemas.microsoft.com/office/drawing/2014/main" id="{6CDB7CC3-9FE0-4233-9163-FB3AECBDC6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800" y="-5431"/>
            <a:ext cx="5791200" cy="6877050"/>
          </a:xfrm>
          <a:prstGeom prst="rect">
            <a:avLst/>
          </a:prstGeom>
          <a:solidFill>
            <a:schemeClr val="tx1"/>
          </a:solidFill>
        </p:spPr>
      </p:pic>
      <p:sp>
        <p:nvSpPr>
          <p:cNvPr id="10" name="TextBox 9">
            <a:extLst>
              <a:ext uri="{FF2B5EF4-FFF2-40B4-BE49-F238E27FC236}">
                <a16:creationId xmlns:a16="http://schemas.microsoft.com/office/drawing/2014/main" id="{0B74443C-2F9F-4A66-9A5C-F7BEFF921B9B}"/>
              </a:ext>
            </a:extLst>
          </p:cNvPr>
          <p:cNvSpPr txBox="1"/>
          <p:nvPr/>
        </p:nvSpPr>
        <p:spPr>
          <a:xfrm>
            <a:off x="3678323" y="688671"/>
            <a:ext cx="8513677" cy="461665"/>
          </a:xfrm>
          <a:prstGeom prst="rect">
            <a:avLst/>
          </a:prstGeom>
          <a:solidFill>
            <a:schemeClr val="tx1"/>
          </a:solidFill>
        </p:spPr>
        <p:txBody>
          <a:bodyPr wrap="none" rtlCol="0">
            <a:spAutoFit/>
          </a:bodyPr>
          <a:lstStyle/>
          <a:p>
            <a:r>
              <a:rPr lang="en-US" dirty="0">
                <a:solidFill>
                  <a:srgbClr val="FF0000"/>
                </a:solidFill>
              </a:rPr>
              <a:t>ICS+LABA&gt;ICS/LABA ↑FEV1/</a:t>
            </a:r>
            <a:r>
              <a:rPr lang="en-US" dirty="0" err="1">
                <a:solidFill>
                  <a:srgbClr val="FF0000"/>
                </a:solidFill>
              </a:rPr>
              <a:t>tìnhtrạng</a:t>
            </a:r>
            <a:r>
              <a:rPr lang="en-US" dirty="0">
                <a:solidFill>
                  <a:srgbClr val="FF0000"/>
                </a:solidFill>
              </a:rPr>
              <a:t> </a:t>
            </a:r>
            <a:r>
              <a:rPr lang="en-US" dirty="0" err="1">
                <a:solidFill>
                  <a:srgbClr val="FF0000"/>
                </a:solidFill>
              </a:rPr>
              <a:t>sứckhỏe</a:t>
            </a:r>
            <a:r>
              <a:rPr lang="en-US" dirty="0">
                <a:solidFill>
                  <a:srgbClr val="FF0000"/>
                </a:solidFill>
              </a:rPr>
              <a:t>/↓</a:t>
            </a:r>
            <a:r>
              <a:rPr lang="en-US" dirty="0" err="1">
                <a:solidFill>
                  <a:srgbClr val="FF0000"/>
                </a:solidFill>
              </a:rPr>
              <a:t>đợt</a:t>
            </a:r>
            <a:r>
              <a:rPr lang="en-US" dirty="0">
                <a:solidFill>
                  <a:srgbClr val="FF0000"/>
                </a:solidFill>
              </a:rPr>
              <a:t> </a:t>
            </a:r>
            <a:r>
              <a:rPr lang="en-US" dirty="0" err="1">
                <a:solidFill>
                  <a:srgbClr val="FF0000"/>
                </a:solidFill>
              </a:rPr>
              <a:t>cấp</a:t>
            </a:r>
            <a:endParaRPr lang="en-US" dirty="0">
              <a:solidFill>
                <a:srgbClr val="FF0000"/>
              </a:solidFill>
            </a:endParaRPr>
          </a:p>
        </p:txBody>
      </p:sp>
      <p:sp>
        <p:nvSpPr>
          <p:cNvPr id="11" name="TextBox 10">
            <a:extLst>
              <a:ext uri="{FF2B5EF4-FFF2-40B4-BE49-F238E27FC236}">
                <a16:creationId xmlns:a16="http://schemas.microsoft.com/office/drawing/2014/main" id="{D061A954-A13F-4EE1-80C2-87FA4345EED6}"/>
              </a:ext>
            </a:extLst>
          </p:cNvPr>
          <p:cNvSpPr txBox="1"/>
          <p:nvPr/>
        </p:nvSpPr>
        <p:spPr>
          <a:xfrm>
            <a:off x="3678323" y="1092193"/>
            <a:ext cx="7766870" cy="461665"/>
          </a:xfrm>
          <a:prstGeom prst="rect">
            <a:avLst/>
          </a:prstGeom>
          <a:solidFill>
            <a:schemeClr val="tx1"/>
          </a:solidFill>
        </p:spPr>
        <p:txBody>
          <a:bodyPr wrap="none" rtlCol="0">
            <a:spAutoFit/>
          </a:bodyPr>
          <a:lstStyle/>
          <a:p>
            <a:r>
              <a:rPr lang="en-US" dirty="0">
                <a:solidFill>
                  <a:srgbClr val="FF0000"/>
                </a:solidFill>
              </a:rPr>
              <a:t>ICS </a:t>
            </a:r>
            <a:r>
              <a:rPr lang="en-US" dirty="0" err="1">
                <a:solidFill>
                  <a:srgbClr val="FF0000"/>
                </a:solidFill>
              </a:rPr>
              <a:t>thường</a:t>
            </a:r>
            <a:r>
              <a:rPr lang="en-US" dirty="0">
                <a:solidFill>
                  <a:srgbClr val="FF0000"/>
                </a:solidFill>
              </a:rPr>
              <a:t> </a:t>
            </a:r>
            <a:r>
              <a:rPr lang="en-US" dirty="0" err="1">
                <a:solidFill>
                  <a:srgbClr val="FF0000"/>
                </a:solidFill>
              </a:rPr>
              <a:t>xuyên</a:t>
            </a:r>
            <a:r>
              <a:rPr lang="en-US" dirty="0">
                <a:solidFill>
                  <a:srgbClr val="FF0000"/>
                </a:solidFill>
              </a:rPr>
              <a:t> </a:t>
            </a:r>
            <a:r>
              <a:rPr lang="en-US" dirty="0" err="1">
                <a:solidFill>
                  <a:srgbClr val="FF0000"/>
                </a:solidFill>
              </a:rPr>
              <a:t>tăng</a:t>
            </a:r>
            <a:r>
              <a:rPr lang="en-US" dirty="0">
                <a:solidFill>
                  <a:srgbClr val="FF0000"/>
                </a:solidFill>
              </a:rPr>
              <a:t> </a:t>
            </a:r>
            <a:r>
              <a:rPr lang="en-US" dirty="0" err="1">
                <a:solidFill>
                  <a:srgbClr val="FF0000"/>
                </a:solidFill>
              </a:rPr>
              <a:t>viêm</a:t>
            </a:r>
            <a:r>
              <a:rPr lang="en-US" dirty="0">
                <a:solidFill>
                  <a:srgbClr val="FF0000"/>
                </a:solidFill>
              </a:rPr>
              <a:t> </a:t>
            </a:r>
            <a:r>
              <a:rPr lang="en-US" dirty="0" err="1">
                <a:solidFill>
                  <a:srgbClr val="FF0000"/>
                </a:solidFill>
              </a:rPr>
              <a:t>phổi</a:t>
            </a:r>
            <a:r>
              <a:rPr lang="en-US" dirty="0">
                <a:solidFill>
                  <a:srgbClr val="FF0000"/>
                </a:solidFill>
              </a:rPr>
              <a:t> </a:t>
            </a:r>
            <a:r>
              <a:rPr lang="en-US" dirty="0" err="1">
                <a:solidFill>
                  <a:srgbClr val="FF0000"/>
                </a:solidFill>
              </a:rPr>
              <a:t>trên</a:t>
            </a:r>
            <a:r>
              <a:rPr lang="en-US" dirty="0">
                <a:solidFill>
                  <a:srgbClr val="FF0000"/>
                </a:solidFill>
              </a:rPr>
              <a:t> COPD </a:t>
            </a:r>
            <a:r>
              <a:rPr lang="en-US" dirty="0" err="1">
                <a:solidFill>
                  <a:srgbClr val="FF0000"/>
                </a:solidFill>
              </a:rPr>
              <a:t>nặng</a:t>
            </a:r>
            <a:endParaRPr lang="en-US" dirty="0">
              <a:solidFill>
                <a:srgbClr val="FF0000"/>
              </a:solidFill>
            </a:endParaRPr>
          </a:p>
        </p:txBody>
      </p:sp>
      <p:sp>
        <p:nvSpPr>
          <p:cNvPr id="12" name="TextBox 11">
            <a:extLst>
              <a:ext uri="{FF2B5EF4-FFF2-40B4-BE49-F238E27FC236}">
                <a16:creationId xmlns:a16="http://schemas.microsoft.com/office/drawing/2014/main" id="{D2B6A424-6294-4839-9679-70594E2E584F}"/>
              </a:ext>
            </a:extLst>
          </p:cNvPr>
          <p:cNvSpPr txBox="1"/>
          <p:nvPr/>
        </p:nvSpPr>
        <p:spPr>
          <a:xfrm>
            <a:off x="1447800" y="1526380"/>
            <a:ext cx="10820400" cy="400110"/>
          </a:xfrm>
          <a:prstGeom prst="rect">
            <a:avLst/>
          </a:prstGeom>
          <a:solidFill>
            <a:schemeClr val="tx1"/>
          </a:solidFill>
        </p:spPr>
        <p:txBody>
          <a:bodyPr wrap="square" rtlCol="0">
            <a:spAutoFit/>
          </a:bodyPr>
          <a:lstStyle/>
          <a:p>
            <a:r>
              <a:rPr lang="en-US" sz="2000" dirty="0" err="1">
                <a:solidFill>
                  <a:srgbClr val="FF0000"/>
                </a:solidFill>
              </a:rPr>
              <a:t>Bộ</a:t>
            </a:r>
            <a:r>
              <a:rPr lang="en-US" sz="2000" dirty="0">
                <a:solidFill>
                  <a:srgbClr val="FF0000"/>
                </a:solidFill>
              </a:rPr>
              <a:t> </a:t>
            </a:r>
            <a:r>
              <a:rPr lang="en-US" sz="2000" dirty="0" err="1">
                <a:solidFill>
                  <a:srgbClr val="FF0000"/>
                </a:solidFill>
              </a:rPr>
              <a:t>ba</a:t>
            </a:r>
            <a:r>
              <a:rPr lang="en-US" sz="2000" dirty="0">
                <a:solidFill>
                  <a:srgbClr val="FF0000"/>
                </a:solidFill>
              </a:rPr>
              <a:t> &gt; ICS+LABA, LABA+LAMA, LAMA ↑FEV1/</a:t>
            </a:r>
            <a:r>
              <a:rPr lang="en-US" sz="2000" dirty="0" err="1">
                <a:solidFill>
                  <a:srgbClr val="FF0000"/>
                </a:solidFill>
              </a:rPr>
              <a:t>triệu</a:t>
            </a:r>
            <a:r>
              <a:rPr lang="en-US" sz="2000" dirty="0">
                <a:solidFill>
                  <a:srgbClr val="FF0000"/>
                </a:solidFill>
              </a:rPr>
              <a:t> </a:t>
            </a:r>
            <a:r>
              <a:rPr lang="en-US" sz="2000" dirty="0" err="1">
                <a:solidFill>
                  <a:srgbClr val="FF0000"/>
                </a:solidFill>
              </a:rPr>
              <a:t>chứng</a:t>
            </a:r>
            <a:r>
              <a:rPr lang="en-US" sz="2000" dirty="0">
                <a:solidFill>
                  <a:srgbClr val="FF0000"/>
                </a:solidFill>
              </a:rPr>
              <a:t>/</a:t>
            </a:r>
            <a:r>
              <a:rPr lang="en-US" sz="2000" dirty="0" err="1">
                <a:solidFill>
                  <a:srgbClr val="FF0000"/>
                </a:solidFill>
              </a:rPr>
              <a:t>tìnhtrạng</a:t>
            </a:r>
            <a:r>
              <a:rPr lang="en-US" sz="2000" dirty="0">
                <a:solidFill>
                  <a:srgbClr val="FF0000"/>
                </a:solidFill>
              </a:rPr>
              <a:t> </a:t>
            </a:r>
            <a:r>
              <a:rPr lang="en-US" sz="2000" dirty="0" err="1">
                <a:solidFill>
                  <a:srgbClr val="FF0000"/>
                </a:solidFill>
              </a:rPr>
              <a:t>sứckhỏe</a:t>
            </a:r>
            <a:r>
              <a:rPr lang="en-US" sz="2000" dirty="0">
                <a:solidFill>
                  <a:srgbClr val="FF0000"/>
                </a:solidFill>
              </a:rPr>
              <a:t>/↓</a:t>
            </a:r>
            <a:r>
              <a:rPr lang="en-US" sz="2000" dirty="0" err="1">
                <a:solidFill>
                  <a:srgbClr val="FF0000"/>
                </a:solidFill>
              </a:rPr>
              <a:t>đợt</a:t>
            </a:r>
            <a:r>
              <a:rPr lang="en-US" sz="2000" dirty="0">
                <a:solidFill>
                  <a:srgbClr val="FF0000"/>
                </a:solidFill>
              </a:rPr>
              <a:t> </a:t>
            </a:r>
            <a:r>
              <a:rPr lang="en-US" sz="2000" dirty="0" err="1">
                <a:solidFill>
                  <a:srgbClr val="FF0000"/>
                </a:solidFill>
              </a:rPr>
              <a:t>cấp</a:t>
            </a:r>
            <a:endParaRPr lang="en-US" sz="2000" dirty="0">
              <a:solidFill>
                <a:srgbClr val="FF0000"/>
              </a:solidFill>
            </a:endParaRPr>
          </a:p>
        </p:txBody>
      </p:sp>
      <p:sp>
        <p:nvSpPr>
          <p:cNvPr id="13" name="TextBox 12">
            <a:extLst>
              <a:ext uri="{FF2B5EF4-FFF2-40B4-BE49-F238E27FC236}">
                <a16:creationId xmlns:a16="http://schemas.microsoft.com/office/drawing/2014/main" id="{F8B64E63-3693-4914-BB48-BF74AAD98B69}"/>
              </a:ext>
            </a:extLst>
          </p:cNvPr>
          <p:cNvSpPr txBox="1"/>
          <p:nvPr/>
        </p:nvSpPr>
        <p:spPr>
          <a:xfrm>
            <a:off x="4038601" y="2197761"/>
            <a:ext cx="2362200" cy="400110"/>
          </a:xfrm>
          <a:prstGeom prst="rect">
            <a:avLst/>
          </a:prstGeom>
          <a:solidFill>
            <a:schemeClr val="tx1"/>
          </a:solidFill>
        </p:spPr>
        <p:txBody>
          <a:bodyPr wrap="square" rtlCol="0">
            <a:spAutoFit/>
          </a:bodyPr>
          <a:lstStyle/>
          <a:p>
            <a:r>
              <a:rPr lang="en-US" sz="2000" dirty="0" err="1">
                <a:solidFill>
                  <a:srgbClr val="FF0000"/>
                </a:solidFill>
              </a:rPr>
              <a:t>Không</a:t>
            </a:r>
            <a:r>
              <a:rPr lang="en-US" sz="2000" dirty="0">
                <a:solidFill>
                  <a:srgbClr val="FF0000"/>
                </a:solidFill>
              </a:rPr>
              <a:t> </a:t>
            </a:r>
            <a:r>
              <a:rPr lang="en-US" sz="2000" dirty="0" err="1">
                <a:solidFill>
                  <a:srgbClr val="FF0000"/>
                </a:solidFill>
              </a:rPr>
              <a:t>dùng</a:t>
            </a:r>
            <a:r>
              <a:rPr lang="en-US" sz="2000" dirty="0">
                <a:solidFill>
                  <a:srgbClr val="FF0000"/>
                </a:solidFill>
              </a:rPr>
              <a:t> OCS</a:t>
            </a:r>
          </a:p>
        </p:txBody>
      </p:sp>
      <p:sp>
        <p:nvSpPr>
          <p:cNvPr id="14" name="TextBox 13">
            <a:extLst>
              <a:ext uri="{FF2B5EF4-FFF2-40B4-BE49-F238E27FC236}">
                <a16:creationId xmlns:a16="http://schemas.microsoft.com/office/drawing/2014/main" id="{D3F5D52B-1FA4-4B98-AC69-FF77EE14A1DA}"/>
              </a:ext>
            </a:extLst>
          </p:cNvPr>
          <p:cNvSpPr txBox="1"/>
          <p:nvPr/>
        </p:nvSpPr>
        <p:spPr>
          <a:xfrm>
            <a:off x="1219200" y="2908075"/>
            <a:ext cx="10972800" cy="461665"/>
          </a:xfrm>
          <a:prstGeom prst="rect">
            <a:avLst/>
          </a:prstGeom>
          <a:solidFill>
            <a:schemeClr val="tx1"/>
          </a:solidFill>
        </p:spPr>
        <p:txBody>
          <a:bodyPr wrap="square" rtlCol="0">
            <a:spAutoFit/>
          </a:bodyPr>
          <a:lstStyle/>
          <a:p>
            <a:r>
              <a:rPr lang="en-US" dirty="0">
                <a:solidFill>
                  <a:srgbClr val="FF0000"/>
                </a:solidFill>
              </a:rPr>
              <a:t>PDE4/bn VPQ </a:t>
            </a:r>
            <a:r>
              <a:rPr lang="en-US" dirty="0" err="1">
                <a:solidFill>
                  <a:srgbClr val="FF0000"/>
                </a:solidFill>
              </a:rPr>
              <a:t>mãn</a:t>
            </a:r>
            <a:r>
              <a:rPr lang="en-US" dirty="0">
                <a:solidFill>
                  <a:srgbClr val="FF0000"/>
                </a:solidFill>
              </a:rPr>
              <a:t>+ </a:t>
            </a:r>
            <a:r>
              <a:rPr lang="en-US" dirty="0" err="1">
                <a:solidFill>
                  <a:srgbClr val="FF0000"/>
                </a:solidFill>
              </a:rPr>
              <a:t>đợt</a:t>
            </a:r>
            <a:r>
              <a:rPr lang="en-US" dirty="0">
                <a:solidFill>
                  <a:srgbClr val="FF0000"/>
                </a:solidFill>
              </a:rPr>
              <a:t> </a:t>
            </a:r>
            <a:r>
              <a:rPr lang="en-US" dirty="0" err="1">
                <a:solidFill>
                  <a:srgbClr val="FF0000"/>
                </a:solidFill>
              </a:rPr>
              <a:t>cấp</a:t>
            </a:r>
            <a:r>
              <a:rPr lang="en-US" dirty="0">
                <a:solidFill>
                  <a:srgbClr val="FF0000"/>
                </a:solidFill>
              </a:rPr>
              <a:t> ± ICS/LABA ↑FEV1 /↓</a:t>
            </a:r>
            <a:r>
              <a:rPr lang="en-US" dirty="0" err="1">
                <a:solidFill>
                  <a:srgbClr val="FF0000"/>
                </a:solidFill>
              </a:rPr>
              <a:t>đợt</a:t>
            </a:r>
            <a:r>
              <a:rPr lang="en-US" dirty="0">
                <a:solidFill>
                  <a:srgbClr val="FF0000"/>
                </a:solidFill>
              </a:rPr>
              <a:t> </a:t>
            </a:r>
            <a:r>
              <a:rPr lang="en-US" dirty="0" err="1">
                <a:solidFill>
                  <a:srgbClr val="FF0000"/>
                </a:solidFill>
              </a:rPr>
              <a:t>cấp</a:t>
            </a:r>
            <a:r>
              <a:rPr lang="en-US" dirty="0">
                <a:solidFill>
                  <a:srgbClr val="FF0000"/>
                </a:solidFill>
              </a:rPr>
              <a:t> </a:t>
            </a:r>
            <a:r>
              <a:rPr lang="en-US" dirty="0" err="1">
                <a:solidFill>
                  <a:srgbClr val="FF0000"/>
                </a:solidFill>
              </a:rPr>
              <a:t>trung</a:t>
            </a:r>
            <a:r>
              <a:rPr lang="en-US" dirty="0">
                <a:solidFill>
                  <a:srgbClr val="FF0000"/>
                </a:solidFill>
              </a:rPr>
              <a:t> </a:t>
            </a:r>
            <a:r>
              <a:rPr lang="en-US" dirty="0" err="1">
                <a:solidFill>
                  <a:srgbClr val="FF0000"/>
                </a:solidFill>
              </a:rPr>
              <a:t>bình</a:t>
            </a:r>
            <a:r>
              <a:rPr lang="en-US" dirty="0">
                <a:solidFill>
                  <a:srgbClr val="FF0000"/>
                </a:solidFill>
              </a:rPr>
              <a:t> </a:t>
            </a:r>
            <a:r>
              <a:rPr lang="en-US" dirty="0" err="1">
                <a:solidFill>
                  <a:srgbClr val="FF0000"/>
                </a:solidFill>
              </a:rPr>
              <a:t>nặng</a:t>
            </a:r>
            <a:endParaRPr lang="en-US" dirty="0">
              <a:solidFill>
                <a:srgbClr val="FF0000"/>
              </a:solidFill>
            </a:endParaRPr>
          </a:p>
        </p:txBody>
      </p:sp>
      <p:sp>
        <p:nvSpPr>
          <p:cNvPr id="15" name="TextBox 14">
            <a:extLst>
              <a:ext uri="{FF2B5EF4-FFF2-40B4-BE49-F238E27FC236}">
                <a16:creationId xmlns:a16="http://schemas.microsoft.com/office/drawing/2014/main" id="{ED5DACA6-FA85-45CC-82D5-35CB9499142D}"/>
              </a:ext>
            </a:extLst>
          </p:cNvPr>
          <p:cNvSpPr txBox="1"/>
          <p:nvPr/>
        </p:nvSpPr>
        <p:spPr>
          <a:xfrm>
            <a:off x="3666974" y="4120492"/>
            <a:ext cx="8493944" cy="461665"/>
          </a:xfrm>
          <a:prstGeom prst="rect">
            <a:avLst/>
          </a:prstGeom>
          <a:solidFill>
            <a:schemeClr val="tx1"/>
          </a:solidFill>
        </p:spPr>
        <p:txBody>
          <a:bodyPr wrap="square" rtlCol="0">
            <a:spAutoFit/>
          </a:bodyPr>
          <a:lstStyle/>
          <a:p>
            <a:r>
              <a:rPr lang="en-US" dirty="0" err="1">
                <a:solidFill>
                  <a:srgbClr val="FF0000"/>
                </a:solidFill>
              </a:rPr>
              <a:t>Azi</a:t>
            </a:r>
            <a:r>
              <a:rPr lang="en-US" dirty="0">
                <a:solidFill>
                  <a:srgbClr val="FF0000"/>
                </a:solidFill>
              </a:rPr>
              <a:t>, Eri ↓</a:t>
            </a:r>
            <a:r>
              <a:rPr lang="en-US" dirty="0" err="1">
                <a:solidFill>
                  <a:srgbClr val="FF0000"/>
                </a:solidFill>
              </a:rPr>
              <a:t>đợt</a:t>
            </a:r>
            <a:r>
              <a:rPr lang="en-US" dirty="0">
                <a:solidFill>
                  <a:srgbClr val="FF0000"/>
                </a:solidFill>
              </a:rPr>
              <a:t> </a:t>
            </a:r>
            <a:r>
              <a:rPr lang="en-US" dirty="0" err="1">
                <a:solidFill>
                  <a:srgbClr val="FF0000"/>
                </a:solidFill>
              </a:rPr>
              <a:t>cấp</a:t>
            </a:r>
            <a:r>
              <a:rPr lang="en-US" dirty="0">
                <a:solidFill>
                  <a:srgbClr val="FF0000"/>
                </a:solidFill>
              </a:rPr>
              <a:t> /1 </a:t>
            </a:r>
            <a:r>
              <a:rPr lang="en-US" dirty="0" err="1">
                <a:solidFill>
                  <a:srgbClr val="FF0000"/>
                </a:solidFill>
              </a:rPr>
              <a:t>năm</a:t>
            </a:r>
            <a:r>
              <a:rPr lang="en-US" dirty="0">
                <a:solidFill>
                  <a:srgbClr val="FF0000"/>
                </a:solidFill>
              </a:rPr>
              <a:t> </a:t>
            </a:r>
            <a:r>
              <a:rPr lang="en-US" dirty="0" err="1">
                <a:solidFill>
                  <a:srgbClr val="FF0000"/>
                </a:solidFill>
              </a:rPr>
              <a:t>tăng</a:t>
            </a:r>
            <a:r>
              <a:rPr lang="en-US" dirty="0">
                <a:solidFill>
                  <a:srgbClr val="FF0000"/>
                </a:solidFill>
              </a:rPr>
              <a:t> </a:t>
            </a:r>
            <a:r>
              <a:rPr lang="en-US" dirty="0" err="1">
                <a:solidFill>
                  <a:srgbClr val="FF0000"/>
                </a:solidFill>
              </a:rPr>
              <a:t>đề</a:t>
            </a:r>
            <a:r>
              <a:rPr lang="en-US" dirty="0">
                <a:solidFill>
                  <a:srgbClr val="FF0000"/>
                </a:solidFill>
              </a:rPr>
              <a:t> </a:t>
            </a:r>
            <a:r>
              <a:rPr lang="en-US" dirty="0" err="1">
                <a:solidFill>
                  <a:srgbClr val="FF0000"/>
                </a:solidFill>
              </a:rPr>
              <a:t>kháng</a:t>
            </a:r>
            <a:r>
              <a:rPr lang="en-US" dirty="0">
                <a:solidFill>
                  <a:srgbClr val="FF0000"/>
                </a:solidFill>
              </a:rPr>
              <a:t> KS/</a:t>
            </a:r>
            <a:r>
              <a:rPr lang="en-US" dirty="0" err="1">
                <a:solidFill>
                  <a:srgbClr val="FF0000"/>
                </a:solidFill>
              </a:rPr>
              <a:t>giảm</a:t>
            </a:r>
            <a:r>
              <a:rPr lang="en-US" dirty="0">
                <a:solidFill>
                  <a:srgbClr val="FF0000"/>
                </a:solidFill>
              </a:rPr>
              <a:t> </a:t>
            </a:r>
            <a:r>
              <a:rPr lang="en-US" dirty="0" err="1">
                <a:solidFill>
                  <a:srgbClr val="FF0000"/>
                </a:solidFill>
              </a:rPr>
              <a:t>thính</a:t>
            </a:r>
            <a:r>
              <a:rPr lang="en-US" dirty="0">
                <a:solidFill>
                  <a:srgbClr val="FF0000"/>
                </a:solidFill>
              </a:rPr>
              <a:t> </a:t>
            </a:r>
            <a:r>
              <a:rPr lang="en-US" dirty="0" err="1">
                <a:solidFill>
                  <a:srgbClr val="FF0000"/>
                </a:solidFill>
              </a:rPr>
              <a:t>lực</a:t>
            </a:r>
            <a:endParaRPr lang="en-US" dirty="0">
              <a:solidFill>
                <a:srgbClr val="FF0000"/>
              </a:solidFill>
            </a:endParaRPr>
          </a:p>
        </p:txBody>
      </p:sp>
      <p:sp>
        <p:nvSpPr>
          <p:cNvPr id="16" name="TextBox 15">
            <a:extLst>
              <a:ext uri="{FF2B5EF4-FFF2-40B4-BE49-F238E27FC236}">
                <a16:creationId xmlns:a16="http://schemas.microsoft.com/office/drawing/2014/main" id="{F0231869-F935-4A85-8FEC-7156EE19C393}"/>
              </a:ext>
            </a:extLst>
          </p:cNvPr>
          <p:cNvSpPr txBox="1"/>
          <p:nvPr/>
        </p:nvSpPr>
        <p:spPr>
          <a:xfrm>
            <a:off x="4507631" y="4861384"/>
            <a:ext cx="7691487" cy="461665"/>
          </a:xfrm>
          <a:prstGeom prst="rect">
            <a:avLst/>
          </a:prstGeom>
          <a:solidFill>
            <a:schemeClr val="tx1"/>
          </a:solidFill>
        </p:spPr>
        <p:txBody>
          <a:bodyPr wrap="square" rtlCol="0">
            <a:spAutoFit/>
          </a:bodyPr>
          <a:lstStyle/>
          <a:p>
            <a:r>
              <a:rPr lang="en-US" dirty="0" err="1">
                <a:solidFill>
                  <a:srgbClr val="FF0000"/>
                </a:solidFill>
              </a:rPr>
              <a:t>Erdostein</a:t>
            </a:r>
            <a:r>
              <a:rPr lang="en-US" dirty="0">
                <a:solidFill>
                  <a:srgbClr val="FF0000"/>
                </a:solidFill>
              </a:rPr>
              <a:t>, </a:t>
            </a:r>
            <a:r>
              <a:rPr lang="en-US" dirty="0" err="1">
                <a:solidFill>
                  <a:srgbClr val="FF0000"/>
                </a:solidFill>
              </a:rPr>
              <a:t>carbostein</a:t>
            </a:r>
            <a:r>
              <a:rPr lang="en-US" dirty="0">
                <a:solidFill>
                  <a:srgbClr val="FF0000"/>
                </a:solidFill>
              </a:rPr>
              <a:t>, </a:t>
            </a:r>
            <a:r>
              <a:rPr lang="en-US" dirty="0" err="1">
                <a:solidFill>
                  <a:srgbClr val="FF0000"/>
                </a:solidFill>
              </a:rPr>
              <a:t>NAC↓đợt</a:t>
            </a:r>
            <a:r>
              <a:rPr lang="en-US" dirty="0">
                <a:solidFill>
                  <a:srgbClr val="FF0000"/>
                </a:solidFill>
              </a:rPr>
              <a:t> </a:t>
            </a:r>
            <a:r>
              <a:rPr lang="en-US" dirty="0" err="1">
                <a:solidFill>
                  <a:srgbClr val="FF0000"/>
                </a:solidFill>
              </a:rPr>
              <a:t>cấp</a:t>
            </a:r>
            <a:r>
              <a:rPr lang="en-US" dirty="0">
                <a:solidFill>
                  <a:srgbClr val="FF0000"/>
                </a:solidFill>
              </a:rPr>
              <a:t> bn </a:t>
            </a:r>
            <a:r>
              <a:rPr lang="en-US" dirty="0" err="1">
                <a:solidFill>
                  <a:srgbClr val="FF0000"/>
                </a:solidFill>
              </a:rPr>
              <a:t>chọn</a:t>
            </a:r>
            <a:r>
              <a:rPr lang="en-US" dirty="0">
                <a:solidFill>
                  <a:srgbClr val="FF0000"/>
                </a:solidFill>
              </a:rPr>
              <a:t> </a:t>
            </a:r>
            <a:r>
              <a:rPr lang="en-US" dirty="0" err="1">
                <a:solidFill>
                  <a:srgbClr val="FF0000"/>
                </a:solidFill>
              </a:rPr>
              <a:t>lọc</a:t>
            </a:r>
            <a:endParaRPr lang="en-US" dirty="0">
              <a:solidFill>
                <a:srgbClr val="FF0000"/>
              </a:solidFill>
            </a:endParaRPr>
          </a:p>
        </p:txBody>
      </p:sp>
      <p:sp>
        <p:nvSpPr>
          <p:cNvPr id="17" name="TextBox 16">
            <a:extLst>
              <a:ext uri="{FF2B5EF4-FFF2-40B4-BE49-F238E27FC236}">
                <a16:creationId xmlns:a16="http://schemas.microsoft.com/office/drawing/2014/main" id="{E6556A6B-D563-4E0A-AD29-7F94E0C5DD34}"/>
              </a:ext>
            </a:extLst>
          </p:cNvPr>
          <p:cNvSpPr txBox="1"/>
          <p:nvPr/>
        </p:nvSpPr>
        <p:spPr>
          <a:xfrm>
            <a:off x="6400799" y="5559938"/>
            <a:ext cx="5727693" cy="461665"/>
          </a:xfrm>
          <a:prstGeom prst="rect">
            <a:avLst/>
          </a:prstGeom>
          <a:solidFill>
            <a:schemeClr val="tx1"/>
          </a:solidFill>
        </p:spPr>
        <p:txBody>
          <a:bodyPr wrap="square" rtlCol="0">
            <a:spAutoFit/>
          </a:bodyPr>
          <a:lstStyle/>
          <a:p>
            <a:r>
              <a:rPr lang="en-US" dirty="0" err="1">
                <a:solidFill>
                  <a:srgbClr val="FF0000"/>
                </a:solidFill>
              </a:rPr>
              <a:t>Symvas</a:t>
            </a:r>
            <a:r>
              <a:rPr lang="en-US" dirty="0">
                <a:solidFill>
                  <a:srgbClr val="FF0000"/>
                </a:solidFill>
              </a:rPr>
              <a:t> bn </a:t>
            </a:r>
            <a:r>
              <a:rPr lang="en-US" dirty="0" err="1">
                <a:solidFill>
                  <a:srgbClr val="FF0000"/>
                </a:solidFill>
              </a:rPr>
              <a:t>tim</a:t>
            </a:r>
            <a:r>
              <a:rPr lang="en-US" dirty="0">
                <a:solidFill>
                  <a:srgbClr val="FF0000"/>
                </a:solidFill>
              </a:rPr>
              <a:t> </a:t>
            </a:r>
            <a:r>
              <a:rPr lang="en-US" dirty="0" err="1">
                <a:solidFill>
                  <a:srgbClr val="FF0000"/>
                </a:solidFill>
              </a:rPr>
              <a:t>mạch</a:t>
            </a:r>
            <a:endParaRPr lang="en-US" dirty="0">
              <a:solidFill>
                <a:srgbClr val="FF0000"/>
              </a:solidFill>
            </a:endParaRPr>
          </a:p>
        </p:txBody>
      </p:sp>
      <p:sp>
        <p:nvSpPr>
          <p:cNvPr id="18" name="TextBox 17">
            <a:extLst>
              <a:ext uri="{FF2B5EF4-FFF2-40B4-BE49-F238E27FC236}">
                <a16:creationId xmlns:a16="http://schemas.microsoft.com/office/drawing/2014/main" id="{483180B1-6F90-4CE1-A239-B12E0AAD4216}"/>
              </a:ext>
            </a:extLst>
          </p:cNvPr>
          <p:cNvSpPr txBox="1"/>
          <p:nvPr/>
        </p:nvSpPr>
        <p:spPr>
          <a:xfrm>
            <a:off x="6412630" y="6256837"/>
            <a:ext cx="3881487" cy="461665"/>
          </a:xfrm>
          <a:prstGeom prst="rect">
            <a:avLst/>
          </a:prstGeom>
          <a:solidFill>
            <a:schemeClr val="tx1"/>
          </a:solidFill>
        </p:spPr>
        <p:txBody>
          <a:bodyPr wrap="square" rtlCol="0">
            <a:spAutoFit/>
          </a:bodyPr>
          <a:lstStyle/>
          <a:p>
            <a:r>
              <a:rPr lang="en-US" dirty="0" err="1">
                <a:solidFill>
                  <a:srgbClr val="FF0000"/>
                </a:solidFill>
              </a:rPr>
              <a:t>Leukotrien</a:t>
            </a:r>
            <a:r>
              <a:rPr lang="en-US" dirty="0">
                <a:solidFill>
                  <a:srgbClr val="FF0000"/>
                </a:solidFill>
              </a:rPr>
              <a:t> </a:t>
            </a:r>
            <a:r>
              <a:rPr lang="en-US" dirty="0" err="1">
                <a:solidFill>
                  <a:srgbClr val="FF0000"/>
                </a:solidFill>
              </a:rPr>
              <a:t>chưa</a:t>
            </a:r>
            <a:r>
              <a:rPr lang="en-US" dirty="0">
                <a:solidFill>
                  <a:srgbClr val="FF0000"/>
                </a:solidFill>
              </a:rPr>
              <a:t> </a:t>
            </a:r>
            <a:r>
              <a:rPr lang="en-US" dirty="0" err="1">
                <a:solidFill>
                  <a:srgbClr val="FF0000"/>
                </a:solidFill>
              </a:rPr>
              <a:t>rõ</a:t>
            </a:r>
            <a:endParaRPr lang="en-US" dirty="0">
              <a:solidFill>
                <a:srgbClr val="FF0000"/>
              </a:solidFill>
            </a:endParaRPr>
          </a:p>
        </p:txBody>
      </p:sp>
    </p:spTree>
    <p:extLst>
      <p:ext uri="{BB962C8B-B14F-4D97-AF65-F5344CB8AC3E}">
        <p14:creationId xmlns:p14="http://schemas.microsoft.com/office/powerpoint/2010/main" val="2785660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Treatment of Stable COPD</a:t>
            </a:r>
          </a:p>
        </p:txBody>
      </p:sp>
      <p:sp>
        <p:nvSpPr>
          <p:cNvPr id="8" name="TextBox 1"/>
          <p:cNvSpPr txBox="1">
            <a:spLocks noChangeArrowheads="1"/>
          </p:cNvSpPr>
          <p:nvPr/>
        </p:nvSpPr>
        <p:spPr bwMode="auto">
          <a:xfrm>
            <a:off x="1991544" y="1340768"/>
            <a:ext cx="8424934" cy="400110"/>
          </a:xfrm>
          <a:prstGeom prst="rect">
            <a:avLst/>
          </a:prstGeom>
          <a:noFill/>
          <a:ln w="9525">
            <a:noFill/>
            <a:miter lim="800000"/>
            <a:headEnd/>
            <a:tailEnd/>
          </a:ln>
        </p:spPr>
        <p:txBody>
          <a:bodyPr wrap="square">
            <a:spAutoFit/>
          </a:bodyPr>
          <a:lstStyle/>
          <a:p>
            <a:pPr>
              <a:buClr>
                <a:srgbClr val="FFCC66"/>
              </a:buClr>
            </a:pPr>
            <a:r>
              <a:rPr lang="en-AU" sz="2000" dirty="0">
                <a:solidFill>
                  <a:srgbClr val="FAB516"/>
                </a:solidFill>
              </a:rPr>
              <a:t>Pharmacological treatment</a:t>
            </a: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11" name="Picture 10">
            <a:extLst>
              <a:ext uri="{FF2B5EF4-FFF2-40B4-BE49-F238E27FC236}">
                <a16:creationId xmlns:a16="http://schemas.microsoft.com/office/drawing/2014/main" id="{8449BA7C-32D0-45E2-8830-1D43CA200C50}"/>
              </a:ext>
            </a:extLst>
          </p:cNvPr>
          <p:cNvPicPr>
            <a:picLocks noChangeAspect="1"/>
          </p:cNvPicPr>
          <p:nvPr/>
        </p:nvPicPr>
        <p:blipFill>
          <a:blip r:embed="rId3"/>
          <a:stretch>
            <a:fillRect/>
          </a:stretch>
        </p:blipFill>
        <p:spPr>
          <a:xfrm>
            <a:off x="2239841" y="1800704"/>
            <a:ext cx="8288381" cy="4662214"/>
          </a:xfrm>
          <a:prstGeom prst="rect">
            <a:avLst/>
          </a:prstGeom>
          <a:solidFill>
            <a:schemeClr val="tx1"/>
          </a:solidFill>
        </p:spPr>
      </p:pic>
      <p:sp>
        <p:nvSpPr>
          <p:cNvPr id="9" name="TextBox 11">
            <a:extLst>
              <a:ext uri="{FF2B5EF4-FFF2-40B4-BE49-F238E27FC236}">
                <a16:creationId xmlns:a16="http://schemas.microsoft.com/office/drawing/2014/main" id="{90A6648B-BCCB-4EDA-8853-7FFC2155812B}"/>
              </a:ext>
            </a:extLst>
          </p:cNvPr>
          <p:cNvSpPr txBox="1"/>
          <p:nvPr/>
        </p:nvSpPr>
        <p:spPr>
          <a:xfrm>
            <a:off x="7162800" y="918302"/>
            <a:ext cx="4876799" cy="1015663"/>
          </a:xfrm>
          <a:prstGeom prst="rect">
            <a:avLst/>
          </a:prstGeom>
          <a:solidFill>
            <a:schemeClr val="tx1"/>
          </a:solid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Arial" pitchFamily="34" charset="0"/>
                <a:ea typeface="+mn-ea"/>
                <a:cs typeface="+mn-cs"/>
              </a:defRPr>
            </a:lvl1pPr>
            <a:lvl2pPr marL="457200" algn="l" rtl="0" fontAlgn="base">
              <a:spcBef>
                <a:spcPct val="0"/>
              </a:spcBef>
              <a:spcAft>
                <a:spcPct val="0"/>
              </a:spcAft>
              <a:defRPr sz="2400" b="1" kern="1200">
                <a:solidFill>
                  <a:schemeClr val="tx1"/>
                </a:solidFill>
                <a:latin typeface="Arial" pitchFamily="34" charset="0"/>
                <a:ea typeface="+mn-ea"/>
                <a:cs typeface="+mn-cs"/>
              </a:defRPr>
            </a:lvl2pPr>
            <a:lvl3pPr marL="914400" algn="l" rtl="0" fontAlgn="base">
              <a:spcBef>
                <a:spcPct val="0"/>
              </a:spcBef>
              <a:spcAft>
                <a:spcPct val="0"/>
              </a:spcAft>
              <a:defRPr sz="2400" b="1" kern="1200">
                <a:solidFill>
                  <a:schemeClr val="tx1"/>
                </a:solidFill>
                <a:latin typeface="Arial" pitchFamily="34" charset="0"/>
                <a:ea typeface="+mn-ea"/>
                <a:cs typeface="+mn-cs"/>
              </a:defRPr>
            </a:lvl3pPr>
            <a:lvl4pPr marL="1371600" algn="l" rtl="0" fontAlgn="base">
              <a:spcBef>
                <a:spcPct val="0"/>
              </a:spcBef>
              <a:spcAft>
                <a:spcPct val="0"/>
              </a:spcAft>
              <a:defRPr sz="2400" b="1" kern="1200">
                <a:solidFill>
                  <a:schemeClr val="tx1"/>
                </a:solidFill>
                <a:latin typeface="Arial" pitchFamily="34" charset="0"/>
                <a:ea typeface="+mn-ea"/>
                <a:cs typeface="+mn-cs"/>
              </a:defRPr>
            </a:lvl4pPr>
            <a:lvl5pPr marL="1828800" algn="l" rtl="0" fontAlgn="base">
              <a:spcBef>
                <a:spcPct val="0"/>
              </a:spcBef>
              <a:spcAft>
                <a:spcPct val="0"/>
              </a:spcAft>
              <a:defRPr sz="2400" b="1" kern="1200">
                <a:solidFill>
                  <a:schemeClr val="tx1"/>
                </a:solidFill>
                <a:latin typeface="Arial" pitchFamily="34" charset="0"/>
                <a:ea typeface="+mn-ea"/>
                <a:cs typeface="+mn-cs"/>
              </a:defRPr>
            </a:lvl5pPr>
            <a:lvl6pPr marL="2286000" algn="l" defTabSz="914400" rtl="0" eaLnBrk="1" latinLnBrk="0" hangingPunct="1">
              <a:defRPr sz="2400" b="1" kern="1200">
                <a:solidFill>
                  <a:schemeClr val="tx1"/>
                </a:solidFill>
                <a:latin typeface="Arial" pitchFamily="34" charset="0"/>
                <a:ea typeface="+mn-ea"/>
                <a:cs typeface="+mn-cs"/>
              </a:defRPr>
            </a:lvl6pPr>
            <a:lvl7pPr marL="2743200" algn="l" defTabSz="914400" rtl="0" eaLnBrk="1" latinLnBrk="0" hangingPunct="1">
              <a:defRPr sz="2400" b="1" kern="1200">
                <a:solidFill>
                  <a:schemeClr val="tx1"/>
                </a:solidFill>
                <a:latin typeface="Arial" pitchFamily="34" charset="0"/>
                <a:ea typeface="+mn-ea"/>
                <a:cs typeface="+mn-cs"/>
              </a:defRPr>
            </a:lvl7pPr>
            <a:lvl8pPr marL="3200400" algn="l" defTabSz="914400" rtl="0" eaLnBrk="1" latinLnBrk="0" hangingPunct="1">
              <a:defRPr sz="2400" b="1" kern="1200">
                <a:solidFill>
                  <a:schemeClr val="tx1"/>
                </a:solidFill>
                <a:latin typeface="Arial" pitchFamily="34" charset="0"/>
                <a:ea typeface="+mn-ea"/>
                <a:cs typeface="+mn-cs"/>
              </a:defRPr>
            </a:lvl8pPr>
            <a:lvl9pPr marL="3657600" algn="l" defTabSz="914400" rtl="0" eaLnBrk="1" latinLnBrk="0" hangingPunct="1">
              <a:defRPr sz="2400" b="1" kern="1200">
                <a:solidFill>
                  <a:schemeClr val="tx1"/>
                </a:solidFill>
                <a:latin typeface="Arial" pitchFamily="34" charset="0"/>
                <a:ea typeface="+mn-ea"/>
                <a:cs typeface="+mn-cs"/>
              </a:defRPr>
            </a:lvl9pPr>
          </a:lstStyle>
          <a:p>
            <a:r>
              <a:rPr lang="en-US" sz="2000" dirty="0" err="1">
                <a:solidFill>
                  <a:srgbClr val="FF0000"/>
                </a:solidFill>
              </a:rPr>
              <a:t>Không</a:t>
            </a:r>
            <a:r>
              <a:rPr lang="en-US" sz="2000" dirty="0">
                <a:solidFill>
                  <a:srgbClr val="FF0000"/>
                </a:solidFill>
              </a:rPr>
              <a:t> </a:t>
            </a:r>
            <a:r>
              <a:rPr lang="en-US" sz="2000" dirty="0" err="1">
                <a:solidFill>
                  <a:srgbClr val="FF0000"/>
                </a:solidFill>
              </a:rPr>
              <a:t>dùng</a:t>
            </a:r>
            <a:r>
              <a:rPr lang="en-US" sz="2000" dirty="0">
                <a:solidFill>
                  <a:srgbClr val="FF0000"/>
                </a:solidFill>
              </a:rPr>
              <a:t> corticoid </a:t>
            </a:r>
            <a:r>
              <a:rPr lang="en-US" sz="2000" dirty="0" err="1">
                <a:solidFill>
                  <a:srgbClr val="FF0000"/>
                </a:solidFill>
              </a:rPr>
              <a:t>hít</a:t>
            </a:r>
            <a:r>
              <a:rPr lang="en-US" sz="2000" dirty="0">
                <a:solidFill>
                  <a:srgbClr val="FF0000"/>
                </a:solidFill>
              </a:rPr>
              <a:t> </a:t>
            </a:r>
            <a:r>
              <a:rPr lang="en-US" sz="2000" dirty="0" err="1">
                <a:solidFill>
                  <a:srgbClr val="FF0000"/>
                </a:solidFill>
              </a:rPr>
              <a:t>một</a:t>
            </a:r>
            <a:r>
              <a:rPr lang="en-US" sz="2000" dirty="0">
                <a:solidFill>
                  <a:srgbClr val="FF0000"/>
                </a:solidFill>
              </a:rPr>
              <a:t> </a:t>
            </a:r>
            <a:r>
              <a:rPr lang="en-US" sz="2000" dirty="0" err="1">
                <a:solidFill>
                  <a:srgbClr val="FF0000"/>
                </a:solidFill>
              </a:rPr>
              <a:t>mình</a:t>
            </a:r>
            <a:r>
              <a:rPr lang="en-US" sz="2000" dirty="0">
                <a:solidFill>
                  <a:srgbClr val="FF0000"/>
                </a:solidFill>
              </a:rPr>
              <a:t>; </a:t>
            </a:r>
          </a:p>
          <a:p>
            <a:r>
              <a:rPr lang="en-US" sz="2000" dirty="0" err="1">
                <a:solidFill>
                  <a:srgbClr val="FF0000"/>
                </a:solidFill>
              </a:rPr>
              <a:t>không</a:t>
            </a:r>
            <a:r>
              <a:rPr lang="en-US" sz="2000" dirty="0">
                <a:solidFill>
                  <a:srgbClr val="FF0000"/>
                </a:solidFill>
              </a:rPr>
              <a:t> </a:t>
            </a:r>
            <a:r>
              <a:rPr lang="en-US" sz="2000" dirty="0" err="1">
                <a:solidFill>
                  <a:srgbClr val="FF0000"/>
                </a:solidFill>
              </a:rPr>
              <a:t>điều</a:t>
            </a:r>
            <a:r>
              <a:rPr lang="en-US" sz="2000" dirty="0">
                <a:solidFill>
                  <a:srgbClr val="FF0000"/>
                </a:solidFill>
              </a:rPr>
              <a:t> </a:t>
            </a:r>
            <a:r>
              <a:rPr lang="en-US" sz="2000" dirty="0" err="1">
                <a:solidFill>
                  <a:srgbClr val="FF0000"/>
                </a:solidFill>
              </a:rPr>
              <a:t>trị</a:t>
            </a:r>
            <a:r>
              <a:rPr lang="en-US" sz="2000" dirty="0">
                <a:solidFill>
                  <a:srgbClr val="FF0000"/>
                </a:solidFill>
              </a:rPr>
              <a:t> corticoid </a:t>
            </a:r>
            <a:r>
              <a:rPr lang="en-US" sz="2000" dirty="0" err="1">
                <a:solidFill>
                  <a:srgbClr val="FF0000"/>
                </a:solidFill>
              </a:rPr>
              <a:t>uống</a:t>
            </a:r>
            <a:r>
              <a:rPr lang="en-US" sz="2000" dirty="0">
                <a:solidFill>
                  <a:srgbClr val="FF0000"/>
                </a:solidFill>
              </a:rPr>
              <a:t> </a:t>
            </a:r>
            <a:r>
              <a:rPr lang="en-US" sz="2000" dirty="0" err="1">
                <a:solidFill>
                  <a:srgbClr val="FF0000"/>
                </a:solidFill>
              </a:rPr>
              <a:t>dài</a:t>
            </a:r>
            <a:r>
              <a:rPr lang="en-US" sz="2000" dirty="0">
                <a:solidFill>
                  <a:srgbClr val="FF0000"/>
                </a:solidFill>
              </a:rPr>
              <a:t> </a:t>
            </a:r>
            <a:r>
              <a:rPr lang="en-US" sz="2000" dirty="0" err="1">
                <a:solidFill>
                  <a:srgbClr val="FF0000"/>
                </a:solidFill>
              </a:rPr>
              <a:t>hạn</a:t>
            </a:r>
            <a:endParaRPr lang="en-US" sz="2000" dirty="0">
              <a:solidFill>
                <a:srgbClr val="FF0000"/>
              </a:solidFill>
            </a:endParaRPr>
          </a:p>
          <a:p>
            <a:r>
              <a:rPr lang="en-US" sz="2000" dirty="0" err="1">
                <a:solidFill>
                  <a:srgbClr val="FF0000"/>
                </a:solidFill>
              </a:rPr>
              <a:t>Không</a:t>
            </a:r>
            <a:r>
              <a:rPr lang="en-US" sz="2000" dirty="0">
                <a:solidFill>
                  <a:srgbClr val="FF0000"/>
                </a:solidFill>
              </a:rPr>
              <a:t> statin</a:t>
            </a:r>
          </a:p>
        </p:txBody>
      </p:sp>
      <p:sp>
        <p:nvSpPr>
          <p:cNvPr id="12" name="TextBox 12">
            <a:extLst>
              <a:ext uri="{FF2B5EF4-FFF2-40B4-BE49-F238E27FC236}">
                <a16:creationId xmlns:a16="http://schemas.microsoft.com/office/drawing/2014/main" id="{040FF947-36F7-4404-B19E-DE147D212247}"/>
              </a:ext>
            </a:extLst>
          </p:cNvPr>
          <p:cNvSpPr txBox="1"/>
          <p:nvPr/>
        </p:nvSpPr>
        <p:spPr>
          <a:xfrm>
            <a:off x="-34512" y="2881995"/>
            <a:ext cx="12209230" cy="830997"/>
          </a:xfrm>
          <a:prstGeom prst="rect">
            <a:avLst/>
          </a:prstGeom>
          <a:solidFill>
            <a:schemeClr val="tx1"/>
          </a:solid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Arial" pitchFamily="34" charset="0"/>
                <a:ea typeface="+mn-ea"/>
                <a:cs typeface="+mn-cs"/>
              </a:defRPr>
            </a:lvl1pPr>
            <a:lvl2pPr marL="457200" algn="l" rtl="0" fontAlgn="base">
              <a:spcBef>
                <a:spcPct val="0"/>
              </a:spcBef>
              <a:spcAft>
                <a:spcPct val="0"/>
              </a:spcAft>
              <a:defRPr sz="2400" b="1" kern="1200">
                <a:solidFill>
                  <a:schemeClr val="tx1"/>
                </a:solidFill>
                <a:latin typeface="Arial" pitchFamily="34" charset="0"/>
                <a:ea typeface="+mn-ea"/>
                <a:cs typeface="+mn-cs"/>
              </a:defRPr>
            </a:lvl2pPr>
            <a:lvl3pPr marL="914400" algn="l" rtl="0" fontAlgn="base">
              <a:spcBef>
                <a:spcPct val="0"/>
              </a:spcBef>
              <a:spcAft>
                <a:spcPct val="0"/>
              </a:spcAft>
              <a:defRPr sz="2400" b="1" kern="1200">
                <a:solidFill>
                  <a:schemeClr val="tx1"/>
                </a:solidFill>
                <a:latin typeface="Arial" pitchFamily="34" charset="0"/>
                <a:ea typeface="+mn-ea"/>
                <a:cs typeface="+mn-cs"/>
              </a:defRPr>
            </a:lvl3pPr>
            <a:lvl4pPr marL="1371600" algn="l" rtl="0" fontAlgn="base">
              <a:spcBef>
                <a:spcPct val="0"/>
              </a:spcBef>
              <a:spcAft>
                <a:spcPct val="0"/>
              </a:spcAft>
              <a:defRPr sz="2400" b="1" kern="1200">
                <a:solidFill>
                  <a:schemeClr val="tx1"/>
                </a:solidFill>
                <a:latin typeface="Arial" pitchFamily="34" charset="0"/>
                <a:ea typeface="+mn-ea"/>
                <a:cs typeface="+mn-cs"/>
              </a:defRPr>
            </a:lvl4pPr>
            <a:lvl5pPr marL="1828800" algn="l" rtl="0" fontAlgn="base">
              <a:spcBef>
                <a:spcPct val="0"/>
              </a:spcBef>
              <a:spcAft>
                <a:spcPct val="0"/>
              </a:spcAft>
              <a:defRPr sz="2400" b="1" kern="1200">
                <a:solidFill>
                  <a:schemeClr val="tx1"/>
                </a:solidFill>
                <a:latin typeface="Arial" pitchFamily="34" charset="0"/>
                <a:ea typeface="+mn-ea"/>
                <a:cs typeface="+mn-cs"/>
              </a:defRPr>
            </a:lvl5pPr>
            <a:lvl6pPr marL="2286000" algn="l" defTabSz="914400" rtl="0" eaLnBrk="1" latinLnBrk="0" hangingPunct="1">
              <a:defRPr sz="2400" b="1" kern="1200">
                <a:solidFill>
                  <a:schemeClr val="tx1"/>
                </a:solidFill>
                <a:latin typeface="Arial" pitchFamily="34" charset="0"/>
                <a:ea typeface="+mn-ea"/>
                <a:cs typeface="+mn-cs"/>
              </a:defRPr>
            </a:lvl6pPr>
            <a:lvl7pPr marL="2743200" algn="l" defTabSz="914400" rtl="0" eaLnBrk="1" latinLnBrk="0" hangingPunct="1">
              <a:defRPr sz="2400" b="1" kern="1200">
                <a:solidFill>
                  <a:schemeClr val="tx1"/>
                </a:solidFill>
                <a:latin typeface="Arial" pitchFamily="34" charset="0"/>
                <a:ea typeface="+mn-ea"/>
                <a:cs typeface="+mn-cs"/>
              </a:defRPr>
            </a:lvl7pPr>
            <a:lvl8pPr marL="3200400" algn="l" defTabSz="914400" rtl="0" eaLnBrk="1" latinLnBrk="0" hangingPunct="1">
              <a:defRPr sz="2400" b="1" kern="1200">
                <a:solidFill>
                  <a:schemeClr val="tx1"/>
                </a:solidFill>
                <a:latin typeface="Arial" pitchFamily="34" charset="0"/>
                <a:ea typeface="+mn-ea"/>
                <a:cs typeface="+mn-cs"/>
              </a:defRPr>
            </a:lvl8pPr>
            <a:lvl9pPr marL="3657600" algn="l" defTabSz="914400" rtl="0" eaLnBrk="1" latinLnBrk="0" hangingPunct="1">
              <a:defRPr sz="2400" b="1" kern="1200">
                <a:solidFill>
                  <a:schemeClr val="tx1"/>
                </a:solidFill>
                <a:latin typeface="Arial" pitchFamily="34" charset="0"/>
                <a:ea typeface="+mn-ea"/>
                <a:cs typeface="+mn-cs"/>
              </a:defRPr>
            </a:lvl9pPr>
          </a:lstStyle>
          <a:p>
            <a:r>
              <a:rPr lang="en-US" dirty="0">
                <a:solidFill>
                  <a:srgbClr val="FF0000"/>
                </a:solidFill>
              </a:rPr>
              <a:t>Bn </a:t>
            </a:r>
            <a:r>
              <a:rPr lang="en-US" dirty="0" err="1">
                <a:solidFill>
                  <a:srgbClr val="FF0000"/>
                </a:solidFill>
              </a:rPr>
              <a:t>còn</a:t>
            </a:r>
            <a:r>
              <a:rPr lang="en-US" dirty="0">
                <a:solidFill>
                  <a:srgbClr val="FF0000"/>
                </a:solidFill>
              </a:rPr>
              <a:t> </a:t>
            </a:r>
            <a:r>
              <a:rPr lang="en-US" dirty="0" err="1">
                <a:solidFill>
                  <a:srgbClr val="FF0000"/>
                </a:solidFill>
              </a:rPr>
              <a:t>đợt</a:t>
            </a:r>
            <a:r>
              <a:rPr lang="en-US" dirty="0">
                <a:solidFill>
                  <a:srgbClr val="FF0000"/>
                </a:solidFill>
              </a:rPr>
              <a:t> </a:t>
            </a:r>
            <a:r>
              <a:rPr lang="en-US" dirty="0" err="1">
                <a:solidFill>
                  <a:srgbClr val="FF0000"/>
                </a:solidFill>
              </a:rPr>
              <a:t>cấp</a:t>
            </a:r>
            <a:r>
              <a:rPr lang="en-US" dirty="0">
                <a:solidFill>
                  <a:srgbClr val="FF0000"/>
                </a:solidFill>
              </a:rPr>
              <a:t> </a:t>
            </a:r>
            <a:r>
              <a:rPr lang="en-US" dirty="0" err="1">
                <a:solidFill>
                  <a:srgbClr val="FF0000"/>
                </a:solidFill>
              </a:rPr>
              <a:t>dù</a:t>
            </a:r>
            <a:r>
              <a:rPr lang="en-US" dirty="0">
                <a:solidFill>
                  <a:srgbClr val="FF0000"/>
                </a:solidFill>
              </a:rPr>
              <a:t> ICS+LABA </a:t>
            </a:r>
            <a:r>
              <a:rPr lang="en-US" dirty="0" err="1">
                <a:solidFill>
                  <a:srgbClr val="FF0000"/>
                </a:solidFill>
              </a:rPr>
              <a:t>hoặc</a:t>
            </a:r>
            <a:r>
              <a:rPr lang="en-US" dirty="0">
                <a:solidFill>
                  <a:srgbClr val="FF0000"/>
                </a:solidFill>
              </a:rPr>
              <a:t> ICS+LABA+LAMA </a:t>
            </a:r>
            <a:r>
              <a:rPr lang="en-US" dirty="0" err="1">
                <a:solidFill>
                  <a:srgbClr val="FF0000"/>
                </a:solidFill>
              </a:rPr>
              <a:t>viêm</a:t>
            </a:r>
            <a:r>
              <a:rPr lang="en-US" dirty="0">
                <a:solidFill>
                  <a:srgbClr val="FF0000"/>
                </a:solidFill>
              </a:rPr>
              <a:t> </a:t>
            </a:r>
            <a:r>
              <a:rPr lang="en-US" dirty="0" err="1">
                <a:solidFill>
                  <a:srgbClr val="FF0000"/>
                </a:solidFill>
              </a:rPr>
              <a:t>pq</a:t>
            </a:r>
            <a:r>
              <a:rPr lang="en-US" dirty="0">
                <a:solidFill>
                  <a:srgbClr val="FF0000"/>
                </a:solidFill>
              </a:rPr>
              <a:t> </a:t>
            </a:r>
            <a:r>
              <a:rPr lang="en-US" dirty="0" err="1">
                <a:solidFill>
                  <a:srgbClr val="FF0000"/>
                </a:solidFill>
              </a:rPr>
              <a:t>mạn</a:t>
            </a:r>
            <a:r>
              <a:rPr lang="en-US" dirty="0">
                <a:solidFill>
                  <a:srgbClr val="FF0000"/>
                </a:solidFill>
              </a:rPr>
              <a:t>, </a:t>
            </a:r>
            <a:r>
              <a:rPr lang="en-US" dirty="0" err="1">
                <a:solidFill>
                  <a:srgbClr val="FF0000"/>
                </a:solidFill>
              </a:rPr>
              <a:t>tắc</a:t>
            </a:r>
            <a:r>
              <a:rPr lang="en-US" dirty="0">
                <a:solidFill>
                  <a:srgbClr val="FF0000"/>
                </a:solidFill>
              </a:rPr>
              <a:t> </a:t>
            </a:r>
            <a:r>
              <a:rPr lang="en-US" dirty="0" err="1">
                <a:solidFill>
                  <a:srgbClr val="FF0000"/>
                </a:solidFill>
              </a:rPr>
              <a:t>nghẽn</a:t>
            </a:r>
            <a:r>
              <a:rPr lang="en-US" dirty="0">
                <a:solidFill>
                  <a:srgbClr val="FF0000"/>
                </a:solidFill>
              </a:rPr>
              <a:t> </a:t>
            </a:r>
            <a:r>
              <a:rPr lang="en-US" dirty="0" err="1">
                <a:solidFill>
                  <a:srgbClr val="FF0000"/>
                </a:solidFill>
              </a:rPr>
              <a:t>nặng</a:t>
            </a:r>
            <a:r>
              <a:rPr lang="en-US" dirty="0">
                <a:solidFill>
                  <a:srgbClr val="FF0000"/>
                </a:solidFill>
              </a:rPr>
              <a:t>, </a:t>
            </a:r>
            <a:r>
              <a:rPr lang="en-US" dirty="0" err="1">
                <a:solidFill>
                  <a:srgbClr val="FF0000"/>
                </a:solidFill>
              </a:rPr>
              <a:t>rất</a:t>
            </a:r>
            <a:r>
              <a:rPr lang="en-US" dirty="0">
                <a:solidFill>
                  <a:srgbClr val="FF0000"/>
                </a:solidFill>
              </a:rPr>
              <a:t> </a:t>
            </a:r>
            <a:r>
              <a:rPr lang="en-US" dirty="0" err="1">
                <a:solidFill>
                  <a:srgbClr val="FF0000"/>
                </a:solidFill>
              </a:rPr>
              <a:t>nặng</a:t>
            </a:r>
            <a:r>
              <a:rPr lang="en-US" dirty="0">
                <a:solidFill>
                  <a:srgbClr val="FF0000"/>
                </a:solidFill>
              </a:rPr>
              <a:t> </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xem</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xét</a:t>
            </a:r>
            <a:r>
              <a:rPr lang="en-US" dirty="0">
                <a:solidFill>
                  <a:srgbClr val="FF0000"/>
                </a:solidFill>
                <a:sym typeface="Wingdings" panose="05000000000000000000" pitchFamily="2" charset="2"/>
              </a:rPr>
              <a:t> PDE4</a:t>
            </a:r>
            <a:endParaRPr lang="en-US" dirty="0">
              <a:solidFill>
                <a:srgbClr val="FF0000"/>
              </a:solidFill>
            </a:endParaRPr>
          </a:p>
        </p:txBody>
      </p:sp>
      <p:sp>
        <p:nvSpPr>
          <p:cNvPr id="13" name="TextBox 13">
            <a:extLst>
              <a:ext uri="{FF2B5EF4-FFF2-40B4-BE49-F238E27FC236}">
                <a16:creationId xmlns:a16="http://schemas.microsoft.com/office/drawing/2014/main" id="{54AAC7E6-96A3-4156-A522-33603AADADB5}"/>
              </a:ext>
            </a:extLst>
          </p:cNvPr>
          <p:cNvSpPr txBox="1"/>
          <p:nvPr/>
        </p:nvSpPr>
        <p:spPr>
          <a:xfrm>
            <a:off x="-34511" y="4857122"/>
            <a:ext cx="10562734" cy="461665"/>
          </a:xfrm>
          <a:prstGeom prst="rect">
            <a:avLst/>
          </a:prstGeom>
          <a:solidFill>
            <a:schemeClr val="tx1"/>
          </a:solid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Arial" pitchFamily="34" charset="0"/>
                <a:ea typeface="+mn-ea"/>
                <a:cs typeface="+mn-cs"/>
              </a:defRPr>
            </a:lvl1pPr>
            <a:lvl2pPr marL="457200" algn="l" rtl="0" fontAlgn="base">
              <a:spcBef>
                <a:spcPct val="0"/>
              </a:spcBef>
              <a:spcAft>
                <a:spcPct val="0"/>
              </a:spcAft>
              <a:defRPr sz="2400" b="1" kern="1200">
                <a:solidFill>
                  <a:schemeClr val="tx1"/>
                </a:solidFill>
                <a:latin typeface="Arial" pitchFamily="34" charset="0"/>
                <a:ea typeface="+mn-ea"/>
                <a:cs typeface="+mn-cs"/>
              </a:defRPr>
            </a:lvl2pPr>
            <a:lvl3pPr marL="914400" algn="l" rtl="0" fontAlgn="base">
              <a:spcBef>
                <a:spcPct val="0"/>
              </a:spcBef>
              <a:spcAft>
                <a:spcPct val="0"/>
              </a:spcAft>
              <a:defRPr sz="2400" b="1" kern="1200">
                <a:solidFill>
                  <a:schemeClr val="tx1"/>
                </a:solidFill>
                <a:latin typeface="Arial" pitchFamily="34" charset="0"/>
                <a:ea typeface="+mn-ea"/>
                <a:cs typeface="+mn-cs"/>
              </a:defRPr>
            </a:lvl3pPr>
            <a:lvl4pPr marL="1371600" algn="l" rtl="0" fontAlgn="base">
              <a:spcBef>
                <a:spcPct val="0"/>
              </a:spcBef>
              <a:spcAft>
                <a:spcPct val="0"/>
              </a:spcAft>
              <a:defRPr sz="2400" b="1" kern="1200">
                <a:solidFill>
                  <a:schemeClr val="tx1"/>
                </a:solidFill>
                <a:latin typeface="Arial" pitchFamily="34" charset="0"/>
                <a:ea typeface="+mn-ea"/>
                <a:cs typeface="+mn-cs"/>
              </a:defRPr>
            </a:lvl4pPr>
            <a:lvl5pPr marL="1828800" algn="l" rtl="0" fontAlgn="base">
              <a:spcBef>
                <a:spcPct val="0"/>
              </a:spcBef>
              <a:spcAft>
                <a:spcPct val="0"/>
              </a:spcAft>
              <a:defRPr sz="2400" b="1" kern="1200">
                <a:solidFill>
                  <a:schemeClr val="tx1"/>
                </a:solidFill>
                <a:latin typeface="Arial" pitchFamily="34" charset="0"/>
                <a:ea typeface="+mn-ea"/>
                <a:cs typeface="+mn-cs"/>
              </a:defRPr>
            </a:lvl5pPr>
            <a:lvl6pPr marL="2286000" algn="l" defTabSz="914400" rtl="0" eaLnBrk="1" latinLnBrk="0" hangingPunct="1">
              <a:defRPr sz="2400" b="1" kern="1200">
                <a:solidFill>
                  <a:schemeClr val="tx1"/>
                </a:solidFill>
                <a:latin typeface="Arial" pitchFamily="34" charset="0"/>
                <a:ea typeface="+mn-ea"/>
                <a:cs typeface="+mn-cs"/>
              </a:defRPr>
            </a:lvl6pPr>
            <a:lvl7pPr marL="2743200" algn="l" defTabSz="914400" rtl="0" eaLnBrk="1" latinLnBrk="0" hangingPunct="1">
              <a:defRPr sz="2400" b="1" kern="1200">
                <a:solidFill>
                  <a:schemeClr val="tx1"/>
                </a:solidFill>
                <a:latin typeface="Arial" pitchFamily="34" charset="0"/>
                <a:ea typeface="+mn-ea"/>
                <a:cs typeface="+mn-cs"/>
              </a:defRPr>
            </a:lvl7pPr>
            <a:lvl8pPr marL="3200400" algn="l" defTabSz="914400" rtl="0" eaLnBrk="1" latinLnBrk="0" hangingPunct="1">
              <a:defRPr sz="2400" b="1" kern="1200">
                <a:solidFill>
                  <a:schemeClr val="tx1"/>
                </a:solidFill>
                <a:latin typeface="Arial" pitchFamily="34" charset="0"/>
                <a:ea typeface="+mn-ea"/>
                <a:cs typeface="+mn-cs"/>
              </a:defRPr>
            </a:lvl8pPr>
            <a:lvl9pPr marL="3657600" algn="l" defTabSz="914400" rtl="0" eaLnBrk="1" latinLnBrk="0" hangingPunct="1">
              <a:defRPr sz="2400" b="1" kern="1200">
                <a:solidFill>
                  <a:schemeClr val="tx1"/>
                </a:solidFill>
                <a:latin typeface="Arial" pitchFamily="34" charset="0"/>
                <a:ea typeface="+mn-ea"/>
                <a:cs typeface="+mn-cs"/>
              </a:defRPr>
            </a:lvl9pPr>
          </a:lstStyle>
          <a:p>
            <a:r>
              <a:rPr lang="en-US" dirty="0" err="1">
                <a:solidFill>
                  <a:srgbClr val="FF0000"/>
                </a:solidFill>
              </a:rPr>
              <a:t>Dù</a:t>
            </a:r>
            <a:r>
              <a:rPr lang="en-US" dirty="0">
                <a:solidFill>
                  <a:srgbClr val="FF0000"/>
                </a:solidFill>
              </a:rPr>
              <a:t> </a:t>
            </a:r>
            <a:r>
              <a:rPr lang="en-US" dirty="0" err="1">
                <a:solidFill>
                  <a:srgbClr val="FF0000"/>
                </a:solidFill>
              </a:rPr>
              <a:t>điều</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đủ</a:t>
            </a:r>
            <a:r>
              <a:rPr lang="en-US" dirty="0">
                <a:solidFill>
                  <a:srgbClr val="FF0000"/>
                </a:solidFill>
              </a:rPr>
              <a:t> </a:t>
            </a:r>
            <a:r>
              <a:rPr lang="en-US" dirty="0" err="1">
                <a:solidFill>
                  <a:srgbClr val="FF0000"/>
                </a:solidFill>
              </a:rPr>
              <a:t>mà</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đợt</a:t>
            </a:r>
            <a:r>
              <a:rPr lang="en-US" dirty="0">
                <a:solidFill>
                  <a:srgbClr val="FF0000"/>
                </a:solidFill>
              </a:rPr>
              <a:t> </a:t>
            </a:r>
            <a:r>
              <a:rPr lang="en-US" dirty="0" err="1">
                <a:solidFill>
                  <a:srgbClr val="FF0000"/>
                </a:solidFill>
              </a:rPr>
              <a:t>cấp</a:t>
            </a:r>
            <a:r>
              <a:rPr lang="en-US" dirty="0">
                <a:solidFill>
                  <a:srgbClr val="FF0000"/>
                </a:solidFill>
              </a:rPr>
              <a:t> bn </a:t>
            </a:r>
            <a:r>
              <a:rPr lang="en-US" dirty="0" err="1">
                <a:solidFill>
                  <a:srgbClr val="FF0000"/>
                </a:solidFill>
              </a:rPr>
              <a:t>hút</a:t>
            </a:r>
            <a:r>
              <a:rPr lang="en-US" dirty="0">
                <a:solidFill>
                  <a:srgbClr val="FF0000"/>
                </a:solidFill>
              </a:rPr>
              <a:t> </a:t>
            </a:r>
            <a:r>
              <a:rPr lang="en-US" dirty="0" err="1">
                <a:solidFill>
                  <a:srgbClr val="FF0000"/>
                </a:solidFill>
              </a:rPr>
              <a:t>thuốc</a:t>
            </a:r>
            <a:r>
              <a:rPr lang="en-US" dirty="0">
                <a:solidFill>
                  <a:srgbClr val="FF0000"/>
                </a:solidFill>
              </a:rPr>
              <a:t> </a:t>
            </a:r>
            <a:r>
              <a:rPr lang="en-US" dirty="0" err="1">
                <a:solidFill>
                  <a:srgbClr val="FF0000"/>
                </a:solidFill>
              </a:rPr>
              <a:t>lá</a:t>
            </a:r>
            <a:r>
              <a:rPr lang="en-US" dirty="0">
                <a:solidFill>
                  <a:srgbClr val="FF0000"/>
                </a:solidFill>
              </a:rPr>
              <a:t> </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xem</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xét</a:t>
            </a:r>
            <a:r>
              <a:rPr lang="en-US" dirty="0">
                <a:solidFill>
                  <a:srgbClr val="FF0000"/>
                </a:solidFill>
                <a:sym typeface="Wingdings" panose="05000000000000000000" pitchFamily="2" charset="2"/>
              </a:rPr>
              <a:t> macrolide/</a:t>
            </a:r>
            <a:r>
              <a:rPr lang="en-US" dirty="0" err="1">
                <a:solidFill>
                  <a:srgbClr val="FF0000"/>
                </a:solidFill>
                <a:sym typeface="Wingdings" panose="05000000000000000000" pitchFamily="2" charset="2"/>
              </a:rPr>
              <a:t>azi</a:t>
            </a:r>
            <a:endParaRPr lang="en-US" dirty="0">
              <a:solidFill>
                <a:srgbClr val="FF0000"/>
              </a:solidFill>
            </a:endParaRPr>
          </a:p>
        </p:txBody>
      </p:sp>
      <p:sp>
        <p:nvSpPr>
          <p:cNvPr id="14" name="TextBox 14">
            <a:extLst>
              <a:ext uri="{FF2B5EF4-FFF2-40B4-BE49-F238E27FC236}">
                <a16:creationId xmlns:a16="http://schemas.microsoft.com/office/drawing/2014/main" id="{9D48A07F-5734-40AF-A803-13C7573B5BE4}"/>
              </a:ext>
            </a:extLst>
          </p:cNvPr>
          <p:cNvSpPr txBox="1"/>
          <p:nvPr/>
        </p:nvSpPr>
        <p:spPr>
          <a:xfrm>
            <a:off x="7304227" y="6016944"/>
            <a:ext cx="4865777" cy="461665"/>
          </a:xfrm>
          <a:prstGeom prst="rect">
            <a:avLst/>
          </a:prstGeom>
          <a:solidFill>
            <a:schemeClr val="tx1"/>
          </a:solid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Arial" pitchFamily="34" charset="0"/>
                <a:ea typeface="+mn-ea"/>
                <a:cs typeface="+mn-cs"/>
              </a:defRPr>
            </a:lvl1pPr>
            <a:lvl2pPr marL="457200" algn="l" rtl="0" fontAlgn="base">
              <a:spcBef>
                <a:spcPct val="0"/>
              </a:spcBef>
              <a:spcAft>
                <a:spcPct val="0"/>
              </a:spcAft>
              <a:defRPr sz="2400" b="1" kern="1200">
                <a:solidFill>
                  <a:schemeClr val="tx1"/>
                </a:solidFill>
                <a:latin typeface="Arial" pitchFamily="34" charset="0"/>
                <a:ea typeface="+mn-ea"/>
                <a:cs typeface="+mn-cs"/>
              </a:defRPr>
            </a:lvl2pPr>
            <a:lvl3pPr marL="914400" algn="l" rtl="0" fontAlgn="base">
              <a:spcBef>
                <a:spcPct val="0"/>
              </a:spcBef>
              <a:spcAft>
                <a:spcPct val="0"/>
              </a:spcAft>
              <a:defRPr sz="2400" b="1" kern="1200">
                <a:solidFill>
                  <a:schemeClr val="tx1"/>
                </a:solidFill>
                <a:latin typeface="Arial" pitchFamily="34" charset="0"/>
                <a:ea typeface="+mn-ea"/>
                <a:cs typeface="+mn-cs"/>
              </a:defRPr>
            </a:lvl3pPr>
            <a:lvl4pPr marL="1371600" algn="l" rtl="0" fontAlgn="base">
              <a:spcBef>
                <a:spcPct val="0"/>
              </a:spcBef>
              <a:spcAft>
                <a:spcPct val="0"/>
              </a:spcAft>
              <a:defRPr sz="2400" b="1" kern="1200">
                <a:solidFill>
                  <a:schemeClr val="tx1"/>
                </a:solidFill>
                <a:latin typeface="Arial" pitchFamily="34" charset="0"/>
                <a:ea typeface="+mn-ea"/>
                <a:cs typeface="+mn-cs"/>
              </a:defRPr>
            </a:lvl4pPr>
            <a:lvl5pPr marL="1828800" algn="l" rtl="0" fontAlgn="base">
              <a:spcBef>
                <a:spcPct val="0"/>
              </a:spcBef>
              <a:spcAft>
                <a:spcPct val="0"/>
              </a:spcAft>
              <a:defRPr sz="2400" b="1" kern="1200">
                <a:solidFill>
                  <a:schemeClr val="tx1"/>
                </a:solidFill>
                <a:latin typeface="Arial" pitchFamily="34" charset="0"/>
                <a:ea typeface="+mn-ea"/>
                <a:cs typeface="+mn-cs"/>
              </a:defRPr>
            </a:lvl5pPr>
            <a:lvl6pPr marL="2286000" algn="l" defTabSz="914400" rtl="0" eaLnBrk="1" latinLnBrk="0" hangingPunct="1">
              <a:defRPr sz="2400" b="1" kern="1200">
                <a:solidFill>
                  <a:schemeClr val="tx1"/>
                </a:solidFill>
                <a:latin typeface="Arial" pitchFamily="34" charset="0"/>
                <a:ea typeface="+mn-ea"/>
                <a:cs typeface="+mn-cs"/>
              </a:defRPr>
            </a:lvl6pPr>
            <a:lvl7pPr marL="2743200" algn="l" defTabSz="914400" rtl="0" eaLnBrk="1" latinLnBrk="0" hangingPunct="1">
              <a:defRPr sz="2400" b="1" kern="1200">
                <a:solidFill>
                  <a:schemeClr val="tx1"/>
                </a:solidFill>
                <a:latin typeface="Arial" pitchFamily="34" charset="0"/>
                <a:ea typeface="+mn-ea"/>
                <a:cs typeface="+mn-cs"/>
              </a:defRPr>
            </a:lvl7pPr>
            <a:lvl8pPr marL="3200400" algn="l" defTabSz="914400" rtl="0" eaLnBrk="1" latinLnBrk="0" hangingPunct="1">
              <a:defRPr sz="2400" b="1" kern="1200">
                <a:solidFill>
                  <a:schemeClr val="tx1"/>
                </a:solidFill>
                <a:latin typeface="Arial" pitchFamily="34" charset="0"/>
                <a:ea typeface="+mn-ea"/>
                <a:cs typeface="+mn-cs"/>
              </a:defRPr>
            </a:lvl8pPr>
            <a:lvl9pPr marL="3657600" algn="l" defTabSz="914400" rtl="0" eaLnBrk="1" latinLnBrk="0" hangingPunct="1">
              <a:defRPr sz="2400" b="1" kern="1200">
                <a:solidFill>
                  <a:schemeClr val="tx1"/>
                </a:solidFill>
                <a:latin typeface="Arial" pitchFamily="34" charset="0"/>
                <a:ea typeface="+mn-ea"/>
                <a:cs typeface="+mn-cs"/>
              </a:defRPr>
            </a:lvl9pPr>
          </a:lstStyle>
          <a:p>
            <a:r>
              <a:rPr lang="en-US" dirty="0" err="1">
                <a:solidFill>
                  <a:srgbClr val="FF0000"/>
                </a:solidFill>
              </a:rPr>
              <a:t>Thuốc</a:t>
            </a:r>
            <a:r>
              <a:rPr lang="en-US" dirty="0">
                <a:solidFill>
                  <a:srgbClr val="FF0000"/>
                </a:solidFill>
              </a:rPr>
              <a:t> tan </a:t>
            </a:r>
            <a:r>
              <a:rPr lang="en-US" dirty="0" err="1">
                <a:solidFill>
                  <a:srgbClr val="FF0000"/>
                </a:solidFill>
              </a:rPr>
              <a:t>đàm</a:t>
            </a:r>
            <a:r>
              <a:rPr lang="en-US" dirty="0">
                <a:solidFill>
                  <a:srgbClr val="FF0000"/>
                </a:solidFill>
              </a:rPr>
              <a:t> </a:t>
            </a:r>
            <a:r>
              <a:rPr lang="en-US" dirty="0" err="1">
                <a:solidFill>
                  <a:srgbClr val="FF0000"/>
                </a:solidFill>
              </a:rPr>
              <a:t>chống</a:t>
            </a:r>
            <a:r>
              <a:rPr lang="en-US" dirty="0">
                <a:solidFill>
                  <a:srgbClr val="FF0000"/>
                </a:solidFill>
              </a:rPr>
              <a:t> oxy </a:t>
            </a:r>
            <a:r>
              <a:rPr lang="en-US" dirty="0" err="1">
                <a:solidFill>
                  <a:srgbClr val="FF0000"/>
                </a:solidFill>
              </a:rPr>
              <a:t>hóa</a:t>
            </a:r>
            <a:endParaRPr lang="en-US" dirty="0">
              <a:solidFill>
                <a:srgbClr val="FF0000"/>
              </a:solidFill>
            </a:endParaRPr>
          </a:p>
        </p:txBody>
      </p:sp>
      <p:sp>
        <p:nvSpPr>
          <p:cNvPr id="15" name="TextBox 12">
            <a:extLst>
              <a:ext uri="{FF2B5EF4-FFF2-40B4-BE49-F238E27FC236}">
                <a16:creationId xmlns:a16="http://schemas.microsoft.com/office/drawing/2014/main" id="{3FDD89B5-2DC1-40CF-BA42-AF2CEA3DEEC1}"/>
              </a:ext>
            </a:extLst>
          </p:cNvPr>
          <p:cNvSpPr txBox="1"/>
          <p:nvPr/>
        </p:nvSpPr>
        <p:spPr>
          <a:xfrm>
            <a:off x="-47867" y="2384897"/>
            <a:ext cx="10011024" cy="461665"/>
          </a:xfrm>
          <a:prstGeom prst="rect">
            <a:avLst/>
          </a:prstGeom>
          <a:solidFill>
            <a:schemeClr val="tx1"/>
          </a:solid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Arial" pitchFamily="34" charset="0"/>
                <a:ea typeface="+mn-ea"/>
                <a:cs typeface="+mn-cs"/>
              </a:defRPr>
            </a:lvl1pPr>
            <a:lvl2pPr marL="457200" algn="l" rtl="0" fontAlgn="base">
              <a:spcBef>
                <a:spcPct val="0"/>
              </a:spcBef>
              <a:spcAft>
                <a:spcPct val="0"/>
              </a:spcAft>
              <a:defRPr sz="2400" b="1" kern="1200">
                <a:solidFill>
                  <a:schemeClr val="tx1"/>
                </a:solidFill>
                <a:latin typeface="Arial" pitchFamily="34" charset="0"/>
                <a:ea typeface="+mn-ea"/>
                <a:cs typeface="+mn-cs"/>
              </a:defRPr>
            </a:lvl2pPr>
            <a:lvl3pPr marL="914400" algn="l" rtl="0" fontAlgn="base">
              <a:spcBef>
                <a:spcPct val="0"/>
              </a:spcBef>
              <a:spcAft>
                <a:spcPct val="0"/>
              </a:spcAft>
              <a:defRPr sz="2400" b="1" kern="1200">
                <a:solidFill>
                  <a:schemeClr val="tx1"/>
                </a:solidFill>
                <a:latin typeface="Arial" pitchFamily="34" charset="0"/>
                <a:ea typeface="+mn-ea"/>
                <a:cs typeface="+mn-cs"/>
              </a:defRPr>
            </a:lvl3pPr>
            <a:lvl4pPr marL="1371600" algn="l" rtl="0" fontAlgn="base">
              <a:spcBef>
                <a:spcPct val="0"/>
              </a:spcBef>
              <a:spcAft>
                <a:spcPct val="0"/>
              </a:spcAft>
              <a:defRPr sz="2400" b="1" kern="1200">
                <a:solidFill>
                  <a:schemeClr val="tx1"/>
                </a:solidFill>
                <a:latin typeface="Arial" pitchFamily="34" charset="0"/>
                <a:ea typeface="+mn-ea"/>
                <a:cs typeface="+mn-cs"/>
              </a:defRPr>
            </a:lvl4pPr>
            <a:lvl5pPr marL="1828800" algn="l" rtl="0" fontAlgn="base">
              <a:spcBef>
                <a:spcPct val="0"/>
              </a:spcBef>
              <a:spcAft>
                <a:spcPct val="0"/>
              </a:spcAft>
              <a:defRPr sz="2400" b="1" kern="1200">
                <a:solidFill>
                  <a:schemeClr val="tx1"/>
                </a:solidFill>
                <a:latin typeface="Arial" pitchFamily="34" charset="0"/>
                <a:ea typeface="+mn-ea"/>
                <a:cs typeface="+mn-cs"/>
              </a:defRPr>
            </a:lvl5pPr>
            <a:lvl6pPr marL="2286000" algn="l" defTabSz="914400" rtl="0" eaLnBrk="1" latinLnBrk="0" hangingPunct="1">
              <a:defRPr sz="2400" b="1" kern="1200">
                <a:solidFill>
                  <a:schemeClr val="tx1"/>
                </a:solidFill>
                <a:latin typeface="Arial" pitchFamily="34" charset="0"/>
                <a:ea typeface="+mn-ea"/>
                <a:cs typeface="+mn-cs"/>
              </a:defRPr>
            </a:lvl6pPr>
            <a:lvl7pPr marL="2743200" algn="l" defTabSz="914400" rtl="0" eaLnBrk="1" latinLnBrk="0" hangingPunct="1">
              <a:defRPr sz="2400" b="1" kern="1200">
                <a:solidFill>
                  <a:schemeClr val="tx1"/>
                </a:solidFill>
                <a:latin typeface="Arial" pitchFamily="34" charset="0"/>
                <a:ea typeface="+mn-ea"/>
                <a:cs typeface="+mn-cs"/>
              </a:defRPr>
            </a:lvl7pPr>
            <a:lvl8pPr marL="3200400" algn="l" defTabSz="914400" rtl="0" eaLnBrk="1" latinLnBrk="0" hangingPunct="1">
              <a:defRPr sz="2400" b="1" kern="1200">
                <a:solidFill>
                  <a:schemeClr val="tx1"/>
                </a:solidFill>
                <a:latin typeface="Arial" pitchFamily="34" charset="0"/>
                <a:ea typeface="+mn-ea"/>
                <a:cs typeface="+mn-cs"/>
              </a:defRPr>
            </a:lvl8pPr>
            <a:lvl9pPr marL="3657600" algn="l" defTabSz="914400" rtl="0" eaLnBrk="1" latinLnBrk="0" hangingPunct="1">
              <a:defRPr sz="2400" b="1" kern="1200">
                <a:solidFill>
                  <a:schemeClr val="tx1"/>
                </a:solidFill>
                <a:latin typeface="Arial" pitchFamily="34" charset="0"/>
                <a:ea typeface="+mn-ea"/>
                <a:cs typeface="+mn-cs"/>
              </a:defRPr>
            </a:lvl9pPr>
          </a:lstStyle>
          <a:p>
            <a:r>
              <a:rPr lang="en-US" dirty="0">
                <a:solidFill>
                  <a:srgbClr val="FF0000"/>
                </a:solidFill>
              </a:rPr>
              <a:t>ICS + LABA ↓</a:t>
            </a:r>
            <a:r>
              <a:rPr lang="en-US" dirty="0" err="1">
                <a:solidFill>
                  <a:srgbClr val="FF0000"/>
                </a:solidFill>
              </a:rPr>
              <a:t>đợt</a:t>
            </a:r>
            <a:r>
              <a:rPr lang="en-US" dirty="0">
                <a:solidFill>
                  <a:srgbClr val="FF0000"/>
                </a:solidFill>
              </a:rPr>
              <a:t> </a:t>
            </a:r>
            <a:r>
              <a:rPr lang="en-US" dirty="0" err="1">
                <a:solidFill>
                  <a:srgbClr val="FF0000"/>
                </a:solidFill>
              </a:rPr>
              <a:t>cấp</a:t>
            </a:r>
            <a:r>
              <a:rPr lang="en-US" dirty="0">
                <a:solidFill>
                  <a:srgbClr val="FF0000"/>
                </a:solidFill>
              </a:rPr>
              <a:t> </a:t>
            </a:r>
            <a:r>
              <a:rPr lang="en-US" dirty="0" err="1">
                <a:solidFill>
                  <a:srgbClr val="FF0000"/>
                </a:solidFill>
              </a:rPr>
              <a:t>trên</a:t>
            </a:r>
            <a:r>
              <a:rPr lang="en-US" dirty="0">
                <a:solidFill>
                  <a:srgbClr val="FF0000"/>
                </a:solidFill>
              </a:rPr>
              <a:t> bn </a:t>
            </a:r>
            <a:r>
              <a:rPr lang="en-US" dirty="0" err="1">
                <a:solidFill>
                  <a:srgbClr val="FF0000"/>
                </a:solidFill>
              </a:rPr>
              <a:t>không</a:t>
            </a:r>
            <a:r>
              <a:rPr lang="en-US" dirty="0">
                <a:solidFill>
                  <a:srgbClr val="FF0000"/>
                </a:solidFill>
              </a:rPr>
              <a:t> </a:t>
            </a:r>
            <a:r>
              <a:rPr lang="en-US" dirty="0" err="1">
                <a:solidFill>
                  <a:srgbClr val="FF0000"/>
                </a:solidFill>
              </a:rPr>
              <a:t>đáp</a:t>
            </a:r>
            <a:r>
              <a:rPr lang="en-US" dirty="0">
                <a:solidFill>
                  <a:srgbClr val="FF0000"/>
                </a:solidFill>
              </a:rPr>
              <a:t> </a:t>
            </a:r>
            <a:r>
              <a:rPr lang="en-US" dirty="0" err="1">
                <a:solidFill>
                  <a:srgbClr val="FF0000"/>
                </a:solidFill>
              </a:rPr>
              <a:t>ứng</a:t>
            </a:r>
            <a:r>
              <a:rPr lang="en-US" dirty="0">
                <a:solidFill>
                  <a:srgbClr val="FF0000"/>
                </a:solidFill>
              </a:rPr>
              <a:t> </a:t>
            </a:r>
            <a:r>
              <a:rPr lang="en-US" dirty="0" err="1">
                <a:solidFill>
                  <a:srgbClr val="FF0000"/>
                </a:solidFill>
              </a:rPr>
              <a:t>dãn</a:t>
            </a:r>
            <a:r>
              <a:rPr lang="en-US" dirty="0">
                <a:solidFill>
                  <a:srgbClr val="FF0000"/>
                </a:solidFill>
              </a:rPr>
              <a:t> </a:t>
            </a:r>
            <a:r>
              <a:rPr lang="en-US" dirty="0" err="1">
                <a:solidFill>
                  <a:srgbClr val="FF0000"/>
                </a:solidFill>
              </a:rPr>
              <a:t>pq</a:t>
            </a:r>
            <a:r>
              <a:rPr lang="en-US" dirty="0">
                <a:solidFill>
                  <a:srgbClr val="FF0000"/>
                </a:solidFill>
              </a:rPr>
              <a:t> </a:t>
            </a:r>
            <a:r>
              <a:rPr lang="en-US" dirty="0" err="1">
                <a:solidFill>
                  <a:srgbClr val="FF0000"/>
                </a:solidFill>
              </a:rPr>
              <a:t>tác</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dài</a:t>
            </a:r>
            <a:endParaRPr lang="en-US" dirty="0">
              <a:solidFill>
                <a:srgbClr val="FF0000"/>
              </a:solidFill>
            </a:endParaRPr>
          </a:p>
        </p:txBody>
      </p:sp>
    </p:spTree>
    <p:extLst>
      <p:ext uri="{BB962C8B-B14F-4D97-AF65-F5344CB8AC3E}">
        <p14:creationId xmlns:p14="http://schemas.microsoft.com/office/powerpoint/2010/main" val="10479717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279540" y="425859"/>
            <a:ext cx="8388424" cy="523220"/>
          </a:xfrm>
          <a:prstGeom prst="rect">
            <a:avLst/>
          </a:prstGeom>
          <a:noFill/>
          <a:ln w="9525">
            <a:noFill/>
            <a:miter lim="800000"/>
            <a:headEnd/>
            <a:tailEnd/>
          </a:ln>
        </p:spPr>
        <p:txBody>
          <a:bodyPr wrap="square">
            <a:spAutoFit/>
          </a:bodyPr>
          <a:lstStyle/>
          <a:p>
            <a:pPr algn="ctr"/>
            <a:r>
              <a:rPr lang="en-US" sz="2800">
                <a:solidFill>
                  <a:srgbClr val="FAB516"/>
                </a:solidFill>
                <a:latin typeface="Tahoma" pitchFamily="34" charset="0"/>
                <a:cs typeface="Tahoma" pitchFamily="34" charset="0"/>
              </a:rPr>
              <a:t>Pharmacological </a:t>
            </a:r>
            <a:r>
              <a:rPr lang="en-US" sz="2800" dirty="0">
                <a:solidFill>
                  <a:srgbClr val="FAB516"/>
                </a:solidFill>
                <a:latin typeface="Tahoma" pitchFamily="34" charset="0"/>
                <a:cs typeface="Tahoma" pitchFamily="34" charset="0"/>
              </a:rPr>
              <a:t>therapy</a:t>
            </a:r>
          </a:p>
        </p:txBody>
      </p:sp>
      <p:sp>
        <p:nvSpPr>
          <p:cNvPr id="6" name="TextBox 1">
            <a:extLst>
              <a:ext uri="{FF2B5EF4-FFF2-40B4-BE49-F238E27FC236}">
                <a16:creationId xmlns:a16="http://schemas.microsoft.com/office/drawing/2014/main" id="{1F6E54B4-3772-4CAF-8BE7-2B1FB0176743}"/>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9" name="Picture 8">
            <a:extLst>
              <a:ext uri="{FF2B5EF4-FFF2-40B4-BE49-F238E27FC236}">
                <a16:creationId xmlns:a16="http://schemas.microsoft.com/office/drawing/2014/main" id="{1A6F479D-0B5B-41D9-9A96-B3AEC684E543}"/>
              </a:ext>
            </a:extLst>
          </p:cNvPr>
          <p:cNvPicPr>
            <a:picLocks noChangeAspect="1"/>
          </p:cNvPicPr>
          <p:nvPr/>
        </p:nvPicPr>
        <p:blipFill>
          <a:blip r:embed="rId3"/>
          <a:stretch>
            <a:fillRect/>
          </a:stretch>
        </p:blipFill>
        <p:spPr>
          <a:xfrm>
            <a:off x="609600" y="1258306"/>
            <a:ext cx="11276101" cy="4933295"/>
          </a:xfrm>
          <a:prstGeom prst="rect">
            <a:avLst/>
          </a:prstGeom>
          <a:solidFill>
            <a:schemeClr val="tx1"/>
          </a:solidFill>
        </p:spPr>
      </p:pic>
      <p:sp>
        <p:nvSpPr>
          <p:cNvPr id="8" name="TextBox 7">
            <a:extLst>
              <a:ext uri="{FF2B5EF4-FFF2-40B4-BE49-F238E27FC236}">
                <a16:creationId xmlns:a16="http://schemas.microsoft.com/office/drawing/2014/main" id="{45FADB87-0AE5-4D60-995C-432C705C8D2C}"/>
              </a:ext>
            </a:extLst>
          </p:cNvPr>
          <p:cNvSpPr txBox="1"/>
          <p:nvPr/>
        </p:nvSpPr>
        <p:spPr>
          <a:xfrm>
            <a:off x="4876800" y="2491354"/>
            <a:ext cx="6037230" cy="461665"/>
          </a:xfrm>
          <a:prstGeom prst="rect">
            <a:avLst/>
          </a:prstGeom>
          <a:solidFill>
            <a:schemeClr val="tx1"/>
          </a:solidFill>
        </p:spPr>
        <p:txBody>
          <a:bodyPr wrap="none" rtlCol="0">
            <a:spAutoFit/>
          </a:bodyPr>
          <a:lstStyle/>
          <a:p>
            <a:r>
              <a:rPr lang="en-US" dirty="0" err="1">
                <a:solidFill>
                  <a:srgbClr val="FF0000"/>
                </a:solidFill>
              </a:rPr>
              <a:t>Đã</a:t>
            </a:r>
            <a:r>
              <a:rPr lang="en-US" dirty="0">
                <a:solidFill>
                  <a:srgbClr val="FF0000"/>
                </a:solidFill>
              </a:rPr>
              <a:t> </a:t>
            </a:r>
            <a:r>
              <a:rPr lang="en-US" dirty="0" err="1">
                <a:solidFill>
                  <a:srgbClr val="FF0000"/>
                </a:solidFill>
              </a:rPr>
              <a:t>lỡ</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thuốc</a:t>
            </a:r>
            <a:r>
              <a:rPr lang="en-US" dirty="0">
                <a:solidFill>
                  <a:srgbClr val="FF0000"/>
                </a:solidFill>
              </a:rPr>
              <a:t> </a:t>
            </a:r>
            <a:r>
              <a:rPr lang="en-US" dirty="0" err="1">
                <a:solidFill>
                  <a:srgbClr val="FF0000"/>
                </a:solidFill>
              </a:rPr>
              <a:t>hít</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chỉ</a:t>
            </a:r>
            <a:r>
              <a:rPr lang="en-US" dirty="0">
                <a:solidFill>
                  <a:srgbClr val="FF0000"/>
                </a:solidFill>
              </a:rPr>
              <a:t> </a:t>
            </a:r>
            <a:r>
              <a:rPr lang="en-US" dirty="0" err="1">
                <a:solidFill>
                  <a:srgbClr val="FF0000"/>
                </a:solidFill>
              </a:rPr>
              <a:t>cách</a:t>
            </a:r>
            <a:r>
              <a:rPr lang="en-US" dirty="0">
                <a:solidFill>
                  <a:srgbClr val="FF0000"/>
                </a:solidFill>
              </a:rPr>
              <a:t> </a:t>
            </a:r>
            <a:r>
              <a:rPr lang="en-US" dirty="0" err="1">
                <a:solidFill>
                  <a:srgbClr val="FF0000"/>
                </a:solidFill>
              </a:rPr>
              <a:t>dùng</a:t>
            </a:r>
            <a:endParaRPr lang="en-US" dirty="0">
              <a:solidFill>
                <a:srgbClr val="FF0000"/>
              </a:solidFill>
            </a:endParaRPr>
          </a:p>
        </p:txBody>
      </p:sp>
      <p:sp>
        <p:nvSpPr>
          <p:cNvPr id="10" name="TextBox 9">
            <a:extLst>
              <a:ext uri="{FF2B5EF4-FFF2-40B4-BE49-F238E27FC236}">
                <a16:creationId xmlns:a16="http://schemas.microsoft.com/office/drawing/2014/main" id="{EE2E74D8-05E7-48D3-9BBD-390E3375E07F}"/>
              </a:ext>
            </a:extLst>
          </p:cNvPr>
          <p:cNvSpPr txBox="1"/>
          <p:nvPr/>
        </p:nvSpPr>
        <p:spPr>
          <a:xfrm>
            <a:off x="3124200" y="3458052"/>
            <a:ext cx="8587607" cy="461665"/>
          </a:xfrm>
          <a:prstGeom prst="rect">
            <a:avLst/>
          </a:prstGeom>
          <a:noFill/>
        </p:spPr>
        <p:txBody>
          <a:bodyPr wrap="none" rtlCol="0">
            <a:spAutoFit/>
          </a:bodyPr>
          <a:lstStyle/>
          <a:p>
            <a:r>
              <a:rPr lang="en-US" dirty="0" err="1">
                <a:solidFill>
                  <a:srgbClr val="FF0000"/>
                </a:solidFill>
              </a:rPr>
              <a:t>Lựa</a:t>
            </a:r>
            <a:r>
              <a:rPr lang="en-US" dirty="0">
                <a:solidFill>
                  <a:srgbClr val="FF0000"/>
                </a:solidFill>
              </a:rPr>
              <a:t> </a:t>
            </a:r>
            <a:r>
              <a:rPr lang="en-US" dirty="0" err="1">
                <a:solidFill>
                  <a:srgbClr val="FF0000"/>
                </a:solidFill>
              </a:rPr>
              <a:t>chọn</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cụ</a:t>
            </a:r>
            <a:r>
              <a:rPr lang="en-US" dirty="0">
                <a:solidFill>
                  <a:srgbClr val="FF0000"/>
                </a:solidFill>
              </a:rPr>
              <a:t> </a:t>
            </a:r>
            <a:r>
              <a:rPr lang="en-US" dirty="0" err="1">
                <a:solidFill>
                  <a:srgbClr val="FF0000"/>
                </a:solidFill>
              </a:rPr>
              <a:t>hít</a:t>
            </a:r>
            <a:r>
              <a:rPr lang="en-US" dirty="0">
                <a:solidFill>
                  <a:srgbClr val="FF0000"/>
                </a:solidFill>
              </a:rPr>
              <a:t> </a:t>
            </a:r>
            <a:r>
              <a:rPr lang="en-US" dirty="0" err="1">
                <a:solidFill>
                  <a:srgbClr val="FF0000"/>
                </a:solidFill>
              </a:rPr>
              <a:t>tùy</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sự</a:t>
            </a:r>
            <a:r>
              <a:rPr lang="en-US" dirty="0">
                <a:solidFill>
                  <a:srgbClr val="FF0000"/>
                </a:solidFill>
              </a:rPr>
              <a:t> </a:t>
            </a:r>
            <a:r>
              <a:rPr lang="en-US" dirty="0" err="1">
                <a:solidFill>
                  <a:srgbClr val="FF0000"/>
                </a:solidFill>
              </a:rPr>
              <a:t>ưa</a:t>
            </a:r>
            <a:r>
              <a:rPr lang="en-US" dirty="0">
                <a:solidFill>
                  <a:srgbClr val="FF0000"/>
                </a:solidFill>
              </a:rPr>
              <a:t> </a:t>
            </a:r>
            <a:r>
              <a:rPr lang="en-US" dirty="0" err="1">
                <a:solidFill>
                  <a:srgbClr val="FF0000"/>
                </a:solidFill>
              </a:rPr>
              <a:t>thích</a:t>
            </a:r>
            <a:r>
              <a:rPr lang="en-US" dirty="0">
                <a:solidFill>
                  <a:srgbClr val="FF0000"/>
                </a:solidFill>
              </a:rPr>
              <a:t> </a:t>
            </a:r>
            <a:r>
              <a:rPr lang="en-US" dirty="0" err="1">
                <a:solidFill>
                  <a:srgbClr val="FF0000"/>
                </a:solidFill>
              </a:rPr>
              <a:t>của</a:t>
            </a:r>
            <a:r>
              <a:rPr lang="en-US" dirty="0">
                <a:solidFill>
                  <a:srgbClr val="FF0000"/>
                </a:solidFill>
              </a:rPr>
              <a:t> bn</a:t>
            </a:r>
          </a:p>
        </p:txBody>
      </p:sp>
      <p:sp>
        <p:nvSpPr>
          <p:cNvPr id="11" name="TextBox 10">
            <a:extLst>
              <a:ext uri="{FF2B5EF4-FFF2-40B4-BE49-F238E27FC236}">
                <a16:creationId xmlns:a16="http://schemas.microsoft.com/office/drawing/2014/main" id="{D5225C80-857E-4B69-B27E-70E529FEA2C0}"/>
              </a:ext>
            </a:extLst>
          </p:cNvPr>
          <p:cNvSpPr txBox="1"/>
          <p:nvPr/>
        </p:nvSpPr>
        <p:spPr>
          <a:xfrm>
            <a:off x="2703048" y="4542527"/>
            <a:ext cx="9096455" cy="461665"/>
          </a:xfrm>
          <a:prstGeom prst="rect">
            <a:avLst/>
          </a:prstGeom>
          <a:noFill/>
        </p:spPr>
        <p:txBody>
          <a:bodyPr wrap="square" rtlCol="0">
            <a:spAutoFit/>
          </a:bodyPr>
          <a:lstStyle/>
          <a:p>
            <a:r>
              <a:rPr lang="en-US" dirty="0" err="1">
                <a:solidFill>
                  <a:srgbClr val="FF0000"/>
                </a:solidFill>
              </a:rPr>
              <a:t>Cần</a:t>
            </a:r>
            <a:r>
              <a:rPr lang="en-US" dirty="0">
                <a:solidFill>
                  <a:srgbClr val="FF0000"/>
                </a:solidFill>
              </a:rPr>
              <a:t> </a:t>
            </a:r>
            <a:r>
              <a:rPr lang="en-US" dirty="0" err="1">
                <a:solidFill>
                  <a:srgbClr val="FF0000"/>
                </a:solidFill>
              </a:rPr>
              <a:t>hướng</a:t>
            </a:r>
            <a:r>
              <a:rPr lang="en-US" dirty="0">
                <a:solidFill>
                  <a:srgbClr val="FF0000"/>
                </a:solidFill>
              </a:rPr>
              <a:t> </a:t>
            </a:r>
            <a:r>
              <a:rPr lang="en-US" dirty="0" err="1">
                <a:solidFill>
                  <a:srgbClr val="FF0000"/>
                </a:solidFill>
              </a:rPr>
              <a:t>dẫn</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làm</a:t>
            </a:r>
            <a:r>
              <a:rPr lang="en-US" dirty="0">
                <a:solidFill>
                  <a:srgbClr val="FF0000"/>
                </a:solidFill>
              </a:rPr>
              <a:t> </a:t>
            </a:r>
            <a:r>
              <a:rPr lang="en-US" dirty="0" err="1">
                <a:solidFill>
                  <a:srgbClr val="FF0000"/>
                </a:solidFill>
              </a:rPr>
              <a:t>mẫu</a:t>
            </a:r>
            <a:r>
              <a:rPr lang="en-US" dirty="0">
                <a:solidFill>
                  <a:srgbClr val="FF0000"/>
                </a:solidFill>
              </a:rPr>
              <a:t> </a:t>
            </a:r>
            <a:r>
              <a:rPr lang="en-US" dirty="0" err="1">
                <a:solidFill>
                  <a:srgbClr val="FF0000"/>
                </a:solidFill>
              </a:rPr>
              <a:t>cách</a:t>
            </a:r>
            <a:r>
              <a:rPr lang="en-US" dirty="0">
                <a:solidFill>
                  <a:srgbClr val="FF0000"/>
                </a:solidFill>
              </a:rPr>
              <a:t> </a:t>
            </a:r>
            <a:r>
              <a:rPr lang="en-US" dirty="0" err="1">
                <a:solidFill>
                  <a:srgbClr val="FF0000"/>
                </a:solidFill>
              </a:rPr>
              <a:t>hít</a:t>
            </a:r>
            <a:r>
              <a:rPr lang="en-US" dirty="0">
                <a:solidFill>
                  <a:srgbClr val="FF0000"/>
                </a:solidFill>
              </a:rPr>
              <a:t>, </a:t>
            </a:r>
            <a:r>
              <a:rPr lang="en-US" dirty="0" err="1">
                <a:solidFill>
                  <a:srgbClr val="FF0000"/>
                </a:solidFill>
              </a:rPr>
              <a:t>kiểm</a:t>
            </a:r>
            <a:r>
              <a:rPr lang="en-US" dirty="0">
                <a:solidFill>
                  <a:srgbClr val="FF0000"/>
                </a:solidFill>
              </a:rPr>
              <a:t> </a:t>
            </a:r>
            <a:r>
              <a:rPr lang="en-US" dirty="0" err="1">
                <a:solidFill>
                  <a:srgbClr val="FF0000"/>
                </a:solidFill>
              </a:rPr>
              <a:t>tra</a:t>
            </a:r>
            <a:r>
              <a:rPr lang="en-US" dirty="0">
                <a:solidFill>
                  <a:srgbClr val="FF0000"/>
                </a:solidFill>
              </a:rPr>
              <a:t> </a:t>
            </a:r>
            <a:r>
              <a:rPr lang="en-US" dirty="0" err="1">
                <a:solidFill>
                  <a:srgbClr val="FF0000"/>
                </a:solidFill>
              </a:rPr>
              <a:t>thường</a:t>
            </a:r>
            <a:r>
              <a:rPr lang="en-US" dirty="0">
                <a:solidFill>
                  <a:srgbClr val="FF0000"/>
                </a:solidFill>
              </a:rPr>
              <a:t> </a:t>
            </a:r>
            <a:r>
              <a:rPr lang="en-US" dirty="0" err="1">
                <a:solidFill>
                  <a:srgbClr val="FF0000"/>
                </a:solidFill>
              </a:rPr>
              <a:t>xuyên</a:t>
            </a:r>
            <a:endParaRPr lang="en-US" dirty="0">
              <a:solidFill>
                <a:srgbClr val="FF0000"/>
              </a:solidFill>
            </a:endParaRPr>
          </a:p>
        </p:txBody>
      </p:sp>
      <p:sp>
        <p:nvSpPr>
          <p:cNvPr id="12" name="TextBox 11">
            <a:extLst>
              <a:ext uri="{FF2B5EF4-FFF2-40B4-BE49-F238E27FC236}">
                <a16:creationId xmlns:a16="http://schemas.microsoft.com/office/drawing/2014/main" id="{A581500E-B96C-40DC-901C-634B9D06DA63}"/>
              </a:ext>
            </a:extLst>
          </p:cNvPr>
          <p:cNvSpPr txBox="1"/>
          <p:nvPr/>
        </p:nvSpPr>
        <p:spPr>
          <a:xfrm>
            <a:off x="1905000" y="5627002"/>
            <a:ext cx="9894503" cy="461665"/>
          </a:xfrm>
          <a:prstGeom prst="rect">
            <a:avLst/>
          </a:prstGeom>
          <a:solidFill>
            <a:schemeClr val="tx1"/>
          </a:solidFill>
        </p:spPr>
        <p:txBody>
          <a:bodyPr wrap="square" rtlCol="0">
            <a:spAutoFit/>
          </a:bodyPr>
          <a:lstStyle/>
          <a:p>
            <a:r>
              <a:rPr lang="en-US" dirty="0" err="1">
                <a:solidFill>
                  <a:srgbClr val="FF0000"/>
                </a:solidFill>
              </a:rPr>
              <a:t>Không</a:t>
            </a:r>
            <a:r>
              <a:rPr lang="en-US" dirty="0">
                <a:solidFill>
                  <a:srgbClr val="FF0000"/>
                </a:solidFill>
              </a:rPr>
              <a:t> </a:t>
            </a:r>
            <a:r>
              <a:rPr lang="en-US" dirty="0" err="1">
                <a:solidFill>
                  <a:srgbClr val="FF0000"/>
                </a:solidFill>
              </a:rPr>
              <a:t>kết</a:t>
            </a:r>
            <a:r>
              <a:rPr lang="en-US" dirty="0">
                <a:solidFill>
                  <a:srgbClr val="FF0000"/>
                </a:solidFill>
              </a:rPr>
              <a:t> </a:t>
            </a:r>
            <a:r>
              <a:rPr lang="en-US" dirty="0" err="1">
                <a:solidFill>
                  <a:srgbClr val="FF0000"/>
                </a:solidFill>
              </a:rPr>
              <a:t>luận</a:t>
            </a:r>
            <a:r>
              <a:rPr lang="en-US" dirty="0">
                <a:solidFill>
                  <a:srgbClr val="FF0000"/>
                </a:solidFill>
              </a:rPr>
              <a:t> </a:t>
            </a:r>
            <a:r>
              <a:rPr lang="en-US" dirty="0" err="1">
                <a:solidFill>
                  <a:srgbClr val="FF0000"/>
                </a:solidFill>
              </a:rPr>
              <a:t>điều</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hiệu</a:t>
            </a:r>
            <a:r>
              <a:rPr lang="en-US" dirty="0">
                <a:solidFill>
                  <a:srgbClr val="FF0000"/>
                </a:solidFill>
              </a:rPr>
              <a:t> </a:t>
            </a:r>
            <a:r>
              <a:rPr lang="en-US" dirty="0" err="1">
                <a:solidFill>
                  <a:srgbClr val="FF0000"/>
                </a:solidFill>
              </a:rPr>
              <a:t>quả</a:t>
            </a:r>
            <a:r>
              <a:rPr lang="en-US" dirty="0">
                <a:solidFill>
                  <a:srgbClr val="FF0000"/>
                </a:solidFill>
              </a:rPr>
              <a:t> </a:t>
            </a:r>
            <a:r>
              <a:rPr lang="en-US" dirty="0" err="1">
                <a:solidFill>
                  <a:srgbClr val="FF0000"/>
                </a:solidFill>
              </a:rPr>
              <a:t>nếu</a:t>
            </a:r>
            <a:r>
              <a:rPr lang="en-US" dirty="0">
                <a:solidFill>
                  <a:srgbClr val="FF0000"/>
                </a:solidFill>
              </a:rPr>
              <a:t> </a:t>
            </a:r>
            <a:r>
              <a:rPr lang="en-US" dirty="0" err="1">
                <a:solidFill>
                  <a:srgbClr val="FF0000"/>
                </a:solidFill>
              </a:rPr>
              <a:t>chưa</a:t>
            </a:r>
            <a:r>
              <a:rPr lang="en-US" dirty="0">
                <a:solidFill>
                  <a:srgbClr val="FF0000"/>
                </a:solidFill>
              </a:rPr>
              <a:t> </a:t>
            </a:r>
            <a:r>
              <a:rPr lang="en-US" dirty="0" err="1">
                <a:solidFill>
                  <a:srgbClr val="FF0000"/>
                </a:solidFill>
              </a:rPr>
              <a:t>kiểm</a:t>
            </a:r>
            <a:r>
              <a:rPr lang="en-US" dirty="0">
                <a:solidFill>
                  <a:srgbClr val="FF0000"/>
                </a:solidFill>
              </a:rPr>
              <a:t> </a:t>
            </a:r>
            <a:r>
              <a:rPr lang="en-US" dirty="0" err="1">
                <a:solidFill>
                  <a:srgbClr val="FF0000"/>
                </a:solidFill>
              </a:rPr>
              <a:t>kỹ</a:t>
            </a:r>
            <a:r>
              <a:rPr lang="en-US" dirty="0">
                <a:solidFill>
                  <a:srgbClr val="FF0000"/>
                </a:solidFill>
              </a:rPr>
              <a:t> </a:t>
            </a:r>
            <a:r>
              <a:rPr lang="en-US" dirty="0" err="1">
                <a:solidFill>
                  <a:srgbClr val="FF0000"/>
                </a:solidFill>
              </a:rPr>
              <a:t>thuật</a:t>
            </a:r>
            <a:r>
              <a:rPr lang="en-US" dirty="0">
                <a:solidFill>
                  <a:srgbClr val="FF0000"/>
                </a:solidFill>
              </a:rPr>
              <a:t> </a:t>
            </a:r>
            <a:r>
              <a:rPr lang="en-US" dirty="0" err="1">
                <a:solidFill>
                  <a:srgbClr val="FF0000"/>
                </a:solidFill>
              </a:rPr>
              <a:t>hít</a:t>
            </a:r>
            <a:endParaRPr lang="en-US" dirty="0">
              <a:solidFill>
                <a:srgbClr val="FF0000"/>
              </a:solidFill>
            </a:endParaRPr>
          </a:p>
        </p:txBody>
      </p:sp>
    </p:spTree>
    <p:extLst>
      <p:ext uri="{BB962C8B-B14F-4D97-AF65-F5344CB8AC3E}">
        <p14:creationId xmlns:p14="http://schemas.microsoft.com/office/powerpoint/2010/main" val="2980887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en-US" sz="3000" dirty="0" err="1">
                <a:latin typeface="Arial" charset="0"/>
                <a:cs typeface="Arial" charset="0"/>
              </a:rPr>
              <a:t>Thuốc</a:t>
            </a:r>
            <a:r>
              <a:rPr lang="en-US" sz="3000" dirty="0">
                <a:latin typeface="Arial" charset="0"/>
                <a:cs typeface="Arial" charset="0"/>
              </a:rPr>
              <a:t> </a:t>
            </a:r>
            <a:r>
              <a:rPr lang="en-US" sz="3000" dirty="0" err="1">
                <a:latin typeface="Arial" charset="0"/>
                <a:cs typeface="Arial" charset="0"/>
              </a:rPr>
              <a:t>dãn</a:t>
            </a:r>
            <a:r>
              <a:rPr lang="en-US" sz="3000" dirty="0">
                <a:latin typeface="Arial" charset="0"/>
                <a:cs typeface="Arial" charset="0"/>
              </a:rPr>
              <a:t> </a:t>
            </a:r>
            <a:r>
              <a:rPr lang="en-US" sz="3000" dirty="0" err="1">
                <a:latin typeface="Arial" charset="0"/>
                <a:cs typeface="Arial" charset="0"/>
              </a:rPr>
              <a:t>phế</a:t>
            </a:r>
            <a:r>
              <a:rPr lang="en-US" sz="3000" dirty="0">
                <a:latin typeface="Arial" charset="0"/>
                <a:cs typeface="Arial" charset="0"/>
              </a:rPr>
              <a:t> </a:t>
            </a:r>
            <a:r>
              <a:rPr lang="en-US" sz="3000" dirty="0" err="1">
                <a:latin typeface="Arial" charset="0"/>
                <a:cs typeface="Arial" charset="0"/>
              </a:rPr>
              <a:t>quản</a:t>
            </a:r>
            <a:endParaRPr lang="en-US" sz="3000" dirty="0">
              <a:latin typeface="Arial" charset="0"/>
              <a:cs typeface="Arial" charset="0"/>
            </a:endParaRPr>
          </a:p>
        </p:txBody>
      </p:sp>
      <p:sp>
        <p:nvSpPr>
          <p:cNvPr id="2" name="Content Placeholder 1"/>
          <p:cNvSpPr>
            <a:spLocks noGrp="1"/>
          </p:cNvSpPr>
          <p:nvPr>
            <p:ph sz="half" idx="1"/>
          </p:nvPr>
        </p:nvSpPr>
        <p:spPr/>
        <p:txBody>
          <a:bodyPr>
            <a:normAutofit/>
          </a:bodyPr>
          <a:lstStyle/>
          <a:p>
            <a:pPr>
              <a:spcAft>
                <a:spcPts val="600"/>
              </a:spcAft>
            </a:pPr>
            <a:r>
              <a:rPr lang="en-US" b="1" dirty="0">
                <a:cs typeface="Arial" charset="0"/>
              </a:rPr>
              <a:t>UỐNG</a:t>
            </a:r>
          </a:p>
          <a:p>
            <a:pPr lvl="1">
              <a:spcAft>
                <a:spcPts val="600"/>
              </a:spcAft>
            </a:pPr>
            <a:r>
              <a:rPr lang="vi-VN" dirty="0">
                <a:latin typeface="Calibri" panose="020F0502020204030204" pitchFamily="34" charset="0"/>
                <a:cs typeface="Calibri" panose="020F0502020204030204" pitchFamily="34" charset="0"/>
              </a:rPr>
              <a:t>Thời gian tác dụng chậm hơn </a:t>
            </a:r>
            <a:endParaRPr lang="en-US" dirty="0">
              <a:latin typeface="Calibri" panose="020F0502020204030204" pitchFamily="34" charset="0"/>
              <a:cs typeface="Calibri" panose="020F0502020204030204" pitchFamily="34" charset="0"/>
            </a:endParaRPr>
          </a:p>
          <a:p>
            <a:pPr lvl="1">
              <a:spcAft>
                <a:spcPts val="600"/>
              </a:spcAft>
            </a:pPr>
            <a:r>
              <a:rPr lang="vi-VN" dirty="0">
                <a:latin typeface="Calibri" panose="020F0502020204030204" pitchFamily="34" charset="0"/>
                <a:cs typeface="Calibri" panose="020F0502020204030204" pitchFamily="34" charset="0"/>
              </a:rPr>
              <a:t>Dễ bị tác dụng phụ hơn</a:t>
            </a:r>
            <a:endParaRPr lang="en-US" dirty="0">
              <a:latin typeface="Calibri" panose="020F0502020204030204" pitchFamily="34" charset="0"/>
              <a:cs typeface="Calibri" panose="020F0502020204030204" pitchFamily="34" charset="0"/>
            </a:endParaRPr>
          </a:p>
          <a:p>
            <a:pPr lvl="1">
              <a:spcAft>
                <a:spcPts val="600"/>
              </a:spcAft>
            </a:pPr>
            <a:endParaRPr lang="en-US" dirty="0">
              <a:latin typeface="Calibri" panose="020F0502020204030204" pitchFamily="34" charset="0"/>
              <a:cs typeface="Calibri" panose="020F0502020204030204" pitchFamily="34" charset="0"/>
            </a:endParaRPr>
          </a:p>
          <a:p>
            <a:pPr lvl="1">
              <a:spcAft>
                <a:spcPts val="600"/>
              </a:spcAft>
            </a:pPr>
            <a:r>
              <a:rPr lang="vi-VN" dirty="0">
                <a:latin typeface="Calibri" panose="020F0502020204030204" pitchFamily="34" charset="0"/>
                <a:cs typeface="Calibri" panose="020F0502020204030204" pitchFamily="34" charset="0"/>
              </a:rPr>
              <a:t>Dễ sử dụng hơn</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sz="half" idx="2"/>
          </p:nvPr>
        </p:nvSpPr>
        <p:spPr/>
        <p:txBody>
          <a:bodyPr>
            <a:normAutofit/>
          </a:bodyPr>
          <a:lstStyle/>
          <a:p>
            <a:pPr algn="just">
              <a:spcAft>
                <a:spcPts val="600"/>
              </a:spcAft>
            </a:pPr>
            <a:r>
              <a:rPr lang="en-US" b="1" dirty="0">
                <a:cs typeface="Arial" charset="0"/>
              </a:rPr>
              <a:t>HÍT</a:t>
            </a:r>
          </a:p>
          <a:p>
            <a:pPr lvl="1">
              <a:spcAft>
                <a:spcPts val="600"/>
              </a:spcAft>
            </a:pPr>
            <a:r>
              <a:rPr lang="vi-VN" dirty="0">
                <a:latin typeface="Calibri" panose="020F0502020204030204" pitchFamily="34" charset="0"/>
                <a:cs typeface="Calibri" panose="020F0502020204030204" pitchFamily="34" charset="0"/>
              </a:rPr>
              <a:t>Thời gian tác dụng </a:t>
            </a:r>
            <a:r>
              <a:rPr lang="en-US" dirty="0" err="1">
                <a:latin typeface="Calibri" panose="020F0502020204030204" pitchFamily="34" charset="0"/>
                <a:cs typeface="Calibri" panose="020F0502020204030204" pitchFamily="34" charset="0"/>
              </a:rPr>
              <a:t>nhanh</a:t>
            </a:r>
            <a:r>
              <a:rPr lang="en-US" dirty="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hơn </a:t>
            </a:r>
            <a:endParaRPr lang="en-US" dirty="0">
              <a:latin typeface="Calibri" panose="020F0502020204030204" pitchFamily="34" charset="0"/>
              <a:cs typeface="Calibri" panose="020F0502020204030204" pitchFamily="34" charset="0"/>
            </a:endParaRPr>
          </a:p>
          <a:p>
            <a:pPr lvl="1">
              <a:spcAft>
                <a:spcPts val="600"/>
              </a:spcAft>
            </a:pPr>
            <a:r>
              <a:rPr lang="en-US" dirty="0" err="1">
                <a:latin typeface="Calibri" panose="020F0502020204030204" pitchFamily="34" charset="0"/>
                <a:cs typeface="Calibri" panose="020F0502020204030204" pitchFamily="34" charset="0"/>
              </a:rPr>
              <a:t>Ít</a:t>
            </a:r>
            <a:r>
              <a:rPr lang="vi-VN" dirty="0">
                <a:latin typeface="Calibri" panose="020F0502020204030204" pitchFamily="34" charset="0"/>
                <a:cs typeface="Calibri" panose="020F0502020204030204" pitchFamily="34" charset="0"/>
              </a:rPr>
              <a:t> bị tác dụng phụ hơn</a:t>
            </a:r>
            <a:endParaRPr lang="en-US" dirty="0">
              <a:latin typeface="Calibri" panose="020F0502020204030204" pitchFamily="34" charset="0"/>
              <a:cs typeface="Calibri" panose="020F0502020204030204" pitchFamily="34" charset="0"/>
            </a:endParaRPr>
          </a:p>
          <a:p>
            <a:pPr lvl="1">
              <a:spcAft>
                <a:spcPts val="600"/>
              </a:spcAft>
            </a:pPr>
            <a:endParaRPr lang="en-US" dirty="0">
              <a:latin typeface="Calibri" panose="020F0502020204030204" pitchFamily="34" charset="0"/>
              <a:cs typeface="Calibri" panose="020F0502020204030204" pitchFamily="34" charset="0"/>
            </a:endParaRPr>
          </a:p>
          <a:p>
            <a:pPr lvl="1">
              <a:spcAft>
                <a:spcPts val="600"/>
              </a:spcAft>
            </a:pPr>
            <a:r>
              <a:rPr lang="en-US" dirty="0" err="1">
                <a:latin typeface="Calibri" panose="020F0502020204030204" pitchFamily="34" charset="0"/>
                <a:cs typeface="Calibri" panose="020F0502020204030204" pitchFamily="34" charset="0"/>
              </a:rPr>
              <a:t>Khó</a:t>
            </a:r>
            <a:r>
              <a:rPr lang="vi-VN" dirty="0">
                <a:latin typeface="Calibri" panose="020F0502020204030204" pitchFamily="34" charset="0"/>
                <a:cs typeface="Calibri" panose="020F0502020204030204" pitchFamily="34" charset="0"/>
              </a:rPr>
              <a:t> sử dụng hơn</a:t>
            </a:r>
            <a:endParaRPr lang="en-US" dirty="0">
              <a:latin typeface="Calibri" panose="020F0502020204030204" pitchFamily="34" charset="0"/>
              <a:cs typeface="Calibri" panose="020F0502020204030204" pitchFamily="34" charset="0"/>
            </a:endParaRPr>
          </a:p>
          <a:p>
            <a:pPr>
              <a:spcAft>
                <a:spcPts val="600"/>
              </a:spcAft>
            </a:pPr>
            <a:endParaRPr lang="en-US" dirty="0"/>
          </a:p>
        </p:txBody>
      </p:sp>
      <p:pic>
        <p:nvPicPr>
          <p:cNvPr id="7" name="Picture 8" descr="Bottle spacer Malar"/>
          <p:cNvPicPr>
            <a:picLocks noChangeAspect="1" noChangeArrowheads="1"/>
          </p:cNvPicPr>
          <p:nvPr/>
        </p:nvPicPr>
        <p:blipFill>
          <a:blip r:embed="rId3" cstate="print"/>
          <a:srcRect/>
          <a:stretch>
            <a:fillRect/>
          </a:stretch>
        </p:blipFill>
        <p:spPr bwMode="auto">
          <a:xfrm>
            <a:off x="8247708" y="5005041"/>
            <a:ext cx="2420292" cy="1839104"/>
          </a:xfrm>
          <a:prstGeom prst="rect">
            <a:avLst/>
          </a:prstGeom>
          <a:noFill/>
          <a:ln w="9525">
            <a:noFill/>
            <a:miter lim="800000"/>
            <a:headEnd/>
            <a:tailEnd/>
          </a:ln>
        </p:spPr>
      </p:pic>
      <p:pic>
        <p:nvPicPr>
          <p:cNvPr id="6" name="Picture 7" descr="portaneb_nebuliser"/>
          <p:cNvPicPr>
            <a:picLocks noChangeAspect="1" noChangeArrowheads="1"/>
          </p:cNvPicPr>
          <p:nvPr/>
        </p:nvPicPr>
        <p:blipFill>
          <a:blip r:embed="rId4" cstate="print"/>
          <a:srcRect/>
          <a:stretch>
            <a:fillRect/>
          </a:stretch>
        </p:blipFill>
        <p:spPr bwMode="auto">
          <a:xfrm>
            <a:off x="6629400" y="4982400"/>
            <a:ext cx="1875600" cy="1875600"/>
          </a:xfrm>
          <a:prstGeom prst="rect">
            <a:avLst/>
          </a:prstGeom>
          <a:noFill/>
          <a:ln w="9525">
            <a:noFill/>
            <a:miter lim="800000"/>
            <a:headEnd/>
            <a:tailEnd/>
          </a:ln>
        </p:spPr>
      </p:pic>
    </p:spTree>
    <p:extLst>
      <p:ext uri="{BB962C8B-B14F-4D97-AF65-F5344CB8AC3E}">
        <p14:creationId xmlns:p14="http://schemas.microsoft.com/office/powerpoint/2010/main" val="2704093712"/>
      </p:ext>
    </p:extLst>
  </p:cSld>
  <p:clrMapOvr>
    <a:masterClrMapping/>
  </p:clrMapOvr>
  <p:transition spd="slow">
    <p:comb dir="vert"/>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3200400" y="395082"/>
            <a:ext cx="7056784" cy="523220"/>
          </a:xfrm>
          <a:prstGeom prst="rect">
            <a:avLst/>
          </a:prstGeom>
          <a:noFill/>
          <a:ln w="9525">
            <a:noFill/>
            <a:miter lim="800000"/>
            <a:headEnd/>
            <a:tailEnd/>
          </a:ln>
        </p:spPr>
        <p:txBody>
          <a:bodyPr wrap="square">
            <a:spAutoFit/>
          </a:bodyPr>
          <a:lstStyle/>
          <a:p>
            <a:pPr>
              <a:spcAft>
                <a:spcPts val="1200"/>
              </a:spcAft>
              <a:buClr>
                <a:srgbClr val="FFCC66"/>
              </a:buClr>
            </a:pPr>
            <a:r>
              <a:rPr lang="vi-VN" sz="2800" dirty="0">
                <a:solidFill>
                  <a:srgbClr val="FAB516"/>
                </a:solidFill>
                <a:latin typeface="Calibri" panose="020F0502020204030204" pitchFamily="34" charset="0"/>
                <a:cs typeface="Calibri" panose="020F0502020204030204" pitchFamily="34" charset="0"/>
              </a:rPr>
              <a:t>Chăm </a:t>
            </a:r>
            <a:r>
              <a:rPr lang="vi-VN" sz="2800" dirty="0" err="1">
                <a:solidFill>
                  <a:srgbClr val="FAB516"/>
                </a:solidFill>
                <a:latin typeface="Calibri" panose="020F0502020204030204" pitchFamily="34" charset="0"/>
                <a:cs typeface="Calibri" panose="020F0502020204030204" pitchFamily="34" charset="0"/>
              </a:rPr>
              <a:t>sóc</a:t>
            </a:r>
            <a:r>
              <a:rPr lang="vi-VN" sz="2800" dirty="0">
                <a:solidFill>
                  <a:srgbClr val="FAB516"/>
                </a:solidFill>
                <a:latin typeface="Calibri" panose="020F0502020204030204" pitchFamily="34" charset="0"/>
                <a:cs typeface="Calibri" panose="020F0502020204030204" pitchFamily="34" charset="0"/>
              </a:rPr>
              <a:t> </a:t>
            </a:r>
            <a:r>
              <a:rPr lang="vi-VN" sz="2800" dirty="0" err="1">
                <a:solidFill>
                  <a:srgbClr val="FAB516"/>
                </a:solidFill>
                <a:latin typeface="Calibri" panose="020F0502020204030204" pitchFamily="34" charset="0"/>
                <a:cs typeface="Calibri" panose="020F0502020204030204" pitchFamily="34" charset="0"/>
              </a:rPr>
              <a:t>cuối</a:t>
            </a:r>
            <a:r>
              <a:rPr lang="vi-VN" sz="2800" dirty="0">
                <a:solidFill>
                  <a:srgbClr val="FAB516"/>
                </a:solidFill>
                <a:latin typeface="Calibri" panose="020F0502020204030204" pitchFamily="34" charset="0"/>
                <a:cs typeface="Calibri" panose="020F0502020204030204" pitchFamily="34" charset="0"/>
              </a:rPr>
              <a:t> </a:t>
            </a:r>
            <a:r>
              <a:rPr lang="vi-VN" sz="2800" dirty="0" err="1">
                <a:solidFill>
                  <a:srgbClr val="FAB516"/>
                </a:solidFill>
                <a:latin typeface="Calibri" panose="020F0502020204030204" pitchFamily="34" charset="0"/>
                <a:cs typeface="Calibri" panose="020F0502020204030204" pitchFamily="34" charset="0"/>
              </a:rPr>
              <a:t>đời</a:t>
            </a:r>
            <a:r>
              <a:rPr lang="vi-VN" sz="2800" dirty="0">
                <a:solidFill>
                  <a:srgbClr val="FAB516"/>
                </a:solidFill>
                <a:latin typeface="Calibri" panose="020F0502020204030204" pitchFamily="34" charset="0"/>
                <a:cs typeface="Calibri" panose="020F0502020204030204" pitchFamily="34" charset="0"/>
              </a:rPr>
              <a:t> </a:t>
            </a:r>
            <a:r>
              <a:rPr lang="vi-VN" sz="2800" dirty="0" err="1">
                <a:solidFill>
                  <a:srgbClr val="FAB516"/>
                </a:solidFill>
                <a:latin typeface="Calibri" panose="020F0502020204030204" pitchFamily="34" charset="0"/>
                <a:cs typeface="Calibri" panose="020F0502020204030204" pitchFamily="34" charset="0"/>
              </a:rPr>
              <a:t>và</a:t>
            </a:r>
            <a:r>
              <a:rPr lang="vi-VN" sz="2800" dirty="0">
                <a:solidFill>
                  <a:srgbClr val="FAB516"/>
                </a:solidFill>
                <a:latin typeface="Calibri" panose="020F0502020204030204" pitchFamily="34" charset="0"/>
                <a:cs typeface="Calibri" panose="020F0502020204030204" pitchFamily="34" charset="0"/>
              </a:rPr>
              <a:t> </a:t>
            </a:r>
            <a:r>
              <a:rPr lang="vi-VN" sz="2800" dirty="0" err="1">
                <a:solidFill>
                  <a:srgbClr val="FAB516"/>
                </a:solidFill>
                <a:latin typeface="Calibri" panose="020F0502020204030204" pitchFamily="34" charset="0"/>
                <a:cs typeface="Calibri" panose="020F0502020204030204" pitchFamily="34" charset="0"/>
              </a:rPr>
              <a:t>giảm</a:t>
            </a:r>
            <a:r>
              <a:rPr lang="vi-VN" sz="2800" dirty="0">
                <a:solidFill>
                  <a:srgbClr val="FAB516"/>
                </a:solidFill>
                <a:latin typeface="Calibri" panose="020F0502020204030204" pitchFamily="34" charset="0"/>
                <a:cs typeface="Calibri" panose="020F0502020204030204" pitchFamily="34" charset="0"/>
              </a:rPr>
              <a:t> </a:t>
            </a:r>
            <a:r>
              <a:rPr lang="vi-VN" sz="2800" dirty="0" err="1">
                <a:solidFill>
                  <a:srgbClr val="FAB516"/>
                </a:solidFill>
                <a:latin typeface="Calibri" panose="020F0502020204030204" pitchFamily="34" charset="0"/>
                <a:cs typeface="Calibri" panose="020F0502020204030204" pitchFamily="34" charset="0"/>
              </a:rPr>
              <a:t>nhẹ</a:t>
            </a:r>
            <a:endParaRPr lang="vi-VN" sz="2800" dirty="0">
              <a:solidFill>
                <a:srgbClr val="FAB516"/>
              </a:solidFill>
              <a:latin typeface="Calibri" panose="020F0502020204030204" pitchFamily="34" charset="0"/>
              <a:cs typeface="Calibri" panose="020F0502020204030204"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304800" y="1306704"/>
            <a:ext cx="11277600" cy="2400657"/>
          </a:xfrm>
          <a:prstGeom prst="rect">
            <a:avLst/>
          </a:prstGeom>
        </p:spPr>
        <p:txBody>
          <a:bodyPr wrap="square">
            <a:spAutoFit/>
          </a:bodyPr>
          <a:lstStyle/>
          <a:p>
            <a:pPr>
              <a:spcAft>
                <a:spcPts val="1200"/>
              </a:spcAft>
              <a:buClr>
                <a:srgbClr val="FFCC66"/>
              </a:buClr>
            </a:pPr>
            <a:r>
              <a:rPr lang="vi-VN" dirty="0" err="1">
                <a:latin typeface="Calibri" panose="020F0502020204030204" pitchFamily="34" charset="0"/>
                <a:cs typeface="Calibri" panose="020F0502020204030204" pitchFamily="34" charset="0"/>
              </a:rPr>
              <a:t>Mục</a:t>
            </a:r>
            <a:r>
              <a:rPr lang="vi-VN" dirty="0">
                <a:latin typeface="Calibri" panose="020F0502020204030204" pitchFamily="34" charset="0"/>
                <a:cs typeface="Calibri" panose="020F0502020204030204" pitchFamily="34" charset="0"/>
              </a:rPr>
              <a:t> tiêu </a:t>
            </a:r>
            <a:r>
              <a:rPr lang="vi-VN" dirty="0" err="1">
                <a:solidFill>
                  <a:srgbClr val="FAB516"/>
                </a:solidFill>
                <a:latin typeface="Calibri" panose="020F0502020204030204" pitchFamily="34" charset="0"/>
                <a:cs typeface="Calibri" panose="020F0502020204030204" pitchFamily="34" charset="0"/>
              </a:rPr>
              <a:t>của</a:t>
            </a:r>
            <a:r>
              <a:rPr lang="vi-VN" dirty="0">
                <a:solidFill>
                  <a:srgbClr val="FAB516"/>
                </a:solidFill>
                <a:latin typeface="Calibri" panose="020F0502020204030204" pitchFamily="34" charset="0"/>
                <a:cs typeface="Calibri" panose="020F0502020204030204" pitchFamily="34" charset="0"/>
              </a:rPr>
              <a:t> chăm </a:t>
            </a:r>
            <a:r>
              <a:rPr lang="vi-VN" dirty="0" err="1">
                <a:solidFill>
                  <a:srgbClr val="FAB516"/>
                </a:solidFill>
                <a:latin typeface="Calibri" panose="020F0502020204030204" pitchFamily="34" charset="0"/>
                <a:cs typeface="Calibri" panose="020F0502020204030204" pitchFamily="34" charset="0"/>
              </a:rPr>
              <a:t>sóc</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giảm</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nhẹ</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là</a:t>
            </a:r>
            <a:r>
              <a:rPr lang="vi-VN" dirty="0">
                <a:solidFill>
                  <a:srgbClr val="FAB516"/>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giảm</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bớt</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nỗi</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khổ</a:t>
            </a:r>
            <a:r>
              <a:rPr lang="vi-VN" dirty="0">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của</a:t>
            </a:r>
            <a:r>
              <a:rPr lang="vi-VN" dirty="0">
                <a:solidFill>
                  <a:srgbClr val="FAB516"/>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bệnh</a:t>
            </a:r>
            <a:r>
              <a:rPr lang="vi-VN" dirty="0">
                <a:latin typeface="Calibri" panose="020F0502020204030204" pitchFamily="34" charset="0"/>
                <a:cs typeface="Calibri" panose="020F0502020204030204" pitchFamily="34" charset="0"/>
              </a:rPr>
              <a:t> nhân </a:t>
            </a:r>
            <a:r>
              <a:rPr lang="vi-VN" dirty="0" err="1">
                <a:latin typeface="Calibri" panose="020F0502020204030204" pitchFamily="34" charset="0"/>
                <a:cs typeface="Calibri" panose="020F0502020204030204" pitchFamily="34" charset="0"/>
              </a:rPr>
              <a:t>và</a:t>
            </a:r>
            <a:r>
              <a:rPr lang="vi-VN" dirty="0">
                <a:latin typeface="Calibri" panose="020F0502020204030204" pitchFamily="34" charset="0"/>
                <a:cs typeface="Calibri" panose="020F0502020204030204" pitchFamily="34" charset="0"/>
              </a:rPr>
              <a:t> gia đinh</a:t>
            </a:r>
            <a:endParaRPr lang="en-US" dirty="0">
              <a:latin typeface="Calibri" panose="020F0502020204030204" pitchFamily="34" charset="0"/>
              <a:cs typeface="Calibri" panose="020F0502020204030204" pitchFamily="34" charset="0"/>
            </a:endParaRPr>
          </a:p>
          <a:p>
            <a:pPr>
              <a:spcAft>
                <a:spcPts val="1200"/>
              </a:spcAft>
              <a:buClr>
                <a:srgbClr val="FFCC66"/>
              </a:buClr>
            </a:pPr>
            <a:r>
              <a:rPr lang="vi-VN" dirty="0" err="1">
                <a:solidFill>
                  <a:srgbClr val="FAB516"/>
                </a:solidFill>
                <a:latin typeface="Calibri" panose="020F0502020204030204" pitchFamily="34" charset="0"/>
                <a:cs typeface="Calibri" panose="020F0502020204030204" pitchFamily="34" charset="0"/>
              </a:rPr>
              <a:t>Các</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bác</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sĩ</a:t>
            </a:r>
            <a:r>
              <a:rPr lang="vi-VN" dirty="0">
                <a:solidFill>
                  <a:srgbClr val="FAB516"/>
                </a:solidFill>
                <a:latin typeface="Calibri" panose="020F0502020204030204" pitchFamily="34" charset="0"/>
                <a:cs typeface="Calibri" panose="020F0502020204030204" pitchFamily="34" charset="0"/>
              </a:rPr>
              <a:t> lâm </a:t>
            </a:r>
            <a:r>
              <a:rPr lang="vi-VN" dirty="0" err="1">
                <a:solidFill>
                  <a:srgbClr val="FAB516"/>
                </a:solidFill>
                <a:latin typeface="Calibri" panose="020F0502020204030204" pitchFamily="34" charset="0"/>
                <a:cs typeface="Calibri" panose="020F0502020204030204" pitchFamily="34" charset="0"/>
              </a:rPr>
              <a:t>sàng</a:t>
            </a:r>
            <a:r>
              <a:rPr lang="vi-VN" dirty="0">
                <a:solidFill>
                  <a:srgbClr val="FAB516"/>
                </a:solidFill>
                <a:latin typeface="Calibri" panose="020F0502020204030204" pitchFamily="34" charset="0"/>
                <a:cs typeface="Calibri" panose="020F0502020204030204" pitchFamily="34" charset="0"/>
              </a:rPr>
              <a:t> nên </a:t>
            </a:r>
            <a:r>
              <a:rPr lang="vi-VN" dirty="0" err="1">
                <a:solidFill>
                  <a:srgbClr val="FAB516"/>
                </a:solidFill>
                <a:latin typeface="Calibri" panose="020F0502020204030204" pitchFamily="34" charset="0"/>
                <a:cs typeface="Calibri" panose="020F0502020204030204" pitchFamily="34" charset="0"/>
              </a:rPr>
              <a:t>giúp</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bệnh</a:t>
            </a:r>
            <a:r>
              <a:rPr lang="vi-VN" dirty="0">
                <a:solidFill>
                  <a:srgbClr val="FAB516"/>
                </a:solidFill>
                <a:latin typeface="Calibri" panose="020F0502020204030204" pitchFamily="34" charset="0"/>
                <a:cs typeface="Calibri" panose="020F0502020204030204" pitchFamily="34" charset="0"/>
              </a:rPr>
              <a:t> nhân </a:t>
            </a:r>
            <a:r>
              <a:rPr lang="vi-VN" dirty="0" err="1">
                <a:solidFill>
                  <a:srgbClr val="FAB516"/>
                </a:solidFill>
                <a:latin typeface="Calibri" panose="020F0502020204030204" pitchFamily="34" charset="0"/>
                <a:cs typeface="Calibri" panose="020F0502020204030204" pitchFamily="34" charset="0"/>
              </a:rPr>
              <a:t>và</a:t>
            </a:r>
            <a:r>
              <a:rPr lang="vi-VN" dirty="0">
                <a:solidFill>
                  <a:srgbClr val="FAB516"/>
                </a:solidFill>
                <a:latin typeface="Calibri" panose="020F0502020204030204" pitchFamily="34" charset="0"/>
                <a:cs typeface="Calibri" panose="020F0502020204030204" pitchFamily="34" charset="0"/>
              </a:rPr>
              <a:t> gia </a:t>
            </a:r>
            <a:r>
              <a:rPr lang="vi-VN" dirty="0" err="1">
                <a:solidFill>
                  <a:srgbClr val="FAB516"/>
                </a:solidFill>
                <a:latin typeface="Calibri" panose="020F0502020204030204" pitchFamily="34" charset="0"/>
                <a:cs typeface="Calibri" panose="020F0502020204030204" pitchFamily="34" charset="0"/>
              </a:rPr>
              <a:t>đình</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họ</a:t>
            </a:r>
            <a:r>
              <a:rPr lang="vi-VN" dirty="0">
                <a:solidFill>
                  <a:srgbClr val="FAB516"/>
                </a:solidFill>
                <a:latin typeface="Calibri" panose="020F0502020204030204" pitchFamily="34" charset="0"/>
                <a:cs typeface="Calibri" panose="020F0502020204030204" pitchFamily="34" charset="0"/>
              </a:rPr>
              <a:t> đưa ra </a:t>
            </a:r>
            <a:r>
              <a:rPr lang="vi-VN" dirty="0" err="1">
                <a:solidFill>
                  <a:srgbClr val="FAB516"/>
                </a:solidFill>
                <a:latin typeface="Calibri" panose="020F0502020204030204" pitchFamily="34" charset="0"/>
                <a:cs typeface="Calibri" panose="020F0502020204030204" pitchFamily="34" charset="0"/>
              </a:rPr>
              <a:t>những</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lựa</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chọn</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sáng</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suốt</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phù</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hợp</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với</a:t>
            </a:r>
            <a:r>
              <a:rPr lang="vi-VN" dirty="0">
                <a:solidFill>
                  <a:srgbClr val="FAB516"/>
                </a:solidFill>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giá</a:t>
            </a:r>
            <a:r>
              <a:rPr lang="vi-VN" dirty="0">
                <a:latin typeface="Calibri" panose="020F0502020204030204" pitchFamily="34" charset="0"/>
                <a:cs typeface="Calibri" panose="020F0502020204030204" pitchFamily="34" charset="0"/>
              </a:rPr>
              <a:t> </a:t>
            </a:r>
            <a:r>
              <a:rPr lang="vi-VN" dirty="0" err="1">
                <a:latin typeface="Calibri" panose="020F0502020204030204" pitchFamily="34" charset="0"/>
                <a:cs typeface="Calibri" panose="020F0502020204030204" pitchFamily="34" charset="0"/>
              </a:rPr>
              <a:t>trị</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của</a:t>
            </a:r>
            <a:r>
              <a:rPr lang="vi-VN" dirty="0">
                <a:solidFill>
                  <a:srgbClr val="FAB516"/>
                </a:solidFill>
                <a:latin typeface="Calibri" panose="020F0502020204030204" pitchFamily="34" charset="0"/>
                <a:cs typeface="Calibri" panose="020F0502020204030204" pitchFamily="34" charset="0"/>
              </a:rPr>
              <a:t> </a:t>
            </a:r>
            <a:r>
              <a:rPr lang="vi-VN" dirty="0" err="1">
                <a:solidFill>
                  <a:srgbClr val="FAB516"/>
                </a:solidFill>
                <a:latin typeface="Calibri" panose="020F0502020204030204" pitchFamily="34" charset="0"/>
                <a:cs typeface="Calibri" panose="020F0502020204030204" pitchFamily="34" charset="0"/>
              </a:rPr>
              <a:t>bệnh</a:t>
            </a:r>
            <a:r>
              <a:rPr lang="vi-VN" dirty="0">
                <a:solidFill>
                  <a:srgbClr val="FAB516"/>
                </a:solidFill>
                <a:latin typeface="Calibri" panose="020F0502020204030204" pitchFamily="34" charset="0"/>
                <a:cs typeface="Calibri" panose="020F0502020204030204" pitchFamily="34" charset="0"/>
              </a:rPr>
              <a:t> nhân</a:t>
            </a:r>
            <a:endParaRPr lang="en-US" dirty="0">
              <a:solidFill>
                <a:srgbClr val="FAB516"/>
              </a:solidFill>
              <a:latin typeface="Calibri" panose="020F0502020204030204" pitchFamily="34" charset="0"/>
              <a:cs typeface="Calibri" panose="020F0502020204030204" pitchFamily="34" charset="0"/>
            </a:endParaRPr>
          </a:p>
          <a:p>
            <a:pPr>
              <a:spcAft>
                <a:spcPts val="1200"/>
              </a:spcAft>
              <a:buClr>
                <a:srgbClr val="FFCC66"/>
              </a:buClr>
            </a:pPr>
            <a:r>
              <a:rPr lang="en-US" dirty="0" err="1">
                <a:solidFill>
                  <a:srgbClr val="FAB516"/>
                </a:solidFill>
                <a:latin typeface="Calibri" panose="020F0502020204030204" pitchFamily="34" charset="0"/>
                <a:cs typeface="Calibri" panose="020F0502020204030204" pitchFamily="34" charset="0"/>
              </a:rPr>
              <a:t>Tử</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suất</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đợt</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cấp</a:t>
            </a:r>
            <a:r>
              <a:rPr lang="en-US" dirty="0">
                <a:solidFill>
                  <a:srgbClr val="FAB516"/>
                </a:solidFill>
                <a:latin typeface="Calibri" panose="020F0502020204030204" pitchFamily="34" charset="0"/>
                <a:cs typeface="Calibri" panose="020F0502020204030204" pitchFamily="34" charset="0"/>
              </a:rPr>
              <a:t> COPD </a:t>
            </a:r>
            <a:r>
              <a:rPr lang="en-US" dirty="0" err="1">
                <a:solidFill>
                  <a:srgbClr val="FAB516"/>
                </a:solidFill>
                <a:latin typeface="Calibri" panose="020F0502020204030204" pitchFamily="34" charset="0"/>
                <a:cs typeface="Calibri" panose="020F0502020204030204" pitchFamily="34" charset="0"/>
              </a:rPr>
              <a:t>đang</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cải</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thiện</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nh</a:t>
            </a:r>
            <a:r>
              <a:rPr lang="vi-VN" dirty="0">
                <a:solidFill>
                  <a:srgbClr val="FAB516"/>
                </a:solidFill>
                <a:latin typeface="Calibri" panose="020F0502020204030204" pitchFamily="34" charset="0"/>
                <a:cs typeface="Calibri" panose="020F0502020204030204" pitchFamily="34" charset="0"/>
              </a:rPr>
              <a:t>ư</a:t>
            </a:r>
            <a:r>
              <a:rPr lang="en-US" dirty="0">
                <a:solidFill>
                  <a:srgbClr val="FAB516"/>
                </a:solidFill>
                <a:latin typeface="Calibri" panose="020F0502020204030204" pitchFamily="34" charset="0"/>
                <a:cs typeface="Calibri" panose="020F0502020204030204" pitchFamily="34" charset="0"/>
              </a:rPr>
              <a:t>ng </a:t>
            </a:r>
            <a:r>
              <a:rPr lang="en-US" dirty="0" err="1">
                <a:solidFill>
                  <a:srgbClr val="FAB516"/>
                </a:solidFill>
                <a:latin typeface="Calibri" panose="020F0502020204030204" pitchFamily="34" charset="0"/>
                <a:cs typeface="Calibri" panose="020F0502020204030204" pitchFamily="34" charset="0"/>
              </a:rPr>
              <a:t>vẫn</a:t>
            </a:r>
            <a:r>
              <a:rPr lang="en-US" dirty="0">
                <a:solidFill>
                  <a:srgbClr val="FAB516"/>
                </a:solidFill>
                <a:latin typeface="Calibri" panose="020F0502020204030204" pitchFamily="34" charset="0"/>
                <a:cs typeface="Calibri" panose="020F0502020204030204" pitchFamily="34" charset="0"/>
              </a:rPr>
              <a:t> ở </a:t>
            </a:r>
            <a:r>
              <a:rPr lang="en-US" dirty="0" err="1">
                <a:solidFill>
                  <a:srgbClr val="FAB516"/>
                </a:solidFill>
                <a:latin typeface="Calibri" panose="020F0502020204030204" pitchFamily="34" charset="0"/>
                <a:cs typeface="Calibri" panose="020F0502020204030204" pitchFamily="34" charset="0"/>
              </a:rPr>
              <a:t>mức</a:t>
            </a:r>
            <a:r>
              <a:rPr lang="en-US" dirty="0">
                <a:solidFill>
                  <a:srgbClr val="FAB516"/>
                </a:solidFill>
                <a:latin typeface="Calibri" panose="020F0502020204030204" pitchFamily="34" charset="0"/>
                <a:cs typeface="Calibri" panose="020F0502020204030204" pitchFamily="34" charset="0"/>
              </a:rPr>
              <a:t> </a:t>
            </a:r>
            <a:r>
              <a:rPr lang="en-US" dirty="0" err="1">
                <a:solidFill>
                  <a:srgbClr val="FAB516"/>
                </a:solidFill>
                <a:latin typeface="Calibri" panose="020F0502020204030204" pitchFamily="34" charset="0"/>
                <a:cs typeface="Calibri" panose="020F0502020204030204" pitchFamily="34" charset="0"/>
              </a:rPr>
              <a:t>cao</a:t>
            </a:r>
            <a:r>
              <a:rPr lang="en-US" dirty="0">
                <a:solidFill>
                  <a:srgbClr val="FAB516"/>
                </a:solidFill>
                <a:latin typeface="Calibri" panose="020F0502020204030204" pitchFamily="34" charset="0"/>
                <a:cs typeface="Calibri" panose="020F0502020204030204" pitchFamily="34" charset="0"/>
              </a:rPr>
              <a:t> </a:t>
            </a:r>
            <a:r>
              <a:rPr lang="en-AU" dirty="0">
                <a:solidFill>
                  <a:srgbClr val="FFC000"/>
                </a:solidFill>
                <a:latin typeface="Calibri" panose="020F0502020204030204" pitchFamily="34" charset="0"/>
                <a:cs typeface="Calibri" panose="020F0502020204030204" pitchFamily="34" charset="0"/>
              </a:rPr>
              <a:t>23% to 80%</a:t>
            </a:r>
          </a:p>
          <a:p>
            <a:pPr>
              <a:spcAft>
                <a:spcPts val="1200"/>
              </a:spcAft>
              <a:buClr>
                <a:srgbClr val="FFCC66"/>
              </a:buClr>
            </a:pPr>
            <a:endParaRPr lang="vi-VN" dirty="0">
              <a:solidFill>
                <a:srgbClr val="FFC000"/>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F7AC80A-B043-4904-AED1-C9CCD3101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3787987"/>
            <a:ext cx="7315215" cy="2514605"/>
          </a:xfrm>
          <a:prstGeom prst="rect">
            <a:avLst/>
          </a:prstGeom>
          <a:solidFill>
            <a:schemeClr val="tx1"/>
          </a:solidFill>
        </p:spPr>
      </p:pic>
    </p:spTree>
    <p:extLst>
      <p:ext uri="{BB962C8B-B14F-4D97-AF65-F5344CB8AC3E}">
        <p14:creationId xmlns:p14="http://schemas.microsoft.com/office/powerpoint/2010/main" val="352330528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954107"/>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COPD </a:t>
            </a:r>
            <a:r>
              <a:rPr lang="en-US" sz="2800" dirty="0" err="1">
                <a:solidFill>
                  <a:srgbClr val="FAB516"/>
                </a:solidFill>
                <a:latin typeface="Tahoma" pitchFamily="34" charset="0"/>
                <a:cs typeface="Tahoma" pitchFamily="34" charset="0"/>
              </a:rPr>
              <a:t>ổn</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định</a:t>
            </a:r>
            <a:endParaRPr lang="en-US" sz="2800" dirty="0">
              <a:solidFill>
                <a:srgbClr val="FAB516"/>
              </a:solidFill>
              <a:latin typeface="Tahoma" pitchFamily="34" charset="0"/>
              <a:cs typeface="Tahoma" pitchFamily="34" charset="0"/>
            </a:endParaRPr>
          </a:p>
          <a:p>
            <a:pPr algn="ctr"/>
            <a:r>
              <a:rPr lang="en-US" sz="2800" b="0" dirty="0" err="1">
                <a:latin typeface="Tahoma" pitchFamily="34" charset="0"/>
                <a:cs typeface="Tahoma" pitchFamily="34" charset="0"/>
              </a:rPr>
              <a:t>Thuốc</a:t>
            </a:r>
            <a:r>
              <a:rPr lang="en-US" sz="2800" b="0" dirty="0">
                <a:latin typeface="Tahoma" pitchFamily="34" charset="0"/>
                <a:cs typeface="Tahoma" pitchFamily="34" charset="0"/>
              </a:rPr>
              <a:t> </a:t>
            </a:r>
            <a:r>
              <a:rPr lang="en-US" sz="2800" b="0" dirty="0" err="1">
                <a:latin typeface="Tahoma" pitchFamily="34" charset="0"/>
                <a:cs typeface="Tahoma" pitchFamily="34" charset="0"/>
              </a:rPr>
              <a:t>khởi</a:t>
            </a:r>
            <a:r>
              <a:rPr lang="en-US" sz="2800" b="0" dirty="0">
                <a:latin typeface="Tahoma" pitchFamily="34" charset="0"/>
                <a:cs typeface="Tahoma" pitchFamily="34" charset="0"/>
              </a:rPr>
              <a:t> </a:t>
            </a:r>
            <a:r>
              <a:rPr lang="en-US" sz="2800" b="0" dirty="0" err="1">
                <a:latin typeface="Tahoma" pitchFamily="34" charset="0"/>
                <a:cs typeface="Tahoma" pitchFamily="34" charset="0"/>
              </a:rPr>
              <a:t>đầu</a:t>
            </a:r>
            <a:endParaRPr lang="en-US" sz="2800" b="0" dirty="0">
              <a:latin typeface="Tahoma" pitchFamily="34" charset="0"/>
              <a:cs typeface="Tahoma"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11" name="Picture 10">
            <a:extLst>
              <a:ext uri="{FF2B5EF4-FFF2-40B4-BE49-F238E27FC236}">
                <a16:creationId xmlns:a16="http://schemas.microsoft.com/office/drawing/2014/main" id="{082F41C9-53A8-4AB8-878B-8C033C7167DD}"/>
              </a:ext>
            </a:extLst>
          </p:cNvPr>
          <p:cNvPicPr>
            <a:picLocks noChangeAspect="1"/>
          </p:cNvPicPr>
          <p:nvPr/>
        </p:nvPicPr>
        <p:blipFill>
          <a:blip r:embed="rId3"/>
          <a:stretch>
            <a:fillRect/>
          </a:stretch>
        </p:blipFill>
        <p:spPr>
          <a:xfrm>
            <a:off x="2279577" y="1844824"/>
            <a:ext cx="7772351" cy="3400404"/>
          </a:xfrm>
          <a:prstGeom prst="rect">
            <a:avLst/>
          </a:prstGeom>
          <a:solidFill>
            <a:schemeClr val="tx1"/>
          </a:solidFill>
        </p:spPr>
      </p:pic>
      <p:sp>
        <p:nvSpPr>
          <p:cNvPr id="2" name="TextBox 1">
            <a:extLst>
              <a:ext uri="{FF2B5EF4-FFF2-40B4-BE49-F238E27FC236}">
                <a16:creationId xmlns:a16="http://schemas.microsoft.com/office/drawing/2014/main" id="{65C3F1ED-6414-4031-B710-17BBB3D249B5}"/>
              </a:ext>
            </a:extLst>
          </p:cNvPr>
          <p:cNvSpPr txBox="1"/>
          <p:nvPr/>
        </p:nvSpPr>
        <p:spPr>
          <a:xfrm>
            <a:off x="2279577" y="5309976"/>
            <a:ext cx="7772350" cy="430887"/>
          </a:xfrm>
          <a:prstGeom prst="rect">
            <a:avLst/>
          </a:prstGeom>
          <a:noFill/>
        </p:spPr>
        <p:txBody>
          <a:bodyPr wrap="square" rtlCol="0">
            <a:spAutoFit/>
          </a:bodyPr>
          <a:lstStyle/>
          <a:p>
            <a:r>
              <a:rPr lang="en-GB" sz="1100" dirty="0">
                <a:solidFill>
                  <a:srgbClr val="FFC000"/>
                </a:solidFill>
              </a:rPr>
              <a:t>Definition of abbreviations: </a:t>
            </a:r>
            <a:r>
              <a:rPr lang="en-GB" sz="1100" dirty="0" err="1">
                <a:solidFill>
                  <a:srgbClr val="FFC000"/>
                </a:solidFill>
              </a:rPr>
              <a:t>eos</a:t>
            </a:r>
            <a:r>
              <a:rPr lang="en-GB" sz="1100" dirty="0">
                <a:solidFill>
                  <a:srgbClr val="FFC000"/>
                </a:solidFill>
              </a:rPr>
              <a:t>: blood eosinophil count in cells per microliter; </a:t>
            </a:r>
            <a:r>
              <a:rPr lang="en-GB" sz="1100" dirty="0" err="1">
                <a:solidFill>
                  <a:srgbClr val="FFC000"/>
                </a:solidFill>
              </a:rPr>
              <a:t>mMRC</a:t>
            </a:r>
            <a:r>
              <a:rPr lang="en-GB" sz="1100" dirty="0">
                <a:solidFill>
                  <a:srgbClr val="FFC000"/>
                </a:solidFill>
              </a:rPr>
              <a:t>: modified Medical Research Council </a:t>
            </a:r>
            <a:r>
              <a:rPr lang="en-GB" sz="1100" dirty="0" err="1">
                <a:solidFill>
                  <a:srgbClr val="FFC000"/>
                </a:solidFill>
              </a:rPr>
              <a:t>dyspnea</a:t>
            </a:r>
            <a:r>
              <a:rPr lang="en-GB" sz="1100" dirty="0">
                <a:solidFill>
                  <a:srgbClr val="FFC000"/>
                </a:solidFill>
              </a:rPr>
              <a:t> questionnaire; CAT™: COPD Assessment Test™.</a:t>
            </a:r>
            <a:endParaRPr lang="en-AU" sz="1100" dirty="0">
              <a:solidFill>
                <a:srgbClr val="FFC000"/>
              </a:solidFill>
            </a:endParaRPr>
          </a:p>
        </p:txBody>
      </p:sp>
      <p:sp>
        <p:nvSpPr>
          <p:cNvPr id="3" name="Rectangle 2">
            <a:extLst>
              <a:ext uri="{FF2B5EF4-FFF2-40B4-BE49-F238E27FC236}">
                <a16:creationId xmlns:a16="http://schemas.microsoft.com/office/drawing/2014/main" id="{4BF73536-D665-4689-84A9-CE95B48B3395}"/>
              </a:ext>
            </a:extLst>
          </p:cNvPr>
          <p:cNvSpPr/>
          <p:nvPr/>
        </p:nvSpPr>
        <p:spPr>
          <a:xfrm>
            <a:off x="19878" y="5677783"/>
            <a:ext cx="12172122" cy="830997"/>
          </a:xfrm>
          <a:prstGeom prst="rect">
            <a:avLst/>
          </a:prstGeom>
        </p:spPr>
        <p:txBody>
          <a:bodyPr wrap="square">
            <a:spAutoFit/>
          </a:bodyPr>
          <a:lstStyle/>
          <a:p>
            <a:r>
              <a:rPr lang="en-US" b="0" dirty="0"/>
              <a:t>C</a:t>
            </a:r>
            <a:r>
              <a:rPr lang="vi-VN" b="0" dirty="0" err="1"/>
              <a:t>ác</a:t>
            </a:r>
            <a:r>
              <a:rPr lang="vi-VN" b="0" dirty="0"/>
              <a:t> </a:t>
            </a:r>
            <a:r>
              <a:rPr lang="vi-VN" b="0" dirty="0" err="1"/>
              <a:t>thuốc</a:t>
            </a:r>
            <a:r>
              <a:rPr lang="vi-VN" b="0" dirty="0"/>
              <a:t> </a:t>
            </a:r>
            <a:r>
              <a:rPr lang="vi-VN" b="0" dirty="0" err="1"/>
              <a:t>giãn</a:t>
            </a:r>
            <a:r>
              <a:rPr lang="vi-VN" b="0" dirty="0"/>
              <a:t> </a:t>
            </a:r>
            <a:r>
              <a:rPr lang="vi-VN" b="0" dirty="0" err="1"/>
              <a:t>phế</a:t>
            </a:r>
            <a:r>
              <a:rPr lang="vi-VN" b="0" dirty="0"/>
              <a:t> </a:t>
            </a:r>
            <a:r>
              <a:rPr lang="vi-VN" b="0" dirty="0" err="1"/>
              <a:t>quản</a:t>
            </a:r>
            <a:r>
              <a:rPr lang="vi-VN" b="0" dirty="0"/>
              <a:t> </a:t>
            </a:r>
            <a:r>
              <a:rPr lang="vi-VN" b="0" dirty="0" err="1"/>
              <a:t>tác</a:t>
            </a:r>
            <a:r>
              <a:rPr lang="vi-VN" b="0" dirty="0"/>
              <a:t> </a:t>
            </a:r>
            <a:r>
              <a:rPr lang="vi-VN" b="0" dirty="0" err="1"/>
              <a:t>dụng</a:t>
            </a:r>
            <a:r>
              <a:rPr lang="vi-VN" b="0" dirty="0"/>
              <a:t> </a:t>
            </a:r>
            <a:r>
              <a:rPr lang="vi-VN" b="0" dirty="0" err="1"/>
              <a:t>ngắn</a:t>
            </a:r>
            <a:r>
              <a:rPr lang="en-US" b="0" dirty="0"/>
              <a:t> </a:t>
            </a:r>
            <a:r>
              <a:rPr lang="en-US" b="0" dirty="0" err="1"/>
              <a:t>cắt</a:t>
            </a:r>
            <a:r>
              <a:rPr lang="en-US" b="0" dirty="0"/>
              <a:t> c</a:t>
            </a:r>
            <a:r>
              <a:rPr lang="vi-VN" b="0" dirty="0"/>
              <a:t>ơ</a:t>
            </a:r>
            <a:r>
              <a:rPr lang="en-US" b="0" dirty="0"/>
              <a:t>n</a:t>
            </a:r>
            <a:r>
              <a:rPr lang="vi-VN" b="0" dirty="0"/>
              <a:t> nên </a:t>
            </a:r>
            <a:r>
              <a:rPr lang="vi-VN" b="0" dirty="0" err="1"/>
              <a:t>được</a:t>
            </a:r>
            <a:r>
              <a:rPr lang="vi-VN" b="0" dirty="0"/>
              <a:t> </a:t>
            </a:r>
            <a:r>
              <a:rPr lang="vi-VN" b="0" dirty="0" err="1"/>
              <a:t>chỉ</a:t>
            </a:r>
            <a:r>
              <a:rPr lang="vi-VN" b="0" dirty="0"/>
              <a:t> </a:t>
            </a:r>
            <a:r>
              <a:rPr lang="vi-VN" b="0" dirty="0" err="1"/>
              <a:t>định</a:t>
            </a:r>
            <a:r>
              <a:rPr lang="vi-VN" b="0" dirty="0"/>
              <a:t> cho </a:t>
            </a:r>
            <a:r>
              <a:rPr lang="vi-VN" b="0" dirty="0" err="1"/>
              <a:t>tất</a:t>
            </a:r>
            <a:r>
              <a:rPr lang="vi-VN" b="0" dirty="0"/>
              <a:t> </a:t>
            </a:r>
            <a:r>
              <a:rPr lang="vi-VN" b="0" dirty="0" err="1"/>
              <a:t>cả</a:t>
            </a:r>
            <a:r>
              <a:rPr lang="vi-VN" b="0" dirty="0"/>
              <a:t> b</a:t>
            </a:r>
            <a:r>
              <a:rPr lang="en-US" b="0" dirty="0"/>
              <a:t>n</a:t>
            </a:r>
            <a:r>
              <a:rPr lang="vi-VN" b="0" dirty="0"/>
              <a:t> </a:t>
            </a:r>
            <a:r>
              <a:rPr lang="vi-VN" b="0" dirty="0" err="1"/>
              <a:t>để</a:t>
            </a:r>
            <a:r>
              <a:rPr lang="vi-VN" b="0" dirty="0"/>
              <a:t> </a:t>
            </a:r>
            <a:r>
              <a:rPr lang="vi-VN" b="0" dirty="0" err="1"/>
              <a:t>giảm</a:t>
            </a:r>
            <a:r>
              <a:rPr lang="vi-VN" b="0" dirty="0"/>
              <a:t> </a:t>
            </a:r>
            <a:r>
              <a:rPr lang="vi-VN" b="0" dirty="0" err="1"/>
              <a:t>triệu</a:t>
            </a:r>
            <a:r>
              <a:rPr lang="vi-VN" b="0" dirty="0"/>
              <a:t> </a:t>
            </a:r>
            <a:r>
              <a:rPr lang="vi-VN" b="0" dirty="0" err="1"/>
              <a:t>chứng</a:t>
            </a:r>
            <a:r>
              <a:rPr lang="vi-VN" b="0" dirty="0"/>
              <a:t> ngay </a:t>
            </a:r>
            <a:r>
              <a:rPr lang="vi-VN" b="0" dirty="0" err="1"/>
              <a:t>lập</a:t>
            </a:r>
            <a:r>
              <a:rPr lang="vi-VN" b="0" dirty="0"/>
              <a:t> </a:t>
            </a:r>
            <a:r>
              <a:rPr lang="vi-VN" b="0" dirty="0" err="1"/>
              <a:t>tức</a:t>
            </a:r>
            <a:endParaRPr lang="en-US" b="0" dirty="0"/>
          </a:p>
        </p:txBody>
      </p:sp>
    </p:spTree>
    <p:extLst>
      <p:ext uri="{BB962C8B-B14F-4D97-AF65-F5344CB8AC3E}">
        <p14:creationId xmlns:p14="http://schemas.microsoft.com/office/powerpoint/2010/main" val="702687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152400"/>
            <a:ext cx="11277600" cy="838200"/>
          </a:xfrm>
        </p:spPr>
        <p:txBody>
          <a:bodyPr>
            <a:noAutofit/>
          </a:bodyPr>
          <a:lstStyle/>
          <a:p>
            <a:pPr>
              <a:defRPr/>
            </a:pPr>
            <a:r>
              <a:rPr lang="en-US" sz="3600" cap="all" dirty="0" err="1">
                <a:effectLst>
                  <a:reflection blurRad="12700" stA="48000" endA="300" endPos="55000" dir="5400000" sy="-90000" algn="bl" rotWithShape="0"/>
                </a:effectLst>
              </a:rPr>
              <a:t>Đồng</a:t>
            </a:r>
            <a:r>
              <a:rPr lang="en-US" sz="3600" cap="all" dirty="0">
                <a:effectLst>
                  <a:reflection blurRad="12700" stA="48000" endA="300" endPos="55000" dir="5400000" sy="-90000" algn="bl" rotWithShape="0"/>
                </a:effectLst>
              </a:rPr>
              <a:t> </a:t>
            </a:r>
            <a:r>
              <a:rPr lang="en-US" sz="3600" cap="all" dirty="0" err="1">
                <a:effectLst>
                  <a:reflection blurRad="12700" stA="48000" endA="300" endPos="55000" dir="5400000" sy="-90000" algn="bl" rotWithShape="0"/>
                </a:effectLst>
              </a:rPr>
              <a:t>vận</a:t>
            </a:r>
            <a:r>
              <a:rPr lang="en-US" sz="3600" cap="all" dirty="0">
                <a:effectLst>
                  <a:reflection blurRad="12700" stA="48000" endA="300" endPos="55000" dir="5400000" sy="-90000" algn="bl" rotWithShape="0"/>
                </a:effectLst>
              </a:rPr>
              <a:t> beta</a:t>
            </a:r>
            <a:r>
              <a:rPr lang="en-US" sz="3600" cap="all" baseline="-25000" dirty="0">
                <a:effectLst>
                  <a:reflection blurRad="12700" stA="48000" endA="300" endPos="55000" dir="5400000" sy="-90000" algn="bl" rotWithShape="0"/>
                </a:effectLst>
              </a:rPr>
              <a:t>2 </a:t>
            </a:r>
            <a:r>
              <a:rPr lang="en-US" sz="3600" cap="all" dirty="0" err="1">
                <a:effectLst>
                  <a:reflection blurRad="12700" stA="48000" endA="300" endPos="55000" dir="5400000" sy="-90000" algn="bl" rotWithShape="0"/>
                </a:effectLst>
              </a:rPr>
              <a:t>tác</a:t>
            </a:r>
            <a:r>
              <a:rPr lang="en-US" sz="3600" cap="all" dirty="0">
                <a:effectLst>
                  <a:reflection blurRad="12700" stA="48000" endA="300" endPos="55000" dir="5400000" sy="-90000" algn="bl" rotWithShape="0"/>
                </a:effectLst>
              </a:rPr>
              <a:t> </a:t>
            </a:r>
            <a:r>
              <a:rPr lang="en-US" sz="3600" cap="all" dirty="0" err="1">
                <a:effectLst>
                  <a:reflection blurRad="12700" stA="48000" endA="300" endPos="55000" dir="5400000" sy="-90000" algn="bl" rotWithShape="0"/>
                </a:effectLst>
              </a:rPr>
              <a:t>dụng</a:t>
            </a:r>
            <a:r>
              <a:rPr lang="en-US" sz="3600" cap="all" dirty="0">
                <a:effectLst>
                  <a:reflection blurRad="12700" stA="48000" endA="300" endPos="55000" dir="5400000" sy="-90000" algn="bl" rotWithShape="0"/>
                </a:effectLst>
              </a:rPr>
              <a:t> </a:t>
            </a:r>
            <a:r>
              <a:rPr lang="en-US" sz="3600" cap="all" dirty="0" err="1">
                <a:effectLst>
                  <a:reflection blurRad="12700" stA="48000" endA="300" endPos="55000" dir="5400000" sy="-90000" algn="bl" rotWithShape="0"/>
                </a:effectLst>
              </a:rPr>
              <a:t>ngắn</a:t>
            </a:r>
            <a:r>
              <a:rPr lang="en-US" sz="3600" cap="all" dirty="0">
                <a:effectLst>
                  <a:reflection blurRad="12700" stA="48000" endA="300" endPos="55000" dir="5400000" sy="-90000" algn="bl" rotWithShape="0"/>
                </a:effectLst>
              </a:rPr>
              <a:t> </a:t>
            </a:r>
            <a:r>
              <a:rPr lang="en-US" sz="3600" cap="all" dirty="0" err="1">
                <a:effectLst>
                  <a:reflection blurRad="12700" stA="48000" endA="300" endPos="55000" dir="5400000" sy="-90000" algn="bl" rotWithShape="0"/>
                </a:effectLst>
              </a:rPr>
              <a:t>cải</a:t>
            </a:r>
            <a:r>
              <a:rPr lang="en-US" sz="3600" cap="all" dirty="0">
                <a:effectLst>
                  <a:reflection blurRad="12700" stA="48000" endA="300" endPos="55000" dir="5400000" sy="-90000" algn="bl" rotWithShape="0"/>
                </a:effectLst>
              </a:rPr>
              <a:t> </a:t>
            </a:r>
            <a:r>
              <a:rPr lang="en-US" sz="3600" cap="all" dirty="0" err="1">
                <a:effectLst>
                  <a:reflection blurRad="12700" stA="48000" endA="300" endPos="55000" dir="5400000" sy="-90000" algn="bl" rotWithShape="0"/>
                </a:effectLst>
              </a:rPr>
              <a:t>thiện</a:t>
            </a:r>
            <a:r>
              <a:rPr lang="en-US" sz="3600" cap="all" dirty="0">
                <a:effectLst>
                  <a:reflection blurRad="12700" stA="48000" endA="300" endPos="55000" dir="5400000" sy="-90000" algn="bl" rotWithShape="0"/>
                </a:effectLst>
              </a:rPr>
              <a:t> </a:t>
            </a:r>
            <a:r>
              <a:rPr lang="en-US" sz="3600" cap="all" dirty="0" err="1">
                <a:effectLst>
                  <a:reflection blurRad="12700" stA="48000" endA="300" endPos="55000" dir="5400000" sy="-90000" algn="bl" rotWithShape="0"/>
                </a:effectLst>
              </a:rPr>
              <a:t>khó</a:t>
            </a:r>
            <a:r>
              <a:rPr lang="en-US" sz="3600" cap="all" dirty="0">
                <a:effectLst>
                  <a:reflection blurRad="12700" stA="48000" endA="300" endPos="55000" dir="5400000" sy="-90000" algn="bl" rotWithShape="0"/>
                </a:effectLst>
              </a:rPr>
              <a:t> </a:t>
            </a:r>
            <a:r>
              <a:rPr lang="en-US" sz="3600" cap="all" dirty="0" err="1">
                <a:effectLst>
                  <a:reflection blurRad="12700" stA="48000" endA="300" endPos="55000" dir="5400000" sy="-90000" algn="bl" rotWithShape="0"/>
                </a:effectLst>
              </a:rPr>
              <a:t>thở</a:t>
            </a:r>
            <a:r>
              <a:rPr lang="en-US" sz="3600" cap="all" dirty="0">
                <a:effectLst>
                  <a:reflection blurRad="12700" stA="48000" endA="300" endPos="55000" dir="5400000" sy="-90000" algn="bl" rotWithShape="0"/>
                </a:effectLst>
              </a:rPr>
              <a:t> so </a:t>
            </a:r>
            <a:r>
              <a:rPr lang="en-US" sz="3600" cap="all" dirty="0" err="1">
                <a:effectLst>
                  <a:reflection blurRad="12700" stA="48000" endA="300" endPos="55000" dir="5400000" sy="-90000" algn="bl" rotWithShape="0"/>
                </a:effectLst>
              </a:rPr>
              <a:t>sánh</a:t>
            </a:r>
            <a:r>
              <a:rPr lang="en-US" sz="3600" cap="all" dirty="0">
                <a:effectLst>
                  <a:reflection blurRad="12700" stA="48000" endA="300" endPos="55000" dir="5400000" sy="-90000" algn="bl" rotWithShape="0"/>
                </a:effectLst>
              </a:rPr>
              <a:t> </a:t>
            </a:r>
            <a:r>
              <a:rPr lang="en-US" sz="3600" cap="all" dirty="0" err="1">
                <a:effectLst>
                  <a:reflection blurRad="12700" stA="48000" endA="300" endPos="55000" dir="5400000" sy="-90000" algn="bl" rotWithShape="0"/>
                </a:effectLst>
              </a:rPr>
              <a:t>với</a:t>
            </a:r>
            <a:r>
              <a:rPr lang="en-US" sz="3600" cap="all" dirty="0">
                <a:effectLst>
                  <a:reflection blurRad="12700" stA="48000" endA="300" endPos="55000" dir="5400000" sy="-90000" algn="bl" rotWithShape="0"/>
                </a:effectLst>
              </a:rPr>
              <a:t> </a:t>
            </a:r>
            <a:r>
              <a:rPr lang="en-US" sz="3600" cap="all" dirty="0" err="1">
                <a:effectLst>
                  <a:reflection blurRad="12700" stA="48000" endA="300" endPos="55000" dir="5400000" sy="-90000" algn="bl" rotWithShape="0"/>
                </a:effectLst>
              </a:rPr>
              <a:t>giả</a:t>
            </a:r>
            <a:r>
              <a:rPr lang="en-US" sz="3600" cap="all" dirty="0">
                <a:effectLst>
                  <a:reflection blurRad="12700" stA="48000" endA="300" endPos="55000" dir="5400000" sy="-90000" algn="bl" rotWithShape="0"/>
                </a:effectLst>
              </a:rPr>
              <a:t> d</a:t>
            </a:r>
            <a:r>
              <a:rPr lang="vi-VN" sz="3600" cap="all" dirty="0">
                <a:effectLst>
                  <a:reflection blurRad="12700" stA="48000" endA="300" endPos="55000" dir="5400000" sy="-90000" algn="bl" rotWithShape="0"/>
                </a:effectLst>
              </a:rPr>
              <a:t>ư</a:t>
            </a:r>
            <a:r>
              <a:rPr lang="en-US" sz="3600" cap="all" dirty="0" err="1">
                <a:effectLst>
                  <a:reflection blurRad="12700" stA="48000" endA="300" endPos="55000" dir="5400000" sy="-90000" algn="bl" rotWithShape="0"/>
                </a:effectLst>
              </a:rPr>
              <a:t>ợc</a:t>
            </a:r>
            <a:endParaRPr lang="en-US" sz="3600" cap="all" dirty="0">
              <a:effectLst>
                <a:reflection blurRad="12700" stA="48000" endA="300" endPos="55000" dir="5400000" sy="-90000" algn="bl" rotWithShape="0"/>
              </a:effectLst>
            </a:endParaRPr>
          </a:p>
        </p:txBody>
      </p:sp>
      <p:pic>
        <p:nvPicPr>
          <p:cNvPr id="36867"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05000"/>
            <a:ext cx="83454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
          <p:cNvSpPr txBox="1">
            <a:spLocks/>
          </p:cNvSpPr>
          <p:nvPr/>
        </p:nvSpPr>
        <p:spPr>
          <a:xfrm>
            <a:off x="5943600" y="6248400"/>
            <a:ext cx="4114800" cy="228600"/>
          </a:xfrm>
          <a:prstGeom prst="rect">
            <a:avLst/>
          </a:prstGeom>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fontAlgn="auto">
              <a:spcAft>
                <a:spcPts val="0"/>
              </a:spcAft>
              <a:buClr>
                <a:srgbClr val="4472C4"/>
              </a:buClr>
              <a:buNone/>
              <a:defRPr/>
            </a:pPr>
            <a:r>
              <a:rPr lang="en-US" altLang="en-US" sz="1200" dirty="0">
                <a:solidFill>
                  <a:srgbClr val="E7E6E6"/>
                </a:solidFill>
                <a:latin typeface="Calibri Light" panose="020F0302020204030204"/>
                <a:cs typeface="Calibri"/>
              </a:rPr>
              <a:t>Sestini P et al. </a:t>
            </a:r>
            <a:r>
              <a:rPr lang="en-US" altLang="en-US" sz="1200" i="1" dirty="0">
                <a:solidFill>
                  <a:srgbClr val="E7E6E6"/>
                </a:solidFill>
                <a:latin typeface="Calibri Light" panose="020F0302020204030204"/>
                <a:cs typeface="Calibri"/>
              </a:rPr>
              <a:t>Cochrane Database Systematic Rev </a:t>
            </a:r>
            <a:r>
              <a:rPr lang="en-US" altLang="en-US" sz="1200" dirty="0">
                <a:solidFill>
                  <a:srgbClr val="E7E6E6"/>
                </a:solidFill>
                <a:latin typeface="Calibri Light" panose="020F0302020204030204"/>
                <a:cs typeface="Calibri"/>
              </a:rPr>
              <a:t>2002; Issue 3. Art. No.: CD001495</a:t>
            </a:r>
          </a:p>
        </p:txBody>
      </p:sp>
    </p:spTree>
    <p:extLst>
      <p:ext uri="{BB962C8B-B14F-4D97-AF65-F5344CB8AC3E}">
        <p14:creationId xmlns:p14="http://schemas.microsoft.com/office/powerpoint/2010/main" val="102496293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279540" y="425859"/>
            <a:ext cx="838842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Các</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triệu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chứng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gợi</a:t>
            </a:r>
            <a:r>
              <a:rPr lang="en-US" sz="2800" dirty="0">
                <a:solidFill>
                  <a:srgbClr val="FAB516"/>
                </a:solidFill>
                <a:latin typeface="Tahoma" pitchFamily="34" charset="0"/>
                <a:cs typeface="Tahoma" pitchFamily="34" charset="0"/>
              </a:rPr>
              <a:t> ý ban </a:t>
            </a:r>
            <a:r>
              <a:rPr lang="en-US" sz="2800" dirty="0" err="1">
                <a:solidFill>
                  <a:srgbClr val="FAB516"/>
                </a:solidFill>
                <a:latin typeface="Tahoma" pitchFamily="34" charset="0"/>
                <a:cs typeface="Tahoma" pitchFamily="34" charset="0"/>
              </a:rPr>
              <a:t>đầu</a:t>
            </a:r>
            <a:endParaRPr lang="en-US" sz="2800" dirty="0">
              <a:solidFill>
                <a:srgbClr val="FAB516"/>
              </a:solidFill>
              <a:latin typeface="Tahoma" pitchFamily="34" charset="0"/>
              <a:cs typeface="Tahoma" pitchFamily="34" charset="0"/>
            </a:endParaRPr>
          </a:p>
        </p:txBody>
      </p:sp>
      <p:sp>
        <p:nvSpPr>
          <p:cNvPr id="6" name="TextBox 1">
            <a:extLst>
              <a:ext uri="{FF2B5EF4-FFF2-40B4-BE49-F238E27FC236}">
                <a16:creationId xmlns:a16="http://schemas.microsoft.com/office/drawing/2014/main" id="{1F6E54B4-3772-4CAF-8BE7-2B1FB0176743}"/>
              </a:ext>
            </a:extLst>
          </p:cNvPr>
          <p:cNvSpPr txBox="1">
            <a:spLocks noChangeArrowheads="1"/>
          </p:cNvSpPr>
          <p:nvPr/>
        </p:nvSpPr>
        <p:spPr bwMode="auto">
          <a:xfrm>
            <a:off x="3306614" y="6509027"/>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9" name="Picture 8">
            <a:extLst>
              <a:ext uri="{FF2B5EF4-FFF2-40B4-BE49-F238E27FC236}">
                <a16:creationId xmlns:a16="http://schemas.microsoft.com/office/drawing/2014/main" id="{5722F750-B980-4547-88CA-145C683FB4EA}"/>
              </a:ext>
            </a:extLst>
          </p:cNvPr>
          <p:cNvPicPr>
            <a:picLocks noChangeAspect="1"/>
          </p:cNvPicPr>
          <p:nvPr/>
        </p:nvPicPr>
        <p:blipFill>
          <a:blip r:embed="rId3"/>
          <a:stretch>
            <a:fillRect/>
          </a:stretch>
        </p:blipFill>
        <p:spPr>
          <a:xfrm>
            <a:off x="3033647" y="1104076"/>
            <a:ext cx="7315215" cy="52578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142215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COPD </a:t>
            </a:r>
            <a:r>
              <a:rPr lang="en-US" sz="2800" dirty="0" err="1">
                <a:solidFill>
                  <a:srgbClr val="FAB516"/>
                </a:solidFill>
                <a:latin typeface="Tahoma" pitchFamily="34" charset="0"/>
                <a:cs typeface="Tahoma" pitchFamily="34" charset="0"/>
              </a:rPr>
              <a:t>ổn</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định</a:t>
            </a:r>
            <a:endParaRPr lang="en-US" sz="2800" dirty="0">
              <a:solidFill>
                <a:srgbClr val="FAB516"/>
              </a:solidFill>
              <a:latin typeface="Tahoma" pitchFamily="34" charset="0"/>
              <a:cs typeface="Tahoma" pitchFamily="34" charset="0"/>
            </a:endParaRP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8" name="Picture 7">
            <a:extLst>
              <a:ext uri="{FF2B5EF4-FFF2-40B4-BE49-F238E27FC236}">
                <a16:creationId xmlns:a16="http://schemas.microsoft.com/office/drawing/2014/main" id="{D5C725CC-DF5C-4275-A06D-38E02240400B}"/>
              </a:ext>
            </a:extLst>
          </p:cNvPr>
          <p:cNvPicPr>
            <a:picLocks noChangeAspect="1"/>
          </p:cNvPicPr>
          <p:nvPr/>
        </p:nvPicPr>
        <p:blipFill>
          <a:blip r:embed="rId3"/>
          <a:stretch>
            <a:fillRect/>
          </a:stretch>
        </p:blipFill>
        <p:spPr>
          <a:xfrm>
            <a:off x="152400" y="1828796"/>
            <a:ext cx="7315215" cy="3200407"/>
          </a:xfrm>
          <a:prstGeom prst="rect">
            <a:avLst/>
          </a:prstGeom>
          <a:solidFill>
            <a:schemeClr val="tx1"/>
          </a:solidFill>
        </p:spPr>
      </p:pic>
      <p:sp>
        <p:nvSpPr>
          <p:cNvPr id="2" name="Rectangle 1">
            <a:extLst>
              <a:ext uri="{FF2B5EF4-FFF2-40B4-BE49-F238E27FC236}">
                <a16:creationId xmlns:a16="http://schemas.microsoft.com/office/drawing/2014/main" id="{31E43A27-9994-4845-B2A4-D46379A5075B}"/>
              </a:ext>
            </a:extLst>
          </p:cNvPr>
          <p:cNvSpPr/>
          <p:nvPr/>
        </p:nvSpPr>
        <p:spPr>
          <a:xfrm>
            <a:off x="7855024" y="1011977"/>
            <a:ext cx="4114800" cy="5632311"/>
          </a:xfrm>
          <a:prstGeom prst="rect">
            <a:avLst/>
          </a:prstGeom>
        </p:spPr>
        <p:txBody>
          <a:bodyPr wrap="square">
            <a:spAutoFit/>
          </a:bodyPr>
          <a:lstStyle/>
          <a:p>
            <a:r>
              <a:rPr lang="vi-VN" sz="2000" b="0" dirty="0"/>
              <a:t>► </a:t>
            </a:r>
            <a:r>
              <a:rPr lang="en-US" sz="2000" b="0" dirty="0" err="1"/>
              <a:t>Nhận</a:t>
            </a:r>
            <a:r>
              <a:rPr lang="en-US" sz="2000" b="0" dirty="0"/>
              <a:t> </a:t>
            </a:r>
            <a:r>
              <a:rPr lang="en-US" sz="2000" b="0" dirty="0" err="1"/>
              <a:t>định</a:t>
            </a:r>
            <a:endParaRPr lang="vi-VN" sz="2000" b="0" dirty="0"/>
          </a:p>
          <a:p>
            <a:r>
              <a:rPr lang="vi-VN" sz="2000" b="0" dirty="0"/>
              <a:t>Xem </a:t>
            </a:r>
            <a:r>
              <a:rPr lang="vi-VN" sz="2000" b="0" dirty="0" err="1"/>
              <a:t>xét</a:t>
            </a:r>
            <a:r>
              <a:rPr lang="vi-VN" sz="2000" b="0" dirty="0"/>
              <a:t> </a:t>
            </a:r>
            <a:r>
              <a:rPr lang="vi-VN" sz="2000" b="0" dirty="0" err="1"/>
              <a:t>các</a:t>
            </a:r>
            <a:r>
              <a:rPr lang="vi-VN" sz="2000" b="0" dirty="0"/>
              <a:t> </a:t>
            </a:r>
            <a:r>
              <a:rPr lang="vi-VN" sz="2000" b="0" dirty="0" err="1"/>
              <a:t>triệu</a:t>
            </a:r>
            <a:r>
              <a:rPr lang="vi-VN" sz="2000" b="0" dirty="0"/>
              <a:t> </a:t>
            </a:r>
            <a:r>
              <a:rPr lang="vi-VN" sz="2000" b="0" dirty="0" err="1"/>
              <a:t>chứng</a:t>
            </a:r>
            <a:r>
              <a:rPr lang="vi-VN" sz="2000" b="0" dirty="0"/>
              <a:t> (</a:t>
            </a:r>
            <a:r>
              <a:rPr lang="vi-VN" sz="2000" b="0" dirty="0" err="1"/>
              <a:t>khó</a:t>
            </a:r>
            <a:r>
              <a:rPr lang="vi-VN" sz="2000" b="0" dirty="0"/>
              <a:t> </a:t>
            </a:r>
            <a:r>
              <a:rPr lang="vi-VN" sz="2000" b="0" dirty="0" err="1"/>
              <a:t>thở</a:t>
            </a:r>
            <a:r>
              <a:rPr lang="vi-VN" sz="2000" b="0" dirty="0"/>
              <a:t>) </a:t>
            </a:r>
            <a:r>
              <a:rPr lang="vi-VN" sz="2000" b="0" dirty="0" err="1"/>
              <a:t>và</a:t>
            </a:r>
            <a:r>
              <a:rPr lang="vi-VN" sz="2000" b="0" dirty="0"/>
              <a:t> nguy cơ</a:t>
            </a:r>
            <a:r>
              <a:rPr lang="en-US" sz="2000" b="0" dirty="0"/>
              <a:t> </a:t>
            </a:r>
            <a:r>
              <a:rPr lang="en-US" sz="2000" b="0" dirty="0" err="1"/>
              <a:t>đợt</a:t>
            </a:r>
            <a:r>
              <a:rPr lang="en-US" sz="2000" b="0" dirty="0"/>
              <a:t> </a:t>
            </a:r>
            <a:r>
              <a:rPr lang="en-US" sz="2000" b="0" dirty="0" err="1"/>
              <a:t>cấp</a:t>
            </a:r>
            <a:r>
              <a:rPr lang="vi-VN" sz="2000" b="0" dirty="0"/>
              <a:t>.</a:t>
            </a:r>
          </a:p>
          <a:p>
            <a:r>
              <a:rPr lang="vi-VN" sz="2000" b="0" dirty="0"/>
              <a:t>► </a:t>
            </a:r>
            <a:r>
              <a:rPr lang="vi-VN" sz="2000" b="0" dirty="0" err="1"/>
              <a:t>Đánh</a:t>
            </a:r>
            <a:r>
              <a:rPr lang="vi-VN" sz="2000" b="0" dirty="0"/>
              <a:t> </a:t>
            </a:r>
            <a:r>
              <a:rPr lang="vi-VN" sz="2000" b="0" dirty="0" err="1"/>
              <a:t>giá</a:t>
            </a:r>
            <a:endParaRPr lang="vi-VN" sz="2000" b="0" dirty="0"/>
          </a:p>
          <a:p>
            <a:r>
              <a:rPr lang="vi-VN" sz="2000" b="0" dirty="0" err="1"/>
              <a:t>Đánh</a:t>
            </a:r>
            <a:r>
              <a:rPr lang="vi-VN" sz="2000" b="0" dirty="0"/>
              <a:t> </a:t>
            </a:r>
            <a:r>
              <a:rPr lang="vi-VN" sz="2000" b="0" dirty="0" err="1"/>
              <a:t>giá</a:t>
            </a:r>
            <a:r>
              <a:rPr lang="vi-VN" sz="2000" b="0" dirty="0"/>
              <a:t> </a:t>
            </a:r>
            <a:r>
              <a:rPr lang="vi-VN" sz="2000" b="0" dirty="0" err="1"/>
              <a:t>kỹ</a:t>
            </a:r>
            <a:r>
              <a:rPr lang="vi-VN" sz="2000" b="0" dirty="0"/>
              <a:t> </a:t>
            </a:r>
            <a:r>
              <a:rPr lang="vi-VN" sz="2000" b="0" dirty="0" err="1"/>
              <a:t>thuật</a:t>
            </a:r>
            <a:r>
              <a:rPr lang="vi-VN" sz="2000" b="0" dirty="0"/>
              <a:t> </a:t>
            </a:r>
            <a:r>
              <a:rPr lang="vi-VN" sz="2000" b="0" dirty="0" err="1"/>
              <a:t>hít</a:t>
            </a:r>
            <a:r>
              <a:rPr lang="vi-VN" sz="2000" b="0" dirty="0"/>
              <a:t> </a:t>
            </a:r>
            <a:r>
              <a:rPr lang="vi-VN" sz="2000" b="0" dirty="0" err="1"/>
              <a:t>và</a:t>
            </a:r>
            <a:r>
              <a:rPr lang="vi-VN" sz="2000" b="0" dirty="0"/>
              <a:t> tuân </a:t>
            </a:r>
            <a:r>
              <a:rPr lang="vi-VN" sz="2000" b="0" dirty="0" err="1"/>
              <a:t>thủ</a:t>
            </a:r>
            <a:r>
              <a:rPr lang="vi-VN" sz="2000" b="0" dirty="0"/>
              <a:t> </a:t>
            </a:r>
            <a:r>
              <a:rPr lang="vi-VN" sz="2000" b="0" dirty="0" err="1"/>
              <a:t>điều</a:t>
            </a:r>
            <a:r>
              <a:rPr lang="vi-VN" sz="2000" b="0" dirty="0"/>
              <a:t> </a:t>
            </a:r>
            <a:r>
              <a:rPr lang="vi-VN" sz="2000" b="0" dirty="0" err="1"/>
              <a:t>trị</a:t>
            </a:r>
            <a:r>
              <a:rPr lang="vi-VN" sz="2000" b="0" dirty="0"/>
              <a:t>, </a:t>
            </a:r>
            <a:r>
              <a:rPr lang="vi-VN" sz="2000" b="0" dirty="0" err="1"/>
              <a:t>và</a:t>
            </a:r>
            <a:r>
              <a:rPr lang="vi-VN" sz="2000" b="0" dirty="0"/>
              <a:t> vai </a:t>
            </a:r>
            <a:r>
              <a:rPr lang="vi-VN" sz="2000" b="0" dirty="0" err="1"/>
              <a:t>trò</a:t>
            </a:r>
            <a:r>
              <a:rPr lang="vi-VN" sz="2000" b="0" dirty="0"/>
              <a:t> </a:t>
            </a:r>
            <a:r>
              <a:rPr lang="vi-VN" sz="2000" b="0" dirty="0" err="1"/>
              <a:t>của</a:t>
            </a:r>
            <a:r>
              <a:rPr lang="vi-VN" sz="2000" b="0" dirty="0"/>
              <a:t> </a:t>
            </a:r>
            <a:r>
              <a:rPr lang="vi-VN" sz="2000" b="0" dirty="0" err="1"/>
              <a:t>các</a:t>
            </a:r>
            <a:r>
              <a:rPr lang="vi-VN" sz="2000" b="0" dirty="0"/>
              <a:t> phương </a:t>
            </a:r>
            <a:r>
              <a:rPr lang="vi-VN" sz="2000" b="0" dirty="0" err="1"/>
              <a:t>pháp</a:t>
            </a:r>
            <a:r>
              <a:rPr lang="vi-VN" sz="2000" b="0" dirty="0"/>
              <a:t> không </a:t>
            </a:r>
            <a:r>
              <a:rPr lang="vi-VN" sz="2000" b="0" dirty="0" err="1"/>
              <a:t>dùng</a:t>
            </a:r>
            <a:r>
              <a:rPr lang="vi-VN" sz="2000" b="0" dirty="0"/>
              <a:t> </a:t>
            </a:r>
            <a:r>
              <a:rPr lang="vi-VN" sz="2000" b="0" dirty="0" err="1"/>
              <a:t>thuốc</a:t>
            </a:r>
            <a:r>
              <a:rPr lang="vi-VN" sz="2000" b="0" dirty="0"/>
              <a:t>.</a:t>
            </a:r>
          </a:p>
          <a:p>
            <a:r>
              <a:rPr lang="vi-VN" sz="2000" b="0" dirty="0"/>
              <a:t>► </a:t>
            </a:r>
            <a:r>
              <a:rPr lang="vi-VN" sz="2000" b="0" dirty="0" err="1"/>
              <a:t>Điều</a:t>
            </a:r>
            <a:r>
              <a:rPr lang="vi-VN" sz="2000" b="0" dirty="0"/>
              <a:t> </a:t>
            </a:r>
            <a:r>
              <a:rPr lang="vi-VN" sz="2000" b="0" dirty="0" err="1"/>
              <a:t>chỉnh</a:t>
            </a:r>
            <a:endParaRPr lang="vi-VN" sz="2000" b="0" dirty="0"/>
          </a:p>
          <a:p>
            <a:r>
              <a:rPr lang="vi-VN" sz="2000" b="0" dirty="0" err="1"/>
              <a:t>Điều</a:t>
            </a:r>
            <a:r>
              <a:rPr lang="vi-VN" sz="2000" b="0" dirty="0"/>
              <a:t> </a:t>
            </a:r>
            <a:r>
              <a:rPr lang="vi-VN" sz="2000" b="0" dirty="0" err="1"/>
              <a:t>chỉnh</a:t>
            </a:r>
            <a:r>
              <a:rPr lang="vi-VN" sz="2000" b="0" dirty="0"/>
              <a:t> </a:t>
            </a:r>
            <a:r>
              <a:rPr lang="vi-VN" sz="2000" b="0" dirty="0" err="1"/>
              <a:t>điều</a:t>
            </a:r>
            <a:r>
              <a:rPr lang="vi-VN" sz="2000" b="0" dirty="0"/>
              <a:t> </a:t>
            </a:r>
            <a:r>
              <a:rPr lang="vi-VN" sz="2000" b="0" dirty="0" err="1"/>
              <a:t>trị</a:t>
            </a:r>
            <a:r>
              <a:rPr lang="vi-VN" sz="2000" b="0" dirty="0"/>
              <a:t> </a:t>
            </a:r>
            <a:r>
              <a:rPr lang="en-US" sz="2000" b="0" dirty="0" err="1"/>
              <a:t>dùng</a:t>
            </a:r>
            <a:r>
              <a:rPr lang="en-US" sz="2000" b="0" dirty="0"/>
              <a:t> </a:t>
            </a:r>
            <a:r>
              <a:rPr lang="en-US" sz="2000" b="0" dirty="0" err="1"/>
              <a:t>thuốc</a:t>
            </a:r>
            <a:r>
              <a:rPr lang="vi-VN" sz="2000" b="0" dirty="0"/>
              <a:t>, bao </a:t>
            </a:r>
            <a:r>
              <a:rPr lang="vi-VN" sz="2000" b="0" dirty="0" err="1"/>
              <a:t>gồm</a:t>
            </a:r>
            <a:r>
              <a:rPr lang="vi-VN" sz="2000" b="0" dirty="0"/>
              <a:t> l</a:t>
            </a:r>
            <a:r>
              <a:rPr lang="en-US" sz="2000" b="0" dirty="0" err="1"/>
              <a:t>ên</a:t>
            </a:r>
            <a:r>
              <a:rPr lang="vi-VN" sz="2000" b="0" dirty="0"/>
              <a:t> thang </a:t>
            </a:r>
            <a:r>
              <a:rPr lang="vi-VN" sz="2000" b="0" dirty="0" err="1"/>
              <a:t>hoặc</a:t>
            </a:r>
            <a:r>
              <a:rPr lang="vi-VN" sz="2000" b="0" dirty="0"/>
              <a:t> </a:t>
            </a:r>
            <a:r>
              <a:rPr lang="en-US" sz="2000" b="0" dirty="0" err="1"/>
              <a:t>xuống</a:t>
            </a:r>
            <a:r>
              <a:rPr lang="en-US" sz="2000" b="0" dirty="0"/>
              <a:t> thang</a:t>
            </a:r>
            <a:r>
              <a:rPr lang="vi-VN" sz="2000" b="0" dirty="0"/>
              <a:t>. </a:t>
            </a:r>
            <a:r>
              <a:rPr lang="vi-VN" sz="2000" b="0" dirty="0" err="1"/>
              <a:t>Chuyển</a:t>
            </a:r>
            <a:r>
              <a:rPr lang="vi-VN" sz="2000" b="0" dirty="0"/>
              <a:t> </a:t>
            </a:r>
            <a:r>
              <a:rPr lang="vi-VN" sz="2000" b="0" dirty="0" err="1"/>
              <a:t>đổi</a:t>
            </a:r>
            <a:r>
              <a:rPr lang="vi-VN" sz="2000" b="0" dirty="0"/>
              <a:t> </a:t>
            </a:r>
            <a:r>
              <a:rPr lang="vi-VN" sz="2000" b="0" dirty="0" err="1"/>
              <a:t>thiết</a:t>
            </a:r>
            <a:r>
              <a:rPr lang="vi-VN" sz="2000" b="0" dirty="0"/>
              <a:t> </a:t>
            </a:r>
            <a:r>
              <a:rPr lang="vi-VN" sz="2000" b="0" dirty="0" err="1"/>
              <a:t>bị</a:t>
            </a:r>
            <a:r>
              <a:rPr lang="vi-VN" sz="2000" b="0" dirty="0"/>
              <a:t> </a:t>
            </a:r>
            <a:r>
              <a:rPr lang="vi-VN" sz="2000" b="0" dirty="0" err="1"/>
              <a:t>ống</a:t>
            </a:r>
            <a:r>
              <a:rPr lang="vi-VN" sz="2000" b="0" dirty="0"/>
              <a:t> </a:t>
            </a:r>
            <a:r>
              <a:rPr lang="vi-VN" sz="2000" b="0" dirty="0" err="1"/>
              <a:t>hít</a:t>
            </a:r>
            <a:r>
              <a:rPr lang="vi-VN" sz="2000" b="0" dirty="0"/>
              <a:t> </a:t>
            </a:r>
            <a:r>
              <a:rPr lang="vi-VN" sz="2000" b="0" dirty="0" err="1"/>
              <a:t>hoặc</a:t>
            </a:r>
            <a:r>
              <a:rPr lang="vi-VN" sz="2000" b="0" dirty="0"/>
              <a:t> </a:t>
            </a:r>
            <a:r>
              <a:rPr lang="vi-VN" sz="2000" b="0" dirty="0" err="1"/>
              <a:t>các</a:t>
            </a:r>
            <a:r>
              <a:rPr lang="vi-VN" sz="2000" b="0" dirty="0"/>
              <a:t> phân </a:t>
            </a:r>
            <a:r>
              <a:rPr lang="vi-VN" sz="2000" b="0" dirty="0" err="1"/>
              <a:t>tử</a:t>
            </a:r>
            <a:r>
              <a:rPr lang="vi-VN" sz="2000" b="0" dirty="0"/>
              <a:t> trong </a:t>
            </a:r>
            <a:r>
              <a:rPr lang="vi-VN" sz="2000" b="0" dirty="0" err="1"/>
              <a:t>cùng</a:t>
            </a:r>
            <a:r>
              <a:rPr lang="vi-VN" sz="2000" b="0" dirty="0"/>
              <a:t> </a:t>
            </a:r>
            <a:r>
              <a:rPr lang="vi-VN" sz="2000" b="0" dirty="0" err="1"/>
              <a:t>một</a:t>
            </a:r>
            <a:r>
              <a:rPr lang="vi-VN" sz="2000" b="0" dirty="0"/>
              <a:t> </a:t>
            </a:r>
            <a:r>
              <a:rPr lang="vi-VN" sz="2000" b="0" dirty="0" err="1"/>
              <a:t>lớp</a:t>
            </a:r>
            <a:r>
              <a:rPr lang="vi-VN" sz="2000" b="0" dirty="0"/>
              <a:t> (</a:t>
            </a:r>
            <a:r>
              <a:rPr lang="vi-VN" sz="2000" b="0" dirty="0" err="1"/>
              <a:t>ví</a:t>
            </a:r>
            <a:r>
              <a:rPr lang="vi-VN" sz="2000" b="0" dirty="0"/>
              <a:t> </a:t>
            </a:r>
            <a:r>
              <a:rPr lang="vi-VN" sz="2000" b="0" dirty="0" err="1"/>
              <a:t>dụ</a:t>
            </a:r>
            <a:r>
              <a:rPr lang="vi-VN" sz="2000" b="0" dirty="0"/>
              <a:t>: </a:t>
            </a:r>
            <a:r>
              <a:rPr lang="vi-VN" sz="2000" b="0" dirty="0" err="1"/>
              <a:t>sử</a:t>
            </a:r>
            <a:r>
              <a:rPr lang="vi-VN" sz="2000" b="0" dirty="0"/>
              <a:t> </a:t>
            </a:r>
            <a:r>
              <a:rPr lang="vi-VN" sz="2000" b="0" dirty="0" err="1"/>
              <a:t>dụng</a:t>
            </a:r>
            <a:r>
              <a:rPr lang="vi-VN" sz="2000" b="0" dirty="0"/>
              <a:t> </a:t>
            </a:r>
            <a:r>
              <a:rPr lang="vi-VN" sz="2000" b="0" dirty="0" err="1"/>
              <a:t>thuốc</a:t>
            </a:r>
            <a:r>
              <a:rPr lang="vi-VN" sz="2000" b="0" dirty="0"/>
              <a:t> </a:t>
            </a:r>
            <a:r>
              <a:rPr lang="vi-VN" sz="2000" b="0" dirty="0" err="1"/>
              <a:t>giãn</a:t>
            </a:r>
            <a:r>
              <a:rPr lang="vi-VN" sz="2000" b="0" dirty="0"/>
              <a:t> </a:t>
            </a:r>
            <a:r>
              <a:rPr lang="vi-VN" sz="2000" b="0" dirty="0" err="1"/>
              <a:t>phế</a:t>
            </a:r>
            <a:r>
              <a:rPr lang="vi-VN" sz="2000" b="0" dirty="0"/>
              <a:t> </a:t>
            </a:r>
            <a:r>
              <a:rPr lang="vi-VN" sz="2000" b="0" dirty="0" err="1"/>
              <a:t>quản</a:t>
            </a:r>
            <a:r>
              <a:rPr lang="vi-VN" sz="2000" b="0" dirty="0"/>
              <a:t> </a:t>
            </a:r>
            <a:r>
              <a:rPr lang="vi-VN" sz="2000" b="0" dirty="0" err="1"/>
              <a:t>tác</a:t>
            </a:r>
            <a:r>
              <a:rPr lang="vi-VN" sz="2000" b="0" dirty="0"/>
              <a:t> </a:t>
            </a:r>
            <a:r>
              <a:rPr lang="vi-VN" sz="2000" b="0" dirty="0" err="1"/>
              <a:t>dụng</a:t>
            </a:r>
            <a:r>
              <a:rPr lang="vi-VN" sz="2000" b="0" dirty="0"/>
              <a:t> </a:t>
            </a:r>
            <a:r>
              <a:rPr lang="vi-VN" sz="2000" b="0" dirty="0" err="1"/>
              <a:t>dài</a:t>
            </a:r>
            <a:r>
              <a:rPr lang="vi-VN" sz="2000" b="0" dirty="0"/>
              <a:t> </a:t>
            </a:r>
            <a:r>
              <a:rPr lang="vi-VN" sz="2000" b="0" dirty="0" err="1"/>
              <a:t>khác</a:t>
            </a:r>
            <a:r>
              <a:rPr lang="vi-VN" sz="2000" b="0" dirty="0"/>
              <a:t> nhau) </a:t>
            </a:r>
            <a:r>
              <a:rPr lang="vi-VN" sz="2000" b="0" dirty="0" err="1"/>
              <a:t>có</a:t>
            </a:r>
            <a:r>
              <a:rPr lang="vi-VN" sz="2000" b="0" dirty="0"/>
              <a:t> </a:t>
            </a:r>
            <a:r>
              <a:rPr lang="vi-VN" sz="2000" b="0" dirty="0" err="1"/>
              <a:t>thể</a:t>
            </a:r>
            <a:r>
              <a:rPr lang="vi-VN" sz="2000" b="0" dirty="0"/>
              <a:t> </a:t>
            </a:r>
            <a:r>
              <a:rPr lang="vi-VN" sz="2000" b="0" dirty="0" err="1"/>
              <a:t>được</a:t>
            </a:r>
            <a:r>
              <a:rPr lang="vi-VN" sz="2000" b="0" dirty="0"/>
              <a:t> coi </a:t>
            </a:r>
            <a:r>
              <a:rPr lang="vi-VN" sz="2000" b="0" dirty="0" err="1"/>
              <a:t>là</a:t>
            </a:r>
            <a:r>
              <a:rPr lang="vi-VN" sz="2000" b="0" dirty="0"/>
              <a:t> </a:t>
            </a:r>
            <a:r>
              <a:rPr lang="vi-VN" sz="2000" b="0" dirty="0" err="1"/>
              <a:t>phù</a:t>
            </a:r>
            <a:r>
              <a:rPr lang="vi-VN" sz="2000" b="0" dirty="0"/>
              <a:t> </a:t>
            </a:r>
            <a:r>
              <a:rPr lang="vi-VN" sz="2000" b="0" dirty="0" err="1"/>
              <a:t>hợp</a:t>
            </a:r>
            <a:r>
              <a:rPr lang="vi-VN" sz="2000" b="0" dirty="0"/>
              <a:t>. </a:t>
            </a:r>
            <a:r>
              <a:rPr lang="vi-VN" sz="2000" b="0" dirty="0" err="1"/>
              <a:t>Bất</a:t>
            </a:r>
            <a:r>
              <a:rPr lang="vi-VN" sz="2000" b="0" dirty="0"/>
              <a:t> </a:t>
            </a:r>
            <a:r>
              <a:rPr lang="vi-VN" sz="2000" b="0" dirty="0" err="1"/>
              <a:t>kỳ</a:t>
            </a:r>
            <a:r>
              <a:rPr lang="vi-VN" sz="2000" b="0" dirty="0"/>
              <a:t> thay </a:t>
            </a:r>
            <a:r>
              <a:rPr lang="vi-VN" sz="2000" b="0" dirty="0" err="1"/>
              <a:t>đổi</a:t>
            </a:r>
            <a:r>
              <a:rPr lang="vi-VN" sz="2000" b="0" dirty="0"/>
              <a:t> trong </a:t>
            </a:r>
            <a:r>
              <a:rPr lang="vi-VN" sz="2000" b="0" dirty="0" err="1"/>
              <a:t>điều</a:t>
            </a:r>
            <a:r>
              <a:rPr lang="vi-VN" sz="2000" b="0" dirty="0"/>
              <a:t> </a:t>
            </a:r>
            <a:r>
              <a:rPr lang="vi-VN" sz="2000" b="0" dirty="0" err="1"/>
              <a:t>trị</a:t>
            </a:r>
            <a:r>
              <a:rPr lang="vi-VN" sz="2000" b="0" dirty="0"/>
              <a:t> </a:t>
            </a:r>
            <a:r>
              <a:rPr lang="vi-VN" sz="2000" b="0" dirty="0" err="1"/>
              <a:t>đòi</a:t>
            </a:r>
            <a:r>
              <a:rPr lang="vi-VN" sz="2000" b="0" dirty="0"/>
              <a:t> </a:t>
            </a:r>
            <a:r>
              <a:rPr lang="vi-VN" sz="2000" b="0" dirty="0" err="1"/>
              <a:t>hỏi</a:t>
            </a:r>
            <a:r>
              <a:rPr lang="vi-VN" sz="2000" b="0" dirty="0"/>
              <a:t> </a:t>
            </a:r>
            <a:r>
              <a:rPr lang="vi-VN" sz="2000" b="0" dirty="0" err="1"/>
              <a:t>phải</a:t>
            </a:r>
            <a:r>
              <a:rPr lang="vi-VN" sz="2000" b="0" dirty="0"/>
              <a:t> xem </a:t>
            </a:r>
            <a:r>
              <a:rPr lang="vi-VN" sz="2000" b="0" dirty="0" err="1"/>
              <a:t>xét</a:t>
            </a:r>
            <a:r>
              <a:rPr lang="vi-VN" sz="2000" b="0" dirty="0"/>
              <a:t> </a:t>
            </a:r>
            <a:r>
              <a:rPr lang="vi-VN" sz="2000" b="0" dirty="0" err="1"/>
              <a:t>lại</a:t>
            </a:r>
            <a:r>
              <a:rPr lang="vi-VN" sz="2000" b="0" dirty="0"/>
              <a:t> </a:t>
            </a:r>
            <a:r>
              <a:rPr lang="vi-VN" sz="2000" b="0" dirty="0" err="1"/>
              <a:t>phản</a:t>
            </a:r>
            <a:r>
              <a:rPr lang="vi-VN" sz="2000" b="0" dirty="0"/>
              <a:t> </a:t>
            </a:r>
            <a:r>
              <a:rPr lang="vi-VN" sz="2000" b="0" dirty="0" err="1"/>
              <a:t>ứng</a:t>
            </a:r>
            <a:r>
              <a:rPr lang="vi-VN" sz="2000" b="0" dirty="0"/>
              <a:t> lâm </a:t>
            </a:r>
            <a:r>
              <a:rPr lang="vi-VN" sz="2000" b="0" dirty="0" err="1"/>
              <a:t>sàng</a:t>
            </a:r>
            <a:r>
              <a:rPr lang="vi-VN" sz="2000" b="0" dirty="0"/>
              <a:t>, bao </a:t>
            </a:r>
            <a:r>
              <a:rPr lang="vi-VN" sz="2000" b="0" dirty="0" err="1"/>
              <a:t>gồm</a:t>
            </a:r>
            <a:r>
              <a:rPr lang="vi-VN" sz="2000" b="0" dirty="0"/>
              <a:t> </a:t>
            </a:r>
            <a:r>
              <a:rPr lang="vi-VN" sz="2000" b="0" dirty="0" err="1"/>
              <a:t>cả</a:t>
            </a:r>
            <a:r>
              <a:rPr lang="vi-VN" sz="2000" b="0" dirty="0"/>
              <a:t> </a:t>
            </a:r>
            <a:r>
              <a:rPr lang="vi-VN" sz="2000" b="0" dirty="0" err="1"/>
              <a:t>tác</a:t>
            </a:r>
            <a:r>
              <a:rPr lang="vi-VN" sz="2000" b="0" dirty="0"/>
              <a:t> </a:t>
            </a:r>
            <a:r>
              <a:rPr lang="vi-VN" sz="2000" b="0" dirty="0" err="1"/>
              <a:t>dụng</a:t>
            </a:r>
            <a:r>
              <a:rPr lang="vi-VN" sz="2000" b="0" dirty="0"/>
              <a:t> </a:t>
            </a:r>
            <a:r>
              <a:rPr lang="vi-VN" sz="2000" b="0" dirty="0" err="1"/>
              <a:t>phụ</a:t>
            </a:r>
            <a:r>
              <a:rPr lang="vi-VN" sz="2000" b="0" dirty="0"/>
              <a:t>.</a:t>
            </a:r>
            <a:endParaRPr lang="en-US" sz="2000" b="0" dirty="0"/>
          </a:p>
        </p:txBody>
      </p:sp>
    </p:spTree>
    <p:extLst>
      <p:ext uri="{BB962C8B-B14F-4D97-AF65-F5344CB8AC3E}">
        <p14:creationId xmlns:p14="http://schemas.microsoft.com/office/powerpoint/2010/main" val="195303036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Group A</a:t>
            </a: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2423591" y="1319005"/>
            <a:ext cx="7920880" cy="707886"/>
          </a:xfrm>
          <a:prstGeom prst="rect">
            <a:avLst/>
          </a:prstGeom>
        </p:spPr>
        <p:txBody>
          <a:bodyPr wrap="square">
            <a:spAutoFit/>
          </a:bodyPr>
          <a:lstStyle/>
          <a:p>
            <a:pPr marL="342900" indent="-342900">
              <a:spcAft>
                <a:spcPts val="1200"/>
              </a:spcAft>
              <a:buClr>
                <a:srgbClr val="FFCC66"/>
              </a:buClr>
              <a:buFont typeface="Arial" panose="020B0604020202020204" pitchFamily="34" charset="0"/>
              <a:buChar char="►"/>
            </a:pPr>
            <a:r>
              <a:rPr lang="en-GB" sz="2000" dirty="0">
                <a:solidFill>
                  <a:srgbClr val="FFC000"/>
                </a:solidFill>
                <a:latin typeface="Calibri" panose="020F0502020204030204" pitchFamily="34" charset="0"/>
                <a:cs typeface="Calibri" panose="020F0502020204030204" pitchFamily="34" charset="0"/>
              </a:rPr>
              <a:t>Bn </a:t>
            </a:r>
            <a:r>
              <a:rPr lang="en-GB" sz="2000" dirty="0" err="1">
                <a:solidFill>
                  <a:srgbClr val="FFC000"/>
                </a:solidFill>
                <a:latin typeface="Calibri" panose="020F0502020204030204" pitchFamily="34" charset="0"/>
                <a:cs typeface="Calibri" panose="020F0502020204030204" pitchFamily="34" charset="0"/>
              </a:rPr>
              <a:t>nhóm</a:t>
            </a:r>
            <a:r>
              <a:rPr lang="en-GB" sz="2000" dirty="0">
                <a:solidFill>
                  <a:srgbClr val="FFC000"/>
                </a:solidFill>
                <a:latin typeface="Calibri" panose="020F0502020204030204" pitchFamily="34" charset="0"/>
                <a:cs typeface="Calibri" panose="020F0502020204030204" pitchFamily="34" charset="0"/>
              </a:rPr>
              <a:t> A </a:t>
            </a:r>
            <a:r>
              <a:rPr lang="en-GB" sz="2000" dirty="0" err="1">
                <a:solidFill>
                  <a:srgbClr val="FFC000"/>
                </a:solidFill>
                <a:latin typeface="Calibri" panose="020F0502020204030204" pitchFamily="34" charset="0"/>
                <a:cs typeface="Calibri" panose="020F0502020204030204" pitchFamily="34" charset="0"/>
              </a:rPr>
              <a:t>nên</a:t>
            </a:r>
            <a:r>
              <a:rPr lang="en-GB" sz="2000" dirty="0">
                <a:solidFill>
                  <a:srgbClr val="FFC000"/>
                </a:solidFill>
                <a:latin typeface="Calibri" panose="020F0502020204030204" pitchFamily="34" charset="0"/>
                <a:cs typeface="Calibri" panose="020F0502020204030204" pitchFamily="34" charset="0"/>
              </a:rPr>
              <a:t> đ</a:t>
            </a:r>
            <a:r>
              <a:rPr lang="vi-VN" sz="2000" dirty="0">
                <a:solidFill>
                  <a:srgbClr val="FFC000"/>
                </a:solidFill>
                <a:latin typeface="Calibri" panose="020F0502020204030204" pitchFamily="34" charset="0"/>
                <a:cs typeface="Calibri" panose="020F0502020204030204" pitchFamily="34" charset="0"/>
              </a:rPr>
              <a:t>ư</a:t>
            </a:r>
            <a:r>
              <a:rPr lang="en-US" sz="2000" dirty="0" err="1">
                <a:solidFill>
                  <a:srgbClr val="FFC000"/>
                </a:solidFill>
                <a:latin typeface="Calibri" panose="020F0502020204030204" pitchFamily="34" charset="0"/>
                <a:cs typeface="Calibri" panose="020F0502020204030204" pitchFamily="34" charset="0"/>
              </a:rPr>
              <a:t>ợc</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dùng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dãn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phế</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quản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Tác</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dụng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dài</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hoặc</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ngắn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Nếu</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hiệu</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quả</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nên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duy</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trì</a:t>
            </a:r>
            <a:r>
              <a:rPr lang="en-US" sz="2000" dirty="0">
                <a:solidFill>
                  <a:srgbClr val="FFC000"/>
                </a:solidFill>
                <a:latin typeface="Calibri" panose="020F0502020204030204" pitchFamily="34" charset="0"/>
                <a:cs typeface="Calibri" panose="020F0502020204030204" pitchFamily="34" charset="0"/>
              </a:rPr>
              <a:t>. </a:t>
            </a:r>
            <a:endParaRPr lang="en-GB" sz="2000" dirty="0">
              <a:solidFill>
                <a:srgbClr val="FFC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2B03326-C95C-44DC-9F8C-AF6CE2A01013}"/>
              </a:ext>
            </a:extLst>
          </p:cNvPr>
          <p:cNvPicPr>
            <a:picLocks noChangeAspect="1"/>
          </p:cNvPicPr>
          <p:nvPr/>
        </p:nvPicPr>
        <p:blipFill>
          <a:blip r:embed="rId3"/>
          <a:stretch>
            <a:fillRect/>
          </a:stretch>
        </p:blipFill>
        <p:spPr>
          <a:xfrm>
            <a:off x="3431705" y="3197037"/>
            <a:ext cx="5581173" cy="2441763"/>
          </a:xfrm>
          <a:prstGeom prst="rect">
            <a:avLst/>
          </a:prstGeom>
          <a:solidFill>
            <a:schemeClr val="tx1"/>
          </a:solidFill>
        </p:spPr>
      </p:pic>
      <p:sp>
        <p:nvSpPr>
          <p:cNvPr id="2" name="Rectangle 1">
            <a:extLst>
              <a:ext uri="{FF2B5EF4-FFF2-40B4-BE49-F238E27FC236}">
                <a16:creationId xmlns:a16="http://schemas.microsoft.com/office/drawing/2014/main" id="{56996558-976D-45C6-BC5E-3E55097CC20A}"/>
              </a:ext>
            </a:extLst>
          </p:cNvPr>
          <p:cNvSpPr/>
          <p:nvPr/>
        </p:nvSpPr>
        <p:spPr>
          <a:xfrm>
            <a:off x="4871864" y="4509120"/>
            <a:ext cx="1944216"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135E80B5-0945-4238-B165-9088B1719B58}"/>
              </a:ext>
            </a:extLst>
          </p:cNvPr>
          <p:cNvSpPr/>
          <p:nvPr/>
        </p:nvSpPr>
        <p:spPr>
          <a:xfrm>
            <a:off x="3575720" y="4537014"/>
            <a:ext cx="1224136" cy="6201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21B3DB82-3A09-4181-B9C0-1381A1BC5182}"/>
              </a:ext>
            </a:extLst>
          </p:cNvPr>
          <p:cNvSpPr/>
          <p:nvPr/>
        </p:nvSpPr>
        <p:spPr>
          <a:xfrm>
            <a:off x="5303912" y="5301209"/>
            <a:ext cx="1080120" cy="2377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7955187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Tác</a:t>
            </a:r>
            <a:r>
              <a:rPr lang="en-US" dirty="0"/>
              <a:t> </a:t>
            </a:r>
            <a:r>
              <a:rPr lang="en-US" dirty="0" err="1"/>
              <a:t>dụng</a:t>
            </a:r>
            <a:r>
              <a:rPr lang="en-US" dirty="0"/>
              <a:t> </a:t>
            </a:r>
            <a:r>
              <a:rPr lang="en-US" dirty="0" err="1"/>
              <a:t>phụ</a:t>
            </a:r>
            <a:r>
              <a:rPr lang="en-US" dirty="0"/>
              <a:t> </a:t>
            </a:r>
            <a:r>
              <a:rPr lang="en-US" dirty="0" err="1"/>
              <a:t>các</a:t>
            </a:r>
            <a:r>
              <a:rPr lang="en-US" dirty="0"/>
              <a:t> </a:t>
            </a:r>
            <a:r>
              <a:rPr lang="en-US" dirty="0" err="1"/>
              <a:t>thuốc</a:t>
            </a:r>
            <a:r>
              <a:rPr lang="en-US" dirty="0"/>
              <a:t> </a:t>
            </a:r>
            <a:r>
              <a:rPr lang="en-US" dirty="0" err="1"/>
              <a:t>dãn</a:t>
            </a:r>
            <a:r>
              <a:rPr lang="en-US" dirty="0"/>
              <a:t> </a:t>
            </a:r>
            <a:r>
              <a:rPr lang="en-US" dirty="0" err="1"/>
              <a:t>phế</a:t>
            </a:r>
            <a:r>
              <a:rPr lang="en-US" dirty="0"/>
              <a:t> </a:t>
            </a:r>
            <a:r>
              <a:rPr lang="en-US" dirty="0" err="1"/>
              <a:t>quản</a:t>
            </a:r>
            <a:endParaRPr lang="en-US" dirty="0"/>
          </a:p>
        </p:txBody>
      </p:sp>
      <p:sp>
        <p:nvSpPr>
          <p:cNvPr id="3" name="Content Placeholder 2"/>
          <p:cNvSpPr>
            <a:spLocks noGrp="1"/>
          </p:cNvSpPr>
          <p:nvPr>
            <p:ph sz="half" idx="1"/>
          </p:nvPr>
        </p:nvSpPr>
        <p:spPr/>
        <p:txBody>
          <a:bodyPr>
            <a:normAutofit/>
          </a:bodyPr>
          <a:lstStyle/>
          <a:p>
            <a:pPr>
              <a:spcAft>
                <a:spcPts val="600"/>
              </a:spcAft>
            </a:pPr>
            <a:r>
              <a:rPr lang="en-US" sz="2400" dirty="0" err="1"/>
              <a:t>Đồng</a:t>
            </a:r>
            <a:r>
              <a:rPr lang="en-US" sz="2400" dirty="0"/>
              <a:t> </a:t>
            </a:r>
            <a:r>
              <a:rPr lang="en-US" sz="2400" dirty="0" err="1"/>
              <a:t>vận</a:t>
            </a:r>
            <a:r>
              <a:rPr lang="en-US" sz="2400" dirty="0"/>
              <a:t> </a:t>
            </a:r>
            <a:r>
              <a:rPr lang="en-US" sz="2400" dirty="0" err="1"/>
              <a:t>giao</a:t>
            </a:r>
            <a:r>
              <a:rPr lang="en-US" sz="2400" dirty="0"/>
              <a:t> </a:t>
            </a:r>
            <a:r>
              <a:rPr lang="en-US" sz="2400" dirty="0" err="1"/>
              <a:t>cảm</a:t>
            </a:r>
            <a:endParaRPr lang="en-US" sz="2400" dirty="0"/>
          </a:p>
          <a:p>
            <a:pPr lvl="1">
              <a:spcAft>
                <a:spcPts val="600"/>
              </a:spcAft>
            </a:pPr>
            <a:r>
              <a:rPr lang="en-US" sz="2100" dirty="0"/>
              <a:t>Tim </a:t>
            </a:r>
            <a:r>
              <a:rPr lang="en-US" sz="2100" dirty="0" err="1"/>
              <a:t>nhanh</a:t>
            </a:r>
            <a:endParaRPr lang="en-US" sz="2100" dirty="0"/>
          </a:p>
          <a:p>
            <a:pPr lvl="1">
              <a:spcAft>
                <a:spcPts val="600"/>
              </a:spcAft>
            </a:pPr>
            <a:r>
              <a:rPr lang="en-US" sz="2100" dirty="0" err="1"/>
              <a:t>Loạn</a:t>
            </a:r>
            <a:r>
              <a:rPr lang="en-US" sz="2100" dirty="0"/>
              <a:t> </a:t>
            </a:r>
            <a:r>
              <a:rPr lang="en-US" sz="2100" dirty="0" err="1"/>
              <a:t>nhịp</a:t>
            </a:r>
            <a:r>
              <a:rPr lang="en-US" sz="2100" dirty="0"/>
              <a:t> </a:t>
            </a:r>
            <a:r>
              <a:rPr lang="en-US" sz="2100" dirty="0" err="1"/>
              <a:t>thất</a:t>
            </a:r>
            <a:r>
              <a:rPr lang="en-US" sz="2100" dirty="0"/>
              <a:t> (</a:t>
            </a:r>
            <a:r>
              <a:rPr lang="en-US" sz="2100" dirty="0" err="1"/>
              <a:t>hiếm</a:t>
            </a:r>
            <a:r>
              <a:rPr lang="en-US" sz="2100" dirty="0"/>
              <a:t>)</a:t>
            </a:r>
          </a:p>
          <a:p>
            <a:pPr lvl="1">
              <a:spcAft>
                <a:spcPts val="600"/>
              </a:spcAft>
            </a:pPr>
            <a:r>
              <a:rPr lang="en-US" sz="2100" dirty="0"/>
              <a:t>Run </a:t>
            </a:r>
            <a:r>
              <a:rPr lang="en-US" sz="2100" dirty="0" err="1"/>
              <a:t>tay</a:t>
            </a:r>
            <a:endParaRPr lang="en-US" sz="2100" dirty="0"/>
          </a:p>
          <a:p>
            <a:pPr lvl="1">
              <a:spcAft>
                <a:spcPts val="600"/>
              </a:spcAft>
            </a:pPr>
            <a:r>
              <a:rPr lang="en-US" sz="2100" dirty="0" err="1"/>
              <a:t>Giảm</a:t>
            </a:r>
            <a:r>
              <a:rPr lang="en-US" sz="2100" dirty="0"/>
              <a:t> kali </a:t>
            </a:r>
            <a:r>
              <a:rPr lang="en-US" sz="2100" dirty="0" err="1"/>
              <a:t>máu</a:t>
            </a:r>
            <a:endParaRPr lang="en-US" sz="2100" dirty="0"/>
          </a:p>
          <a:p>
            <a:pPr lvl="1">
              <a:spcAft>
                <a:spcPts val="600"/>
              </a:spcAft>
            </a:pPr>
            <a:r>
              <a:rPr lang="en-US" sz="2100" dirty="0" err="1"/>
              <a:t>Giảm</a:t>
            </a:r>
            <a:r>
              <a:rPr lang="en-US" sz="2100" dirty="0"/>
              <a:t> </a:t>
            </a:r>
            <a:r>
              <a:rPr lang="en-US" sz="2100" dirty="0" err="1"/>
              <a:t>nhẹ</a:t>
            </a:r>
            <a:r>
              <a:rPr lang="en-US" sz="2100" dirty="0"/>
              <a:t> PaO</a:t>
            </a:r>
            <a:r>
              <a:rPr lang="en-US" sz="2100" baseline="-25000" dirty="0"/>
              <a:t>2</a:t>
            </a:r>
          </a:p>
          <a:p>
            <a:pPr>
              <a:spcAft>
                <a:spcPts val="600"/>
              </a:spcAft>
            </a:pPr>
            <a:endParaRPr lang="en-US" dirty="0"/>
          </a:p>
        </p:txBody>
      </p:sp>
      <p:sp>
        <p:nvSpPr>
          <p:cNvPr id="4" name="Content Placeholder 3"/>
          <p:cNvSpPr>
            <a:spLocks noGrp="1"/>
          </p:cNvSpPr>
          <p:nvPr>
            <p:ph sz="half" idx="2"/>
          </p:nvPr>
        </p:nvSpPr>
        <p:spPr/>
        <p:txBody>
          <a:bodyPr>
            <a:normAutofit/>
          </a:bodyPr>
          <a:lstStyle/>
          <a:p>
            <a:pPr>
              <a:spcAft>
                <a:spcPts val="600"/>
              </a:spcAft>
            </a:pPr>
            <a:r>
              <a:rPr lang="en-US" sz="2400" dirty="0" err="1"/>
              <a:t>Kháng</a:t>
            </a:r>
            <a:r>
              <a:rPr lang="en-US" sz="2400" dirty="0"/>
              <a:t> </a:t>
            </a:r>
            <a:r>
              <a:rPr lang="en-US" sz="2400" dirty="0" err="1"/>
              <a:t>đối</a:t>
            </a:r>
            <a:r>
              <a:rPr lang="en-US" sz="2400" dirty="0"/>
              <a:t> </a:t>
            </a:r>
            <a:r>
              <a:rPr lang="en-US" sz="2400" dirty="0" err="1"/>
              <a:t>giao</a:t>
            </a:r>
            <a:r>
              <a:rPr lang="en-US" sz="2400" dirty="0"/>
              <a:t> </a:t>
            </a:r>
            <a:r>
              <a:rPr lang="en-US" sz="2400" dirty="0" err="1"/>
              <a:t>cảm</a:t>
            </a:r>
            <a:endParaRPr lang="en-US" sz="2400" dirty="0"/>
          </a:p>
          <a:p>
            <a:pPr lvl="1">
              <a:spcAft>
                <a:spcPts val="600"/>
              </a:spcAft>
            </a:pPr>
            <a:r>
              <a:rPr lang="en-US" sz="2100" dirty="0" err="1"/>
              <a:t>Khô</a:t>
            </a:r>
            <a:r>
              <a:rPr lang="en-US" sz="2100" dirty="0"/>
              <a:t> </a:t>
            </a:r>
            <a:r>
              <a:rPr lang="en-US" sz="2100" dirty="0" err="1"/>
              <a:t>miệng</a:t>
            </a:r>
            <a:endParaRPr lang="en-US" sz="2100" dirty="0"/>
          </a:p>
          <a:p>
            <a:pPr lvl="1">
              <a:spcAft>
                <a:spcPts val="600"/>
              </a:spcAft>
            </a:pPr>
            <a:r>
              <a:rPr lang="en-US" sz="2100" dirty="0" err="1"/>
              <a:t>Làm</a:t>
            </a:r>
            <a:r>
              <a:rPr lang="en-US" sz="2100" dirty="0"/>
              <a:t> </a:t>
            </a:r>
            <a:r>
              <a:rPr lang="en-US" sz="2100" dirty="0" err="1"/>
              <a:t>nặng</a:t>
            </a:r>
            <a:r>
              <a:rPr lang="en-US" sz="2100" dirty="0"/>
              <a:t> </a:t>
            </a:r>
            <a:r>
              <a:rPr lang="en-US" sz="2100" dirty="0" err="1"/>
              <a:t>tăng</a:t>
            </a:r>
            <a:r>
              <a:rPr lang="en-US" sz="2100" dirty="0"/>
              <a:t> </a:t>
            </a:r>
            <a:r>
              <a:rPr lang="en-US" sz="2100" dirty="0" err="1"/>
              <a:t>nhãn</a:t>
            </a:r>
            <a:r>
              <a:rPr lang="en-US" sz="2100" dirty="0"/>
              <a:t> </a:t>
            </a:r>
            <a:r>
              <a:rPr lang="en-US" sz="2100" dirty="0" err="1"/>
              <a:t>áp</a:t>
            </a:r>
            <a:endParaRPr lang="en-US" sz="2100" dirty="0"/>
          </a:p>
          <a:p>
            <a:pPr lvl="1">
              <a:spcAft>
                <a:spcPts val="600"/>
              </a:spcAft>
            </a:pPr>
            <a:r>
              <a:rPr lang="en-US" sz="2100" dirty="0" err="1"/>
              <a:t>Thỉnh</a:t>
            </a:r>
            <a:r>
              <a:rPr lang="en-US" sz="2100" dirty="0"/>
              <a:t> </a:t>
            </a:r>
            <a:r>
              <a:rPr lang="en-US" sz="2100" dirty="0" err="1"/>
              <a:t>thoảng</a:t>
            </a:r>
            <a:r>
              <a:rPr lang="en-US" sz="2100" dirty="0"/>
              <a:t> </a:t>
            </a:r>
            <a:r>
              <a:rPr lang="en-US" sz="2100" dirty="0" err="1"/>
              <a:t>gây</a:t>
            </a:r>
            <a:r>
              <a:rPr lang="en-US" sz="2100" dirty="0"/>
              <a:t> </a:t>
            </a:r>
            <a:r>
              <a:rPr lang="en-US" sz="2100" dirty="0" err="1"/>
              <a:t>triệu</a:t>
            </a:r>
            <a:r>
              <a:rPr lang="en-US" sz="2100" dirty="0"/>
              <a:t> </a:t>
            </a:r>
            <a:r>
              <a:rPr lang="en-US" sz="2100" dirty="0" err="1"/>
              <a:t>chứng</a:t>
            </a:r>
            <a:r>
              <a:rPr lang="en-US" sz="2100" dirty="0"/>
              <a:t> </a:t>
            </a:r>
            <a:r>
              <a:rPr lang="en-US" sz="2100" dirty="0" err="1"/>
              <a:t>tiểu</a:t>
            </a:r>
            <a:r>
              <a:rPr lang="en-US" sz="2100" dirty="0"/>
              <a:t> </a:t>
            </a:r>
            <a:r>
              <a:rPr lang="en-US" sz="2100" dirty="0" err="1"/>
              <a:t>khó</a:t>
            </a:r>
            <a:r>
              <a:rPr lang="en-US" sz="2100" dirty="0"/>
              <a:t> </a:t>
            </a:r>
          </a:p>
        </p:txBody>
      </p:sp>
      <p:sp>
        <p:nvSpPr>
          <p:cNvPr id="5" name="TextBox 4"/>
          <p:cNvSpPr txBox="1"/>
          <p:nvPr/>
        </p:nvSpPr>
        <p:spPr>
          <a:xfrm>
            <a:off x="1524001" y="5274658"/>
            <a:ext cx="9144000" cy="738664"/>
          </a:xfrm>
          <a:prstGeom prst="rect">
            <a:avLst/>
          </a:prstGeom>
          <a:solidFill>
            <a:schemeClr val="accent2"/>
          </a:solidFill>
        </p:spPr>
        <p:txBody>
          <a:bodyPr wrap="square" rtlCol="0">
            <a:spAutoFit/>
          </a:bodyPr>
          <a:lstStyle/>
          <a:p>
            <a:pPr>
              <a:defRPr/>
            </a:pPr>
            <a:r>
              <a:rPr lang="en-US" sz="2100" dirty="0" err="1">
                <a:solidFill>
                  <a:srgbClr val="FFFFFF"/>
                </a:solidFill>
                <a:ea typeface="MS PGothic"/>
              </a:rPr>
              <a:t>Chọn</a:t>
            </a:r>
            <a:r>
              <a:rPr lang="en-US" sz="2100" dirty="0">
                <a:solidFill>
                  <a:srgbClr val="FFFFFF"/>
                </a:solidFill>
                <a:ea typeface="MS PGothic"/>
              </a:rPr>
              <a:t> </a:t>
            </a:r>
            <a:r>
              <a:rPr lang="en-US" sz="2100" dirty="0" err="1">
                <a:solidFill>
                  <a:srgbClr val="FFFFFF"/>
                </a:solidFill>
                <a:ea typeface="MS PGothic"/>
              </a:rPr>
              <a:t>lựa</a:t>
            </a:r>
            <a:r>
              <a:rPr lang="en-US" sz="2100" dirty="0">
                <a:solidFill>
                  <a:srgbClr val="FFFFFF"/>
                </a:solidFill>
                <a:ea typeface="MS PGothic"/>
              </a:rPr>
              <a:t> </a:t>
            </a:r>
            <a:r>
              <a:rPr lang="en-US" sz="2100" dirty="0" err="1">
                <a:solidFill>
                  <a:srgbClr val="FFFFFF"/>
                </a:solidFill>
                <a:ea typeface="MS PGothic"/>
              </a:rPr>
              <a:t>thuốc</a:t>
            </a:r>
            <a:r>
              <a:rPr lang="en-US" sz="2100" dirty="0">
                <a:solidFill>
                  <a:srgbClr val="FFFFFF"/>
                </a:solidFill>
                <a:ea typeface="MS PGothic"/>
              </a:rPr>
              <a:t> DPQ </a:t>
            </a:r>
            <a:r>
              <a:rPr lang="en-US" sz="2100" dirty="0" err="1">
                <a:solidFill>
                  <a:srgbClr val="FFFFFF"/>
                </a:solidFill>
                <a:ea typeface="MS PGothic"/>
              </a:rPr>
              <a:t>dựa</a:t>
            </a:r>
            <a:r>
              <a:rPr lang="en-US" sz="2100" dirty="0">
                <a:solidFill>
                  <a:srgbClr val="FFFFFF"/>
                </a:solidFill>
                <a:ea typeface="MS PGothic"/>
              </a:rPr>
              <a:t> </a:t>
            </a:r>
            <a:r>
              <a:rPr lang="en-US" sz="2100" dirty="0" err="1">
                <a:solidFill>
                  <a:srgbClr val="FFFFFF"/>
                </a:solidFill>
                <a:ea typeface="MS PGothic"/>
              </a:rPr>
              <a:t>vào</a:t>
            </a:r>
            <a:r>
              <a:rPr lang="en-US" sz="2100" dirty="0">
                <a:solidFill>
                  <a:srgbClr val="FFFFFF"/>
                </a:solidFill>
                <a:ea typeface="MS PGothic"/>
              </a:rPr>
              <a:t> </a:t>
            </a:r>
            <a:r>
              <a:rPr lang="en-US" sz="2100" dirty="0" err="1">
                <a:solidFill>
                  <a:srgbClr val="FFFFFF"/>
                </a:solidFill>
                <a:ea typeface="MS PGothic"/>
              </a:rPr>
              <a:t>đáp</a:t>
            </a:r>
            <a:r>
              <a:rPr lang="en-US" sz="2100" dirty="0">
                <a:solidFill>
                  <a:srgbClr val="FFFFFF"/>
                </a:solidFill>
                <a:ea typeface="MS PGothic"/>
              </a:rPr>
              <a:t> </a:t>
            </a:r>
            <a:r>
              <a:rPr lang="en-US" sz="2100" dirty="0" err="1">
                <a:solidFill>
                  <a:srgbClr val="FFFFFF"/>
                </a:solidFill>
                <a:ea typeface="MS PGothic"/>
              </a:rPr>
              <a:t>ứng</a:t>
            </a:r>
            <a:r>
              <a:rPr lang="en-US" sz="2100" dirty="0">
                <a:solidFill>
                  <a:srgbClr val="FFFFFF"/>
                </a:solidFill>
                <a:ea typeface="MS PGothic"/>
              </a:rPr>
              <a:t> </a:t>
            </a:r>
            <a:r>
              <a:rPr lang="en-US" sz="2100" dirty="0" err="1">
                <a:solidFill>
                  <a:srgbClr val="FFFFFF"/>
                </a:solidFill>
                <a:ea typeface="MS PGothic"/>
              </a:rPr>
              <a:t>giảm</a:t>
            </a:r>
            <a:r>
              <a:rPr lang="en-US" sz="2100" dirty="0">
                <a:solidFill>
                  <a:srgbClr val="FFFFFF"/>
                </a:solidFill>
                <a:ea typeface="MS PGothic"/>
              </a:rPr>
              <a:t> </a:t>
            </a:r>
            <a:r>
              <a:rPr lang="en-US" sz="2100" dirty="0" err="1">
                <a:solidFill>
                  <a:srgbClr val="FFFFFF"/>
                </a:solidFill>
                <a:ea typeface="MS PGothic"/>
              </a:rPr>
              <a:t>trịêu</a:t>
            </a:r>
            <a:r>
              <a:rPr lang="en-US" sz="2100" dirty="0">
                <a:solidFill>
                  <a:srgbClr val="FFFFFF"/>
                </a:solidFill>
                <a:ea typeface="MS PGothic"/>
              </a:rPr>
              <a:t> </a:t>
            </a:r>
            <a:r>
              <a:rPr lang="en-US" sz="2100" dirty="0" err="1">
                <a:solidFill>
                  <a:srgbClr val="FFFFFF"/>
                </a:solidFill>
                <a:ea typeface="MS PGothic"/>
              </a:rPr>
              <a:t>chứng</a:t>
            </a:r>
            <a:r>
              <a:rPr lang="en-US" sz="2100" dirty="0">
                <a:solidFill>
                  <a:srgbClr val="FFFFFF"/>
                </a:solidFill>
                <a:ea typeface="MS PGothic"/>
              </a:rPr>
              <a:t> </a:t>
            </a:r>
            <a:r>
              <a:rPr lang="en-US" sz="2100" dirty="0" err="1">
                <a:solidFill>
                  <a:srgbClr val="FFFFFF"/>
                </a:solidFill>
                <a:ea typeface="MS PGothic"/>
              </a:rPr>
              <a:t>của</a:t>
            </a:r>
            <a:r>
              <a:rPr lang="en-US" sz="2100" dirty="0">
                <a:solidFill>
                  <a:srgbClr val="FFFFFF"/>
                </a:solidFill>
                <a:ea typeface="MS PGothic"/>
              </a:rPr>
              <a:t> </a:t>
            </a:r>
            <a:r>
              <a:rPr lang="en-US" sz="2100" dirty="0" err="1">
                <a:solidFill>
                  <a:srgbClr val="FFFFFF"/>
                </a:solidFill>
                <a:ea typeface="MS PGothic"/>
              </a:rPr>
              <a:t>bn</a:t>
            </a:r>
            <a:r>
              <a:rPr lang="en-US" sz="2100" dirty="0">
                <a:solidFill>
                  <a:srgbClr val="FFFFFF"/>
                </a:solidFill>
                <a:ea typeface="MS PGothic"/>
              </a:rPr>
              <a:t> </a:t>
            </a:r>
            <a:r>
              <a:rPr lang="en-US" sz="2100" dirty="0" err="1">
                <a:solidFill>
                  <a:srgbClr val="FFFFFF"/>
                </a:solidFill>
                <a:ea typeface="MS PGothic"/>
              </a:rPr>
              <a:t>và</a:t>
            </a:r>
            <a:r>
              <a:rPr lang="en-US" sz="2100" dirty="0">
                <a:solidFill>
                  <a:srgbClr val="FFFFFF"/>
                </a:solidFill>
                <a:ea typeface="MS PGothic"/>
              </a:rPr>
              <a:t> </a:t>
            </a:r>
            <a:r>
              <a:rPr lang="en-US" sz="2100" dirty="0" err="1">
                <a:solidFill>
                  <a:srgbClr val="FFFFFF"/>
                </a:solidFill>
                <a:ea typeface="MS PGothic"/>
              </a:rPr>
              <a:t>tác</a:t>
            </a:r>
            <a:r>
              <a:rPr lang="en-US" sz="2100" dirty="0">
                <a:solidFill>
                  <a:srgbClr val="FFFFFF"/>
                </a:solidFill>
                <a:ea typeface="MS PGothic"/>
              </a:rPr>
              <a:t> </a:t>
            </a:r>
            <a:r>
              <a:rPr lang="en-US" sz="2100" dirty="0" err="1">
                <a:solidFill>
                  <a:srgbClr val="FFFFFF"/>
                </a:solidFill>
                <a:ea typeface="MS PGothic"/>
              </a:rPr>
              <a:t>dụng</a:t>
            </a:r>
            <a:r>
              <a:rPr lang="en-US" sz="2100" dirty="0">
                <a:solidFill>
                  <a:srgbClr val="FFFFFF"/>
                </a:solidFill>
                <a:ea typeface="MS PGothic"/>
              </a:rPr>
              <a:t> </a:t>
            </a:r>
            <a:r>
              <a:rPr lang="en-US" sz="2100" dirty="0" err="1">
                <a:solidFill>
                  <a:srgbClr val="FFFFFF"/>
                </a:solidFill>
                <a:ea typeface="MS PGothic"/>
              </a:rPr>
              <a:t>phụ</a:t>
            </a:r>
            <a:endParaRPr lang="en-US" sz="2100" dirty="0">
              <a:solidFill>
                <a:srgbClr val="002060"/>
              </a:solidFill>
              <a:ea typeface="MS PGothic"/>
            </a:endParaRPr>
          </a:p>
        </p:txBody>
      </p:sp>
    </p:spTree>
    <p:extLst>
      <p:ext uri="{BB962C8B-B14F-4D97-AF65-F5344CB8AC3E}">
        <p14:creationId xmlns:p14="http://schemas.microsoft.com/office/powerpoint/2010/main" val="1792087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Group B</a:t>
            </a: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1707096" y="1231523"/>
            <a:ext cx="9353872" cy="1785104"/>
          </a:xfrm>
          <a:prstGeom prst="rect">
            <a:avLst/>
          </a:prstGeom>
        </p:spPr>
        <p:txBody>
          <a:bodyPr wrap="square">
            <a:spAutoFit/>
          </a:bodyPr>
          <a:lstStyle/>
          <a:p>
            <a:pPr marL="342900" indent="-342900">
              <a:spcAft>
                <a:spcPts val="1200"/>
              </a:spcAft>
              <a:buClr>
                <a:srgbClr val="FFCC66"/>
              </a:buClr>
              <a:buFont typeface="Arial" panose="020B0604020202020204" pitchFamily="34" charset="0"/>
              <a:buChar char="►"/>
            </a:pPr>
            <a:r>
              <a:rPr lang="en-GB" sz="2000" dirty="0" err="1">
                <a:solidFill>
                  <a:srgbClr val="FFC000"/>
                </a:solidFill>
              </a:rPr>
              <a:t>Nên</a:t>
            </a:r>
            <a:r>
              <a:rPr lang="en-GB" sz="2000" dirty="0">
                <a:solidFill>
                  <a:srgbClr val="FFC000"/>
                </a:solidFill>
              </a:rPr>
              <a:t> </a:t>
            </a:r>
            <a:r>
              <a:rPr lang="en-GB" sz="2000" dirty="0" err="1">
                <a:solidFill>
                  <a:srgbClr val="FFC000"/>
                </a:solidFill>
              </a:rPr>
              <a:t>kh</a:t>
            </a:r>
            <a:r>
              <a:rPr lang="en-US" sz="2000" dirty="0" err="1">
                <a:solidFill>
                  <a:srgbClr val="FFC000"/>
                </a:solidFill>
              </a:rPr>
              <a:t>ởi</a:t>
            </a:r>
            <a:r>
              <a:rPr lang="en-US" sz="2000" dirty="0">
                <a:solidFill>
                  <a:srgbClr val="FFC000"/>
                </a:solidFill>
              </a:rPr>
              <a:t> </a:t>
            </a:r>
            <a:r>
              <a:rPr lang="en-US" sz="2000" dirty="0" err="1">
                <a:solidFill>
                  <a:srgbClr val="FFC000"/>
                </a:solidFill>
              </a:rPr>
              <a:t>đầu</a:t>
            </a:r>
            <a:r>
              <a:rPr lang="en-US" sz="2000" dirty="0">
                <a:solidFill>
                  <a:srgbClr val="FFC000"/>
                </a:solidFill>
              </a:rPr>
              <a:t> </a:t>
            </a:r>
            <a:r>
              <a:rPr lang="en-US" sz="2000" dirty="0" err="1">
                <a:solidFill>
                  <a:srgbClr val="FFC000"/>
                </a:solidFill>
              </a:rPr>
              <a:t>hoặc</a:t>
            </a:r>
            <a:r>
              <a:rPr lang="en-US" sz="2000" dirty="0">
                <a:solidFill>
                  <a:srgbClr val="FFC000"/>
                </a:solidFill>
              </a:rPr>
              <a:t> LABA </a:t>
            </a:r>
            <a:r>
              <a:rPr lang="en-US" sz="2000" dirty="0" err="1">
                <a:solidFill>
                  <a:srgbClr val="FFC000"/>
                </a:solidFill>
              </a:rPr>
              <a:t>hoặc</a:t>
            </a:r>
            <a:r>
              <a:rPr lang="en-US" sz="2000" dirty="0">
                <a:solidFill>
                  <a:srgbClr val="FFC000"/>
                </a:solidFill>
              </a:rPr>
              <a:t> LAMA (</a:t>
            </a:r>
            <a:r>
              <a:rPr lang="en-US" sz="2000" dirty="0" err="1">
                <a:solidFill>
                  <a:srgbClr val="FFC000"/>
                </a:solidFill>
              </a:rPr>
              <a:t>lựa</a:t>
            </a:r>
            <a:r>
              <a:rPr lang="en-US" sz="2000" dirty="0">
                <a:solidFill>
                  <a:srgbClr val="FFC000"/>
                </a:solidFill>
              </a:rPr>
              <a:t> </a:t>
            </a:r>
            <a:r>
              <a:rPr lang="en-US" sz="2000" dirty="0" err="1">
                <a:solidFill>
                  <a:srgbClr val="FFC000"/>
                </a:solidFill>
              </a:rPr>
              <a:t>chọn</a:t>
            </a:r>
            <a:r>
              <a:rPr lang="en-US" sz="2000" dirty="0">
                <a:solidFill>
                  <a:srgbClr val="FFC000"/>
                </a:solidFill>
              </a:rPr>
              <a:t> </a:t>
            </a:r>
            <a:r>
              <a:rPr lang="en-US" sz="2000" dirty="0" err="1">
                <a:solidFill>
                  <a:srgbClr val="FFC000"/>
                </a:solidFill>
              </a:rPr>
              <a:t>phụ</a:t>
            </a:r>
            <a:r>
              <a:rPr lang="en-US" sz="2000" dirty="0">
                <a:solidFill>
                  <a:srgbClr val="FFC000"/>
                </a:solidFill>
              </a:rPr>
              <a:t> </a:t>
            </a:r>
            <a:r>
              <a:rPr lang="en-US" sz="2000" dirty="0" err="1">
                <a:solidFill>
                  <a:srgbClr val="FFC000"/>
                </a:solidFill>
              </a:rPr>
              <a:t>thuộc</a:t>
            </a:r>
            <a:r>
              <a:rPr lang="en-US" sz="2000" dirty="0">
                <a:solidFill>
                  <a:srgbClr val="FFC000"/>
                </a:solidFill>
              </a:rPr>
              <a:t> bn)</a:t>
            </a:r>
            <a:endParaRPr lang="en-GB" sz="2000" dirty="0">
              <a:solidFill>
                <a:srgbClr val="FFC000"/>
              </a:solidFill>
            </a:endParaRPr>
          </a:p>
          <a:p>
            <a:pPr marL="342900" indent="-342900">
              <a:spcAft>
                <a:spcPts val="1200"/>
              </a:spcAft>
              <a:buClr>
                <a:srgbClr val="FFCC66"/>
              </a:buClr>
              <a:buFont typeface="Arial" panose="020B0604020202020204" pitchFamily="34" charset="0"/>
              <a:buChar char="►"/>
            </a:pPr>
            <a:r>
              <a:rPr lang="en-GB" sz="2000" dirty="0" err="1">
                <a:solidFill>
                  <a:srgbClr val="FFC000"/>
                </a:solidFill>
              </a:rPr>
              <a:t>Dãn</a:t>
            </a:r>
            <a:r>
              <a:rPr lang="en-GB" sz="2000" dirty="0">
                <a:solidFill>
                  <a:srgbClr val="FFC000"/>
                </a:solidFill>
              </a:rPr>
              <a:t> </a:t>
            </a:r>
            <a:r>
              <a:rPr lang="en-GB" sz="2000" dirty="0" err="1">
                <a:solidFill>
                  <a:srgbClr val="FFC000"/>
                </a:solidFill>
              </a:rPr>
              <a:t>phế</a:t>
            </a:r>
            <a:r>
              <a:rPr lang="en-GB" sz="2000" dirty="0">
                <a:solidFill>
                  <a:srgbClr val="FFC000"/>
                </a:solidFill>
              </a:rPr>
              <a:t> </a:t>
            </a:r>
            <a:r>
              <a:rPr lang="en-GB" sz="2000" dirty="0" err="1">
                <a:solidFill>
                  <a:srgbClr val="FFC000"/>
                </a:solidFill>
              </a:rPr>
              <a:t>quản</a:t>
            </a:r>
            <a:r>
              <a:rPr lang="en-GB" sz="2000" dirty="0">
                <a:solidFill>
                  <a:srgbClr val="FFC000"/>
                </a:solidFill>
              </a:rPr>
              <a:t> </a:t>
            </a:r>
            <a:r>
              <a:rPr lang="en-GB" sz="2000" dirty="0" err="1">
                <a:solidFill>
                  <a:srgbClr val="FFC000"/>
                </a:solidFill>
              </a:rPr>
              <a:t>tác</a:t>
            </a:r>
            <a:r>
              <a:rPr lang="en-GB" sz="2000" dirty="0">
                <a:solidFill>
                  <a:srgbClr val="FFC000"/>
                </a:solidFill>
              </a:rPr>
              <a:t> </a:t>
            </a:r>
            <a:r>
              <a:rPr lang="en-GB" sz="2000" dirty="0" err="1">
                <a:solidFill>
                  <a:srgbClr val="FFC000"/>
                </a:solidFill>
              </a:rPr>
              <a:t>dụng</a:t>
            </a:r>
            <a:r>
              <a:rPr lang="en-GB" sz="2000" dirty="0">
                <a:solidFill>
                  <a:srgbClr val="FFC000"/>
                </a:solidFill>
              </a:rPr>
              <a:t> </a:t>
            </a:r>
            <a:r>
              <a:rPr lang="en-GB" sz="2000" dirty="0" err="1">
                <a:solidFill>
                  <a:srgbClr val="FFC000"/>
                </a:solidFill>
              </a:rPr>
              <a:t>dài</a:t>
            </a:r>
            <a:r>
              <a:rPr lang="en-GB" sz="2000" dirty="0">
                <a:solidFill>
                  <a:srgbClr val="FFC000"/>
                </a:solidFill>
              </a:rPr>
              <a:t> </a:t>
            </a:r>
            <a:r>
              <a:rPr lang="en-GB" sz="2000" dirty="0" err="1">
                <a:solidFill>
                  <a:srgbClr val="FFC000"/>
                </a:solidFill>
              </a:rPr>
              <a:t>hiệu</a:t>
            </a:r>
            <a:r>
              <a:rPr lang="en-GB" sz="2000" dirty="0">
                <a:solidFill>
                  <a:srgbClr val="FFC000"/>
                </a:solidFill>
              </a:rPr>
              <a:t> </a:t>
            </a:r>
            <a:r>
              <a:rPr lang="en-GB" sz="2000" dirty="0" err="1">
                <a:solidFill>
                  <a:srgbClr val="FFC000"/>
                </a:solidFill>
              </a:rPr>
              <a:t>quả</a:t>
            </a:r>
            <a:r>
              <a:rPr lang="en-GB" sz="2000" dirty="0">
                <a:solidFill>
                  <a:srgbClr val="FFC000"/>
                </a:solidFill>
              </a:rPr>
              <a:t> h</a:t>
            </a:r>
            <a:r>
              <a:rPr lang="vi-VN" sz="2000" dirty="0">
                <a:solidFill>
                  <a:srgbClr val="FFC000"/>
                </a:solidFill>
              </a:rPr>
              <a:t>ơ</a:t>
            </a:r>
            <a:r>
              <a:rPr lang="en-US" sz="2000" dirty="0">
                <a:solidFill>
                  <a:srgbClr val="FFC000"/>
                </a:solidFill>
              </a:rPr>
              <a:t>n </a:t>
            </a:r>
            <a:r>
              <a:rPr lang="en-US" sz="2000" dirty="0" err="1">
                <a:solidFill>
                  <a:srgbClr val="FFC000"/>
                </a:solidFill>
              </a:rPr>
              <a:t>tác</a:t>
            </a:r>
            <a:r>
              <a:rPr lang="en-US" sz="2000" dirty="0">
                <a:solidFill>
                  <a:srgbClr val="FFC000"/>
                </a:solidFill>
              </a:rPr>
              <a:t> </a:t>
            </a:r>
            <a:r>
              <a:rPr lang="en-US" sz="2000" dirty="0" err="1">
                <a:solidFill>
                  <a:srgbClr val="FFC000"/>
                </a:solidFill>
              </a:rPr>
              <a:t>dụng</a:t>
            </a:r>
            <a:r>
              <a:rPr lang="en-US" sz="2000" dirty="0">
                <a:solidFill>
                  <a:srgbClr val="FFC000"/>
                </a:solidFill>
              </a:rPr>
              <a:t> </a:t>
            </a:r>
            <a:r>
              <a:rPr lang="en-US" sz="2000" dirty="0" err="1">
                <a:solidFill>
                  <a:srgbClr val="FFC000"/>
                </a:solidFill>
              </a:rPr>
              <a:t>ngắn</a:t>
            </a:r>
            <a:r>
              <a:rPr lang="en-US" sz="2000" dirty="0">
                <a:solidFill>
                  <a:srgbClr val="FFC000"/>
                </a:solidFill>
              </a:rPr>
              <a:t> </a:t>
            </a:r>
            <a:r>
              <a:rPr lang="en-US" sz="2000" dirty="0" err="1">
                <a:solidFill>
                  <a:srgbClr val="FFC000"/>
                </a:solidFill>
              </a:rPr>
              <a:t>dùng</a:t>
            </a:r>
            <a:r>
              <a:rPr lang="en-US" sz="2000" dirty="0">
                <a:solidFill>
                  <a:srgbClr val="FFC000"/>
                </a:solidFill>
              </a:rPr>
              <a:t> </a:t>
            </a:r>
            <a:r>
              <a:rPr lang="en-US" sz="2000" dirty="0" err="1">
                <a:solidFill>
                  <a:srgbClr val="FFC000"/>
                </a:solidFill>
              </a:rPr>
              <a:t>khi</a:t>
            </a:r>
            <a:r>
              <a:rPr lang="en-US" sz="2000" dirty="0">
                <a:solidFill>
                  <a:srgbClr val="FFC000"/>
                </a:solidFill>
              </a:rPr>
              <a:t> </a:t>
            </a:r>
            <a:r>
              <a:rPr lang="en-US" sz="2000" dirty="0" err="1">
                <a:solidFill>
                  <a:srgbClr val="FFC000"/>
                </a:solidFill>
              </a:rPr>
              <a:t>cần</a:t>
            </a:r>
            <a:endParaRPr lang="en-US" sz="2000" dirty="0">
              <a:solidFill>
                <a:srgbClr val="FFC000"/>
              </a:solidFill>
            </a:endParaRPr>
          </a:p>
          <a:p>
            <a:pPr marL="342900" indent="-342900">
              <a:spcAft>
                <a:spcPts val="1200"/>
              </a:spcAft>
              <a:buClr>
                <a:srgbClr val="FFCC66"/>
              </a:buClr>
              <a:buFont typeface="Arial" panose="020B0604020202020204" pitchFamily="34" charset="0"/>
              <a:buChar char="►"/>
            </a:pPr>
            <a:r>
              <a:rPr lang="en-US" sz="2000" dirty="0" err="1">
                <a:solidFill>
                  <a:srgbClr val="FFC000"/>
                </a:solidFill>
              </a:rPr>
              <a:t>Có</a:t>
            </a:r>
            <a:r>
              <a:rPr lang="en-US" sz="2000" dirty="0">
                <a:solidFill>
                  <a:srgbClr val="FFC000"/>
                </a:solidFill>
              </a:rPr>
              <a:t> </a:t>
            </a:r>
            <a:r>
              <a:rPr lang="en-US" sz="2000" dirty="0" err="1">
                <a:solidFill>
                  <a:srgbClr val="FFC000"/>
                </a:solidFill>
              </a:rPr>
              <a:t>thể</a:t>
            </a:r>
            <a:r>
              <a:rPr lang="en-US" sz="2000" dirty="0">
                <a:solidFill>
                  <a:srgbClr val="FFC000"/>
                </a:solidFill>
              </a:rPr>
              <a:t> </a:t>
            </a:r>
            <a:r>
              <a:rPr lang="en-US" sz="2000" dirty="0" err="1">
                <a:solidFill>
                  <a:srgbClr val="FFC000"/>
                </a:solidFill>
              </a:rPr>
              <a:t>dùng</a:t>
            </a:r>
            <a:r>
              <a:rPr lang="en-US" sz="2000" dirty="0">
                <a:solidFill>
                  <a:srgbClr val="FFC000"/>
                </a:solidFill>
              </a:rPr>
              <a:t> LABA+LAMA </a:t>
            </a:r>
            <a:r>
              <a:rPr lang="en-US" sz="2000" dirty="0" err="1">
                <a:solidFill>
                  <a:srgbClr val="FFC000"/>
                </a:solidFill>
              </a:rPr>
              <a:t>nếu</a:t>
            </a:r>
            <a:r>
              <a:rPr lang="en-US" sz="2000" dirty="0">
                <a:solidFill>
                  <a:srgbClr val="FFC000"/>
                </a:solidFill>
              </a:rPr>
              <a:t> </a:t>
            </a:r>
            <a:r>
              <a:rPr lang="en-US" sz="2000" dirty="0" err="1">
                <a:solidFill>
                  <a:srgbClr val="FFC000"/>
                </a:solidFill>
              </a:rPr>
              <a:t>khó</a:t>
            </a:r>
            <a:r>
              <a:rPr lang="en-US" sz="2000" dirty="0">
                <a:solidFill>
                  <a:srgbClr val="FFC000"/>
                </a:solidFill>
              </a:rPr>
              <a:t> </a:t>
            </a:r>
            <a:r>
              <a:rPr lang="en-US" sz="2000" dirty="0" err="1">
                <a:solidFill>
                  <a:srgbClr val="FFC000"/>
                </a:solidFill>
              </a:rPr>
              <a:t>thở</a:t>
            </a:r>
            <a:r>
              <a:rPr lang="en-US" sz="2000" dirty="0">
                <a:solidFill>
                  <a:srgbClr val="FFC000"/>
                </a:solidFill>
              </a:rPr>
              <a:t> </a:t>
            </a:r>
            <a:r>
              <a:rPr lang="en-US" sz="2000" dirty="0" err="1">
                <a:solidFill>
                  <a:srgbClr val="FFC000"/>
                </a:solidFill>
              </a:rPr>
              <a:t>nặng</a:t>
            </a:r>
            <a:endParaRPr lang="en-US" sz="2000" dirty="0">
              <a:solidFill>
                <a:srgbClr val="FFC000"/>
              </a:solidFill>
            </a:endParaRPr>
          </a:p>
          <a:p>
            <a:pPr marL="342900" indent="-342900">
              <a:spcAft>
                <a:spcPts val="1200"/>
              </a:spcAft>
              <a:buClr>
                <a:srgbClr val="FFCC66"/>
              </a:buClr>
              <a:buFont typeface="Arial" panose="020B0604020202020204" pitchFamily="34" charset="0"/>
              <a:buChar char="►"/>
            </a:pPr>
            <a:r>
              <a:rPr lang="en-US" sz="2000" dirty="0" err="1">
                <a:solidFill>
                  <a:srgbClr val="FFC000"/>
                </a:solidFill>
              </a:rPr>
              <a:t>Bệnh</a:t>
            </a:r>
            <a:r>
              <a:rPr lang="en-US" sz="2000" dirty="0">
                <a:solidFill>
                  <a:srgbClr val="FFC000"/>
                </a:solidFill>
              </a:rPr>
              <a:t> </a:t>
            </a:r>
            <a:r>
              <a:rPr lang="en-US" sz="2000" dirty="0" err="1">
                <a:solidFill>
                  <a:srgbClr val="FFC000"/>
                </a:solidFill>
              </a:rPr>
              <a:t>đồng</a:t>
            </a:r>
            <a:r>
              <a:rPr lang="en-US" sz="2000" dirty="0">
                <a:solidFill>
                  <a:srgbClr val="FFC000"/>
                </a:solidFill>
              </a:rPr>
              <a:t> </a:t>
            </a:r>
            <a:r>
              <a:rPr lang="en-US" sz="2000" dirty="0" err="1">
                <a:solidFill>
                  <a:srgbClr val="FFC000"/>
                </a:solidFill>
              </a:rPr>
              <a:t>mắc</a:t>
            </a:r>
            <a:r>
              <a:rPr lang="en-US" sz="2000" dirty="0">
                <a:solidFill>
                  <a:srgbClr val="FFC000"/>
                </a:solidFill>
              </a:rPr>
              <a:t> </a:t>
            </a:r>
            <a:r>
              <a:rPr lang="en-US" sz="2000" dirty="0" err="1">
                <a:solidFill>
                  <a:srgbClr val="FFC000"/>
                </a:solidFill>
              </a:rPr>
              <a:t>có</a:t>
            </a:r>
            <a:r>
              <a:rPr lang="en-US" sz="2000" dirty="0">
                <a:solidFill>
                  <a:srgbClr val="FFC000"/>
                </a:solidFill>
              </a:rPr>
              <a:t> </a:t>
            </a:r>
            <a:r>
              <a:rPr lang="en-US" sz="2000" dirty="0" err="1">
                <a:solidFill>
                  <a:srgbClr val="FFC000"/>
                </a:solidFill>
              </a:rPr>
              <a:t>thể</a:t>
            </a:r>
            <a:r>
              <a:rPr lang="en-US" sz="2000" dirty="0">
                <a:solidFill>
                  <a:srgbClr val="FFC000"/>
                </a:solidFill>
              </a:rPr>
              <a:t> </a:t>
            </a:r>
            <a:r>
              <a:rPr lang="en-US" sz="2000" dirty="0" err="1">
                <a:solidFill>
                  <a:srgbClr val="FFC000"/>
                </a:solidFill>
              </a:rPr>
              <a:t>tăng</a:t>
            </a:r>
            <a:r>
              <a:rPr lang="en-US" sz="2000" dirty="0">
                <a:solidFill>
                  <a:srgbClr val="FFC000"/>
                </a:solidFill>
              </a:rPr>
              <a:t> </a:t>
            </a:r>
            <a:r>
              <a:rPr lang="en-US" sz="2000" dirty="0" err="1">
                <a:solidFill>
                  <a:srgbClr val="FFC000"/>
                </a:solidFill>
              </a:rPr>
              <a:t>triệu</a:t>
            </a:r>
            <a:r>
              <a:rPr lang="en-US" sz="2000" dirty="0">
                <a:solidFill>
                  <a:srgbClr val="FFC000"/>
                </a:solidFill>
              </a:rPr>
              <a:t> </a:t>
            </a:r>
            <a:r>
              <a:rPr lang="en-US" sz="2000" dirty="0" err="1">
                <a:solidFill>
                  <a:srgbClr val="FFC000"/>
                </a:solidFill>
              </a:rPr>
              <a:t>chứng</a:t>
            </a:r>
            <a:r>
              <a:rPr lang="en-US" sz="2000" dirty="0">
                <a:solidFill>
                  <a:srgbClr val="FFC000"/>
                </a:solidFill>
              </a:rPr>
              <a:t> </a:t>
            </a:r>
            <a:r>
              <a:rPr lang="en-US" sz="2000" dirty="0" err="1">
                <a:solidFill>
                  <a:srgbClr val="FFC000"/>
                </a:solidFill>
              </a:rPr>
              <a:t>và</a:t>
            </a:r>
            <a:r>
              <a:rPr lang="en-US" sz="2000" dirty="0">
                <a:solidFill>
                  <a:srgbClr val="FFC000"/>
                </a:solidFill>
              </a:rPr>
              <a:t> </a:t>
            </a:r>
            <a:r>
              <a:rPr lang="en-US" sz="2000" dirty="0" err="1">
                <a:solidFill>
                  <a:srgbClr val="FFC000"/>
                </a:solidFill>
              </a:rPr>
              <a:t>cần</a:t>
            </a:r>
            <a:r>
              <a:rPr lang="en-US" sz="2000" dirty="0">
                <a:solidFill>
                  <a:srgbClr val="FFC000"/>
                </a:solidFill>
              </a:rPr>
              <a:t> đ</a:t>
            </a:r>
            <a:r>
              <a:rPr lang="vi-VN" sz="2000" dirty="0">
                <a:solidFill>
                  <a:srgbClr val="FFC000"/>
                </a:solidFill>
              </a:rPr>
              <a:t>ư</a:t>
            </a:r>
            <a:r>
              <a:rPr lang="en-US" sz="2000" dirty="0" err="1">
                <a:solidFill>
                  <a:srgbClr val="FFC000"/>
                </a:solidFill>
              </a:rPr>
              <a:t>ợc</a:t>
            </a:r>
            <a:r>
              <a:rPr lang="en-US" sz="2000" dirty="0">
                <a:solidFill>
                  <a:srgbClr val="FFC000"/>
                </a:solidFill>
              </a:rPr>
              <a:t> </a:t>
            </a:r>
            <a:r>
              <a:rPr lang="en-US" sz="2000" dirty="0" err="1">
                <a:solidFill>
                  <a:srgbClr val="FFC000"/>
                </a:solidFill>
              </a:rPr>
              <a:t>tìm</a:t>
            </a:r>
            <a:r>
              <a:rPr lang="en-US" sz="2000" dirty="0">
                <a:solidFill>
                  <a:srgbClr val="FFC000"/>
                </a:solidFill>
              </a:rPr>
              <a:t> </a:t>
            </a:r>
            <a:r>
              <a:rPr lang="en-US" sz="2000" dirty="0" err="1">
                <a:solidFill>
                  <a:srgbClr val="FFC000"/>
                </a:solidFill>
              </a:rPr>
              <a:t>và</a:t>
            </a:r>
            <a:r>
              <a:rPr lang="en-US" sz="2000" dirty="0">
                <a:solidFill>
                  <a:srgbClr val="FFC000"/>
                </a:solidFill>
              </a:rPr>
              <a:t> </a:t>
            </a:r>
            <a:r>
              <a:rPr lang="en-US" sz="2000" dirty="0" err="1">
                <a:solidFill>
                  <a:srgbClr val="FFC000"/>
                </a:solidFill>
              </a:rPr>
              <a:t>trị</a:t>
            </a:r>
            <a:endParaRPr lang="en-GB" sz="2000" dirty="0">
              <a:solidFill>
                <a:srgbClr val="FFC000"/>
              </a:solidFill>
            </a:endParaRPr>
          </a:p>
        </p:txBody>
      </p:sp>
      <p:grpSp>
        <p:nvGrpSpPr>
          <p:cNvPr id="13" name="Group 12">
            <a:extLst>
              <a:ext uri="{FF2B5EF4-FFF2-40B4-BE49-F238E27FC236}">
                <a16:creationId xmlns:a16="http://schemas.microsoft.com/office/drawing/2014/main" id="{691799F3-742E-43B5-A23B-450D939EB3A0}"/>
              </a:ext>
            </a:extLst>
          </p:cNvPr>
          <p:cNvGrpSpPr/>
          <p:nvPr/>
        </p:nvGrpSpPr>
        <p:grpSpPr>
          <a:xfrm>
            <a:off x="3431705" y="3197037"/>
            <a:ext cx="5620387" cy="2458919"/>
            <a:chOff x="1907704" y="3197036"/>
            <a:chExt cx="5620387" cy="2458919"/>
          </a:xfrm>
          <a:solidFill>
            <a:schemeClr val="tx1"/>
          </a:solidFill>
        </p:grpSpPr>
        <p:pic>
          <p:nvPicPr>
            <p:cNvPr id="8" name="Picture 7">
              <a:extLst>
                <a:ext uri="{FF2B5EF4-FFF2-40B4-BE49-F238E27FC236}">
                  <a16:creationId xmlns:a16="http://schemas.microsoft.com/office/drawing/2014/main" id="{32B03326-C95C-44DC-9F8C-AF6CE2A01013}"/>
                </a:ext>
              </a:extLst>
            </p:cNvPr>
            <p:cNvPicPr>
              <a:picLocks noChangeAspect="1"/>
            </p:cNvPicPr>
            <p:nvPr/>
          </p:nvPicPr>
          <p:blipFill>
            <a:blip r:embed="rId3"/>
            <a:stretch>
              <a:fillRect/>
            </a:stretch>
          </p:blipFill>
          <p:spPr>
            <a:xfrm>
              <a:off x="1907704" y="3197036"/>
              <a:ext cx="5620387" cy="2458919"/>
            </a:xfrm>
            <a:prstGeom prst="rect">
              <a:avLst/>
            </a:prstGeom>
            <a:grpFill/>
          </p:spPr>
        </p:pic>
        <p:sp>
          <p:nvSpPr>
            <p:cNvPr id="2" name="Rectangle 1">
              <a:extLst>
                <a:ext uri="{FF2B5EF4-FFF2-40B4-BE49-F238E27FC236}">
                  <a16:creationId xmlns:a16="http://schemas.microsoft.com/office/drawing/2014/main" id="{56996558-976D-45C6-BC5E-3E55097CC20A}"/>
                </a:ext>
              </a:extLst>
            </p:cNvPr>
            <p:cNvSpPr/>
            <p:nvPr/>
          </p:nvSpPr>
          <p:spPr>
            <a:xfrm>
              <a:off x="5436096" y="4515413"/>
              <a:ext cx="1944216"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135E80B5-0945-4238-B165-9088B1719B58}"/>
                </a:ext>
              </a:extLst>
            </p:cNvPr>
            <p:cNvSpPr/>
            <p:nvPr/>
          </p:nvSpPr>
          <p:spPr>
            <a:xfrm>
              <a:off x="2051720" y="4537013"/>
              <a:ext cx="1224136" cy="6201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21B3DB82-3A09-4181-B9C0-1381A1BC5182}"/>
                </a:ext>
              </a:extLst>
            </p:cNvPr>
            <p:cNvSpPr/>
            <p:nvPr/>
          </p:nvSpPr>
          <p:spPr>
            <a:xfrm>
              <a:off x="5868144" y="5293354"/>
              <a:ext cx="1080120" cy="2377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38012619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3838"/>
            <a:ext cx="8686800" cy="841375"/>
          </a:xfrm>
        </p:spPr>
        <p:txBody>
          <a:bodyPr>
            <a:normAutofit fontScale="90000"/>
          </a:bodyPr>
          <a:lstStyle/>
          <a:p>
            <a:pPr>
              <a:defRPr/>
            </a:pPr>
            <a:r>
              <a:rPr lang="en-US" kern="1200" cap="all" dirty="0">
                <a:effectLst>
                  <a:reflection blurRad="12700" stA="48000" endA="300" endPos="55000" dir="5400000" sy="-90000" algn="bl" rotWithShape="0"/>
                </a:effectLst>
              </a:rPr>
              <a:t>LAMA </a:t>
            </a:r>
            <a:r>
              <a:rPr lang="en-US" kern="1200" cap="all" dirty="0" err="1">
                <a:effectLst>
                  <a:reflection blurRad="12700" stA="48000" endA="300" endPos="55000" dir="5400000" sy="-90000" algn="bl" rotWithShape="0"/>
                </a:effectLst>
              </a:rPr>
              <a:t>và</a:t>
            </a:r>
            <a:r>
              <a:rPr lang="en-US" kern="1200" cap="all" dirty="0">
                <a:effectLst>
                  <a:reflection blurRad="12700" stA="48000" endA="300" endPos="55000" dir="5400000" sy="-90000" algn="bl" rotWithShape="0"/>
                </a:effectLst>
              </a:rPr>
              <a:t> LABA </a:t>
            </a:r>
            <a:r>
              <a:rPr lang="en-US" cap="all" dirty="0" err="1">
                <a:effectLst>
                  <a:reflection blurRad="12700" stA="48000" endA="300" endPos="55000" dir="5400000" sy="-90000" algn="bl" rotWithShape="0"/>
                </a:effectLst>
              </a:rPr>
              <a:t>cải</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thiện</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chất</a:t>
            </a:r>
            <a:r>
              <a:rPr lang="en-US" cap="all" dirty="0">
                <a:effectLst>
                  <a:reflection blurRad="12700" stA="48000" endA="300" endPos="55000" dir="5400000" sy="-90000" algn="bl" rotWithShape="0"/>
                </a:effectLst>
              </a:rPr>
              <a:t> l</a:t>
            </a:r>
            <a:r>
              <a:rPr lang="vi-VN" cap="all" dirty="0">
                <a:effectLst>
                  <a:reflection blurRad="12700" stA="48000" endA="300" endPos="55000" dir="5400000" sy="-90000" algn="bl" rotWithShape="0"/>
                </a:effectLst>
              </a:rPr>
              <a:t>ư</a:t>
            </a:r>
            <a:r>
              <a:rPr lang="en-US" cap="all" dirty="0" err="1">
                <a:effectLst>
                  <a:reflection blurRad="12700" stA="48000" endA="300" endPos="55000" dir="5400000" sy="-90000" algn="bl" rotWithShape="0"/>
                </a:effectLst>
              </a:rPr>
              <a:t>ợng</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cuộc</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sống</a:t>
            </a:r>
            <a:r>
              <a:rPr lang="en-US" cap="all" dirty="0">
                <a:effectLst>
                  <a:reflection blurRad="12700" stA="48000" endA="300" endPos="55000" dir="5400000" sy="-90000" algn="bl" rotWithShape="0"/>
                </a:effectLst>
              </a:rPr>
              <a:t> t</a:t>
            </a:r>
            <a:r>
              <a:rPr lang="vi-VN" cap="all" dirty="0">
                <a:effectLst>
                  <a:reflection blurRad="12700" stA="48000" endA="300" endPos="55000" dir="5400000" sy="-90000" algn="bl" rotWithShape="0"/>
                </a:effectLst>
              </a:rPr>
              <a:t>ư</a:t>
            </a:r>
            <a:r>
              <a:rPr lang="en-US" cap="all" dirty="0" err="1">
                <a:effectLst>
                  <a:reflection blurRad="12700" stA="48000" endA="300" endPos="55000" dir="5400000" sy="-90000" algn="bl" rotWithShape="0"/>
                </a:effectLst>
              </a:rPr>
              <a:t>ơng</a:t>
            </a:r>
            <a:r>
              <a:rPr lang="en-US" cap="all" dirty="0">
                <a:effectLst>
                  <a:reflection blurRad="12700" stA="48000" endA="300" endPos="55000" dir="5400000" sy="-90000" algn="bl" rotWithShape="0"/>
                </a:effectLst>
              </a:rPr>
              <a:t> </a:t>
            </a:r>
            <a:r>
              <a:rPr lang="en-US" cap="all" dirty="0" err="1">
                <a:effectLst>
                  <a:reflection blurRad="12700" stA="48000" endA="300" endPos="55000" dir="5400000" sy="-90000" algn="bl" rotWithShape="0"/>
                </a:effectLst>
              </a:rPr>
              <a:t>tự</a:t>
            </a:r>
            <a:endParaRPr lang="en-US" kern="1200" cap="all" dirty="0">
              <a:effectLst>
                <a:reflection blurRad="12700" stA="48000" endA="300" endPos="55000" dir="5400000" sy="-90000" algn="bl" rotWithShape="0"/>
              </a:effectLst>
            </a:endParaRPr>
          </a:p>
        </p:txBody>
      </p:sp>
      <p:pic>
        <p:nvPicPr>
          <p:cNvPr id="3891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2286000"/>
            <a:ext cx="87153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1"/>
          <p:cNvSpPr txBox="1">
            <a:spLocks/>
          </p:cNvSpPr>
          <p:nvPr/>
        </p:nvSpPr>
        <p:spPr>
          <a:xfrm>
            <a:off x="5943601" y="6248400"/>
            <a:ext cx="3636963" cy="215900"/>
          </a:xfrm>
          <a:prstGeom prst="rect">
            <a:avLst/>
          </a:prstGeom>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fontAlgn="auto">
              <a:spcAft>
                <a:spcPts val="0"/>
              </a:spcAft>
              <a:buClr>
                <a:srgbClr val="F0A22E"/>
              </a:buClr>
              <a:buNone/>
              <a:defRPr/>
            </a:pPr>
            <a:r>
              <a:rPr lang="en-US" altLang="en-US" sz="1200" b="0" dirty="0">
                <a:solidFill>
                  <a:prstClr val="white"/>
                </a:solidFill>
                <a:latin typeface="Franklin Gothic Medium"/>
              </a:rPr>
              <a:t>Chong J et al. </a:t>
            </a:r>
            <a:r>
              <a:rPr lang="en-US" altLang="en-US" sz="1200" b="0" i="1" dirty="0">
                <a:solidFill>
                  <a:prstClr val="white"/>
                </a:solidFill>
                <a:latin typeface="Franklin Gothic Medium"/>
              </a:rPr>
              <a:t>Cochrane Database Systematic Rev </a:t>
            </a:r>
            <a:r>
              <a:rPr lang="en-US" altLang="en-US" sz="1200" b="0" dirty="0">
                <a:solidFill>
                  <a:prstClr val="white"/>
                </a:solidFill>
                <a:latin typeface="Franklin Gothic Medium"/>
              </a:rPr>
              <a:t>2012; Issue 9. Art. No.: CD009157</a:t>
            </a:r>
          </a:p>
        </p:txBody>
      </p:sp>
    </p:spTree>
    <p:extLst>
      <p:ext uri="{BB962C8B-B14F-4D97-AF65-F5344CB8AC3E}">
        <p14:creationId xmlns:p14="http://schemas.microsoft.com/office/powerpoint/2010/main" val="135676884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IND/GLY &gt; placebo and LAMA monotherapy to improve TDI total score</a:t>
            </a:r>
            <a:br>
              <a:rPr lang="en-US" sz="2400" dirty="0"/>
            </a:br>
            <a:endParaRPr lang="en-US" sz="2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0" y="6098186"/>
            <a:ext cx="1428750" cy="503237"/>
          </a:xfrm>
          <a:prstGeom prst="rect">
            <a:avLst/>
          </a:prstGeom>
          <a:solidFill>
            <a:schemeClr val="tx1"/>
          </a:solidFill>
        </p:spPr>
      </p:pic>
      <p:pic>
        <p:nvPicPr>
          <p:cNvPr id="7179" name="Picture 7178"/>
          <p:cNvPicPr>
            <a:picLocks noChangeAspect="1"/>
          </p:cNvPicPr>
          <p:nvPr/>
        </p:nvPicPr>
        <p:blipFill>
          <a:blip r:embed="rId3"/>
          <a:stretch>
            <a:fillRect/>
          </a:stretch>
        </p:blipFill>
        <p:spPr>
          <a:xfrm>
            <a:off x="2207654" y="1151536"/>
            <a:ext cx="7926947" cy="4792064"/>
          </a:xfrm>
          <a:prstGeom prst="rect">
            <a:avLst/>
          </a:prstGeom>
          <a:solidFill>
            <a:schemeClr val="tx1"/>
          </a:solidFill>
          <a:ln>
            <a:solidFill>
              <a:schemeClr val="tx1"/>
            </a:solidFill>
          </a:ln>
        </p:spPr>
      </p:pic>
    </p:spTree>
    <p:extLst>
      <p:ext uri="{BB962C8B-B14F-4D97-AF65-F5344CB8AC3E}">
        <p14:creationId xmlns:p14="http://schemas.microsoft.com/office/powerpoint/2010/main" val="404381465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9"/>
          <p:cNvSpPr>
            <a:spLocks noGrp="1" noChangeArrowheads="1"/>
          </p:cNvSpPr>
          <p:nvPr>
            <p:ph type="title" idx="4294967295"/>
          </p:nvPr>
        </p:nvSpPr>
        <p:spPr>
          <a:xfrm>
            <a:off x="0" y="301625"/>
            <a:ext cx="9144000" cy="1143000"/>
          </a:xfrm>
        </p:spPr>
        <p:txBody>
          <a:bodyPr vert="horz" lIns="78629" tIns="39315" rIns="78629" bIns="39315" rtlCol="0" anchor="ctr">
            <a:normAutofit/>
          </a:bodyPr>
          <a:lstStyle/>
          <a:p>
            <a:pPr eaLnBrk="1" hangingPunct="1">
              <a:buClr>
                <a:srgbClr val="FFFFFF"/>
              </a:buClr>
            </a:pPr>
            <a:r>
              <a:rPr lang="en-US">
                <a:solidFill>
                  <a:schemeClr val="tx1"/>
                </a:solidFill>
                <a:cs typeface="Arial" pitchFamily="34" charset="0"/>
                <a:sym typeface="Arial" pitchFamily="34" charset="0"/>
              </a:rPr>
              <a:t>Liệu pháp phối hợp với dãn PQ tác dụng dài cải thiện chức năng phổi</a:t>
            </a:r>
          </a:p>
        </p:txBody>
      </p:sp>
      <p:graphicFrame>
        <p:nvGraphicFramePr>
          <p:cNvPr id="6146" name="Object 2"/>
          <p:cNvGraphicFramePr>
            <a:graphicFrameLocks noGrp="1" noChangeAspect="1"/>
          </p:cNvGraphicFramePr>
          <p:nvPr>
            <p:ph type="chart" idx="4294967295"/>
          </p:nvPr>
        </p:nvGraphicFramePr>
        <p:xfrm>
          <a:off x="3852863" y="1597025"/>
          <a:ext cx="8339137" cy="4364038"/>
        </p:xfrm>
        <a:graphic>
          <a:graphicData uri="http://schemas.openxmlformats.org/presentationml/2006/ole">
            <mc:AlternateContent xmlns:mc="http://schemas.openxmlformats.org/markup-compatibility/2006">
              <mc:Choice xmlns:v="urn:schemas-microsoft-com:vml" Requires="v">
                <p:oleObj spid="_x0000_s11305" name="Chart" r:id="rId4" imgW="8353544" imgH="4372046" progId="Excel.Sheet.8">
                  <p:embed/>
                </p:oleObj>
              </mc:Choice>
              <mc:Fallback>
                <p:oleObj name="Chart" r:id="rId4" imgW="8353544" imgH="4372046" progId="Excel.Sheet.8">
                  <p:embed/>
                  <p:pic>
                    <p:nvPicPr>
                      <p:cNvPr id="6146"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863" y="1597025"/>
                        <a:ext cx="8339137" cy="436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 name="Text Box 4"/>
          <p:cNvSpPr txBox="1">
            <a:spLocks noChangeArrowheads="1"/>
          </p:cNvSpPr>
          <p:nvPr/>
        </p:nvSpPr>
        <p:spPr bwMode="auto">
          <a:xfrm>
            <a:off x="1944689" y="6227764"/>
            <a:ext cx="3100387" cy="244475"/>
          </a:xfrm>
          <a:prstGeom prst="rect">
            <a:avLst/>
          </a:prstGeom>
          <a:noFill/>
          <a:ln w="9525">
            <a:noFill/>
            <a:miter lim="800000"/>
            <a:headEnd/>
            <a:tailEnd/>
          </a:ln>
        </p:spPr>
        <p:txBody>
          <a:bodyPr wrap="none">
            <a:spAutoFit/>
          </a:bodyPr>
          <a:lstStyle/>
          <a:p>
            <a:pPr>
              <a:buClr>
                <a:srgbClr val="FFFFFF"/>
              </a:buClr>
              <a:defRPr/>
            </a:pPr>
            <a:r>
              <a:rPr lang="en-US" sz="1000" b="0">
                <a:solidFill>
                  <a:srgbClr val="FFFFFF"/>
                </a:solidFill>
                <a:cs typeface="Arial" pitchFamily="34" charset="0"/>
                <a:sym typeface="Arial" pitchFamily="34" charset="0"/>
              </a:rPr>
              <a:t>Van Noord JA, et al. </a:t>
            </a:r>
            <a:r>
              <a:rPr lang="en-US" sz="1000" b="0" i="1">
                <a:solidFill>
                  <a:srgbClr val="FFFFFF"/>
                </a:solidFill>
                <a:cs typeface="Arial" pitchFamily="34" charset="0"/>
                <a:sym typeface="Arial" pitchFamily="34" charset="0"/>
              </a:rPr>
              <a:t>Eur Respir J. </a:t>
            </a:r>
            <a:r>
              <a:rPr lang="en-US" sz="1000" b="0">
                <a:solidFill>
                  <a:srgbClr val="FFFFFF"/>
                </a:solidFill>
                <a:cs typeface="Arial" pitchFamily="34" charset="0"/>
                <a:sym typeface="Arial" pitchFamily="34" charset="0"/>
              </a:rPr>
              <a:t>2005;26:214-222.</a:t>
            </a:r>
          </a:p>
        </p:txBody>
      </p:sp>
      <p:sp>
        <p:nvSpPr>
          <p:cNvPr id="6149" name="Text Box 5"/>
          <p:cNvSpPr txBox="1">
            <a:spLocks noChangeArrowheads="1"/>
          </p:cNvSpPr>
          <p:nvPr/>
        </p:nvSpPr>
        <p:spPr bwMode="auto">
          <a:xfrm>
            <a:off x="9075739" y="5591175"/>
            <a:ext cx="268287" cy="274638"/>
          </a:xfrm>
          <a:prstGeom prst="rect">
            <a:avLst/>
          </a:prstGeom>
          <a:noFill/>
          <a:ln w="9525">
            <a:noFill/>
            <a:miter lim="800000"/>
            <a:headEnd/>
            <a:tailEnd/>
          </a:ln>
        </p:spPr>
        <p:txBody>
          <a:bodyPr wrap="none">
            <a:spAutoFit/>
          </a:bodyPr>
          <a:lstStyle/>
          <a:p>
            <a:pPr>
              <a:buClr>
                <a:srgbClr val="FFFFFF"/>
              </a:buClr>
              <a:defRPr/>
            </a:pPr>
            <a:r>
              <a:rPr lang="en-US" sz="1200">
                <a:solidFill>
                  <a:srgbClr val="FFFFFF"/>
                </a:solidFill>
                <a:cs typeface="Arial" pitchFamily="34" charset="0"/>
                <a:sym typeface="Arial" pitchFamily="34" charset="0"/>
              </a:rPr>
              <a:t>1</a:t>
            </a:r>
          </a:p>
        </p:txBody>
      </p:sp>
      <p:sp>
        <p:nvSpPr>
          <p:cNvPr id="6150" name="Text Box 6"/>
          <p:cNvSpPr txBox="1">
            <a:spLocks noChangeArrowheads="1"/>
          </p:cNvSpPr>
          <p:nvPr/>
        </p:nvSpPr>
        <p:spPr bwMode="auto">
          <a:xfrm>
            <a:off x="5514975" y="5581650"/>
            <a:ext cx="268288" cy="274638"/>
          </a:xfrm>
          <a:prstGeom prst="rect">
            <a:avLst/>
          </a:prstGeom>
          <a:noFill/>
          <a:ln w="9525">
            <a:noFill/>
            <a:miter lim="800000"/>
            <a:headEnd/>
            <a:tailEnd/>
          </a:ln>
        </p:spPr>
        <p:txBody>
          <a:bodyPr wrap="none">
            <a:spAutoFit/>
          </a:bodyPr>
          <a:lstStyle/>
          <a:p>
            <a:pPr>
              <a:buClr>
                <a:srgbClr val="FFFFFF"/>
              </a:buClr>
              <a:defRPr/>
            </a:pPr>
            <a:r>
              <a:rPr lang="en-US" sz="1200">
                <a:solidFill>
                  <a:srgbClr val="FFFFFF"/>
                </a:solidFill>
                <a:cs typeface="Arial" pitchFamily="34" charset="0"/>
                <a:sym typeface="Arial" pitchFamily="34" charset="0"/>
              </a:rPr>
              <a:t>1</a:t>
            </a:r>
          </a:p>
        </p:txBody>
      </p:sp>
      <p:grpSp>
        <p:nvGrpSpPr>
          <p:cNvPr id="6151" name="Group 9"/>
          <p:cNvGrpSpPr>
            <a:grpSpLocks/>
          </p:cNvGrpSpPr>
          <p:nvPr/>
        </p:nvGrpSpPr>
        <p:grpSpPr bwMode="auto">
          <a:xfrm>
            <a:off x="3873500" y="3446464"/>
            <a:ext cx="273050" cy="231775"/>
            <a:chOff x="1480" y="2171"/>
            <a:chExt cx="172" cy="146"/>
          </a:xfrm>
        </p:grpSpPr>
        <p:cxnSp>
          <p:nvCxnSpPr>
            <p:cNvPr id="6167" name="Straight Connector 10"/>
            <p:cNvCxnSpPr>
              <a:cxnSpLocks noChangeShapeType="1"/>
            </p:cNvCxnSpPr>
            <p:nvPr/>
          </p:nvCxnSpPr>
          <p:spPr bwMode="auto">
            <a:xfrm rot="5400000">
              <a:off x="1494" y="2245"/>
              <a:ext cx="144" cy="0"/>
            </a:xfrm>
            <a:prstGeom prst="line">
              <a:avLst/>
            </a:prstGeom>
            <a:noFill/>
            <a:ln w="19050" algn="ctr">
              <a:solidFill>
                <a:schemeClr val="bg1"/>
              </a:solidFill>
              <a:round/>
              <a:headEnd/>
              <a:tailEnd/>
            </a:ln>
          </p:spPr>
        </p:cxnSp>
        <p:cxnSp>
          <p:nvCxnSpPr>
            <p:cNvPr id="6168" name="Straight Connector 11"/>
            <p:cNvCxnSpPr>
              <a:cxnSpLocks noChangeShapeType="1"/>
            </p:cNvCxnSpPr>
            <p:nvPr/>
          </p:nvCxnSpPr>
          <p:spPr bwMode="auto">
            <a:xfrm>
              <a:off x="1480" y="2171"/>
              <a:ext cx="172" cy="0"/>
            </a:xfrm>
            <a:prstGeom prst="line">
              <a:avLst/>
            </a:prstGeom>
            <a:noFill/>
            <a:ln w="19050" algn="ctr">
              <a:solidFill>
                <a:schemeClr val="bg1"/>
              </a:solidFill>
              <a:round/>
              <a:headEnd/>
              <a:tailEnd/>
            </a:ln>
          </p:spPr>
        </p:cxnSp>
      </p:grpSp>
      <p:grpSp>
        <p:nvGrpSpPr>
          <p:cNvPr id="6152" name="Group 12"/>
          <p:cNvGrpSpPr>
            <a:grpSpLocks/>
          </p:cNvGrpSpPr>
          <p:nvPr/>
        </p:nvGrpSpPr>
        <p:grpSpPr bwMode="auto">
          <a:xfrm>
            <a:off x="9271000" y="4032251"/>
            <a:ext cx="273050" cy="231775"/>
            <a:chOff x="4880" y="2540"/>
            <a:chExt cx="172" cy="146"/>
          </a:xfrm>
        </p:grpSpPr>
        <p:cxnSp>
          <p:nvCxnSpPr>
            <p:cNvPr id="6165" name="Straight Connector 13"/>
            <p:cNvCxnSpPr>
              <a:cxnSpLocks noChangeShapeType="1"/>
            </p:cNvCxnSpPr>
            <p:nvPr/>
          </p:nvCxnSpPr>
          <p:spPr bwMode="auto">
            <a:xfrm rot="5400000">
              <a:off x="4894" y="2614"/>
              <a:ext cx="144" cy="0"/>
            </a:xfrm>
            <a:prstGeom prst="line">
              <a:avLst/>
            </a:prstGeom>
            <a:noFill/>
            <a:ln w="19050" algn="ctr">
              <a:solidFill>
                <a:schemeClr val="bg1"/>
              </a:solidFill>
              <a:round/>
              <a:headEnd/>
              <a:tailEnd/>
            </a:ln>
          </p:spPr>
        </p:cxnSp>
        <p:cxnSp>
          <p:nvCxnSpPr>
            <p:cNvPr id="6166" name="Straight Connector 14"/>
            <p:cNvCxnSpPr>
              <a:cxnSpLocks noChangeShapeType="1"/>
            </p:cNvCxnSpPr>
            <p:nvPr/>
          </p:nvCxnSpPr>
          <p:spPr bwMode="auto">
            <a:xfrm>
              <a:off x="4880" y="2540"/>
              <a:ext cx="172" cy="0"/>
            </a:xfrm>
            <a:prstGeom prst="line">
              <a:avLst/>
            </a:prstGeom>
            <a:noFill/>
            <a:ln w="19050" algn="ctr">
              <a:solidFill>
                <a:schemeClr val="bg1"/>
              </a:solidFill>
              <a:round/>
              <a:headEnd/>
              <a:tailEnd/>
            </a:ln>
          </p:spPr>
        </p:cxnSp>
      </p:grpSp>
      <p:grpSp>
        <p:nvGrpSpPr>
          <p:cNvPr id="6153" name="Group 15"/>
          <p:cNvGrpSpPr>
            <a:grpSpLocks/>
          </p:cNvGrpSpPr>
          <p:nvPr/>
        </p:nvGrpSpPr>
        <p:grpSpPr bwMode="auto">
          <a:xfrm>
            <a:off x="8329613" y="4705351"/>
            <a:ext cx="273050" cy="231775"/>
            <a:chOff x="4287" y="2964"/>
            <a:chExt cx="172" cy="146"/>
          </a:xfrm>
        </p:grpSpPr>
        <p:cxnSp>
          <p:nvCxnSpPr>
            <p:cNvPr id="6163" name="Straight Connector 16"/>
            <p:cNvCxnSpPr>
              <a:cxnSpLocks noChangeShapeType="1"/>
            </p:cNvCxnSpPr>
            <p:nvPr/>
          </p:nvCxnSpPr>
          <p:spPr bwMode="auto">
            <a:xfrm rot="5400000">
              <a:off x="4301" y="3038"/>
              <a:ext cx="144" cy="0"/>
            </a:xfrm>
            <a:prstGeom prst="line">
              <a:avLst/>
            </a:prstGeom>
            <a:noFill/>
            <a:ln w="19050" algn="ctr">
              <a:solidFill>
                <a:schemeClr val="bg1"/>
              </a:solidFill>
              <a:round/>
              <a:headEnd/>
              <a:tailEnd/>
            </a:ln>
          </p:spPr>
        </p:cxnSp>
        <p:cxnSp>
          <p:nvCxnSpPr>
            <p:cNvPr id="6164" name="Straight Connector 17"/>
            <p:cNvCxnSpPr>
              <a:cxnSpLocks noChangeShapeType="1"/>
            </p:cNvCxnSpPr>
            <p:nvPr/>
          </p:nvCxnSpPr>
          <p:spPr bwMode="auto">
            <a:xfrm>
              <a:off x="4287" y="2964"/>
              <a:ext cx="172" cy="0"/>
            </a:xfrm>
            <a:prstGeom prst="line">
              <a:avLst/>
            </a:prstGeom>
            <a:noFill/>
            <a:ln w="19050" algn="ctr">
              <a:solidFill>
                <a:schemeClr val="bg1"/>
              </a:solidFill>
              <a:round/>
              <a:headEnd/>
              <a:tailEnd/>
            </a:ln>
          </p:spPr>
        </p:cxnSp>
      </p:grpSp>
      <p:grpSp>
        <p:nvGrpSpPr>
          <p:cNvPr id="6154" name="Group 18"/>
          <p:cNvGrpSpPr>
            <a:grpSpLocks/>
          </p:cNvGrpSpPr>
          <p:nvPr/>
        </p:nvGrpSpPr>
        <p:grpSpPr bwMode="auto">
          <a:xfrm>
            <a:off x="7308850" y="4640264"/>
            <a:ext cx="273050" cy="231775"/>
            <a:chOff x="3644" y="2923"/>
            <a:chExt cx="172" cy="146"/>
          </a:xfrm>
        </p:grpSpPr>
        <p:cxnSp>
          <p:nvCxnSpPr>
            <p:cNvPr id="6161" name="Straight Connector 19"/>
            <p:cNvCxnSpPr>
              <a:cxnSpLocks noChangeShapeType="1"/>
            </p:cNvCxnSpPr>
            <p:nvPr/>
          </p:nvCxnSpPr>
          <p:spPr bwMode="auto">
            <a:xfrm rot="5400000">
              <a:off x="3658" y="2997"/>
              <a:ext cx="144" cy="0"/>
            </a:xfrm>
            <a:prstGeom prst="line">
              <a:avLst/>
            </a:prstGeom>
            <a:noFill/>
            <a:ln w="19050" algn="ctr">
              <a:solidFill>
                <a:schemeClr val="bg1"/>
              </a:solidFill>
              <a:round/>
              <a:headEnd/>
              <a:tailEnd/>
            </a:ln>
          </p:spPr>
        </p:cxnSp>
        <p:cxnSp>
          <p:nvCxnSpPr>
            <p:cNvPr id="6162" name="Straight Connector 20"/>
            <p:cNvCxnSpPr>
              <a:cxnSpLocks noChangeShapeType="1"/>
            </p:cNvCxnSpPr>
            <p:nvPr/>
          </p:nvCxnSpPr>
          <p:spPr bwMode="auto">
            <a:xfrm>
              <a:off x="3644" y="2923"/>
              <a:ext cx="172" cy="0"/>
            </a:xfrm>
            <a:prstGeom prst="line">
              <a:avLst/>
            </a:prstGeom>
            <a:noFill/>
            <a:ln w="19050" algn="ctr">
              <a:solidFill>
                <a:schemeClr val="bg1"/>
              </a:solidFill>
              <a:round/>
              <a:headEnd/>
              <a:tailEnd/>
            </a:ln>
          </p:spPr>
        </p:cxnSp>
      </p:grpSp>
      <p:grpSp>
        <p:nvGrpSpPr>
          <p:cNvPr id="6155" name="Group 21"/>
          <p:cNvGrpSpPr>
            <a:grpSpLocks/>
          </p:cNvGrpSpPr>
          <p:nvPr/>
        </p:nvGrpSpPr>
        <p:grpSpPr bwMode="auto">
          <a:xfrm>
            <a:off x="4826000" y="4043364"/>
            <a:ext cx="273050" cy="231775"/>
            <a:chOff x="2080" y="2547"/>
            <a:chExt cx="172" cy="146"/>
          </a:xfrm>
        </p:grpSpPr>
        <p:cxnSp>
          <p:nvCxnSpPr>
            <p:cNvPr id="6159" name="Straight Connector 22"/>
            <p:cNvCxnSpPr>
              <a:cxnSpLocks noChangeShapeType="1"/>
            </p:cNvCxnSpPr>
            <p:nvPr/>
          </p:nvCxnSpPr>
          <p:spPr bwMode="auto">
            <a:xfrm rot="5400000">
              <a:off x="2094" y="2621"/>
              <a:ext cx="144" cy="0"/>
            </a:xfrm>
            <a:prstGeom prst="line">
              <a:avLst/>
            </a:prstGeom>
            <a:noFill/>
            <a:ln w="19050" algn="ctr">
              <a:solidFill>
                <a:schemeClr val="bg1"/>
              </a:solidFill>
              <a:round/>
              <a:headEnd/>
              <a:tailEnd/>
            </a:ln>
          </p:spPr>
        </p:cxnSp>
        <p:cxnSp>
          <p:nvCxnSpPr>
            <p:cNvPr id="6160" name="Straight Connector 23"/>
            <p:cNvCxnSpPr>
              <a:cxnSpLocks noChangeShapeType="1"/>
            </p:cNvCxnSpPr>
            <p:nvPr/>
          </p:nvCxnSpPr>
          <p:spPr bwMode="auto">
            <a:xfrm>
              <a:off x="2080" y="2547"/>
              <a:ext cx="172" cy="0"/>
            </a:xfrm>
            <a:prstGeom prst="line">
              <a:avLst/>
            </a:prstGeom>
            <a:noFill/>
            <a:ln w="19050" algn="ctr">
              <a:solidFill>
                <a:schemeClr val="bg1"/>
              </a:solidFill>
              <a:round/>
              <a:headEnd/>
              <a:tailEnd/>
            </a:ln>
          </p:spPr>
        </p:cxnSp>
      </p:grpSp>
      <p:grpSp>
        <p:nvGrpSpPr>
          <p:cNvPr id="6156" name="Group 24"/>
          <p:cNvGrpSpPr>
            <a:grpSpLocks/>
          </p:cNvGrpSpPr>
          <p:nvPr/>
        </p:nvGrpSpPr>
        <p:grpSpPr bwMode="auto">
          <a:xfrm>
            <a:off x="5791200" y="1905001"/>
            <a:ext cx="273050" cy="231775"/>
            <a:chOff x="2688" y="1200"/>
            <a:chExt cx="172" cy="146"/>
          </a:xfrm>
        </p:grpSpPr>
        <p:cxnSp>
          <p:nvCxnSpPr>
            <p:cNvPr id="6157" name="Straight Connector 25"/>
            <p:cNvCxnSpPr>
              <a:cxnSpLocks noChangeShapeType="1"/>
            </p:cNvCxnSpPr>
            <p:nvPr/>
          </p:nvCxnSpPr>
          <p:spPr bwMode="auto">
            <a:xfrm rot="5400000">
              <a:off x="2702" y="1274"/>
              <a:ext cx="144" cy="0"/>
            </a:xfrm>
            <a:prstGeom prst="line">
              <a:avLst/>
            </a:prstGeom>
            <a:noFill/>
            <a:ln w="19050" algn="ctr">
              <a:solidFill>
                <a:schemeClr val="bg1"/>
              </a:solidFill>
              <a:round/>
              <a:headEnd/>
              <a:tailEnd/>
            </a:ln>
          </p:spPr>
        </p:cxnSp>
        <p:cxnSp>
          <p:nvCxnSpPr>
            <p:cNvPr id="6158" name="Straight Connector 26"/>
            <p:cNvCxnSpPr>
              <a:cxnSpLocks noChangeShapeType="1"/>
            </p:cNvCxnSpPr>
            <p:nvPr/>
          </p:nvCxnSpPr>
          <p:spPr bwMode="auto">
            <a:xfrm>
              <a:off x="2688" y="1200"/>
              <a:ext cx="172" cy="0"/>
            </a:xfrm>
            <a:prstGeom prst="line">
              <a:avLst/>
            </a:prstGeom>
            <a:noFill/>
            <a:ln w="19050" algn="ctr">
              <a:solidFill>
                <a:schemeClr val="bg1"/>
              </a:solidFill>
              <a:round/>
              <a:headEnd/>
              <a:tailEnd/>
            </a:ln>
          </p:spPr>
        </p:cxnSp>
      </p:grpSp>
    </p:spTree>
    <p:extLst>
      <p:ext uri="{BB962C8B-B14F-4D97-AF65-F5344CB8AC3E}">
        <p14:creationId xmlns:p14="http://schemas.microsoft.com/office/powerpoint/2010/main" val="12885292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Group C</a:t>
            </a: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190500" y="1319004"/>
            <a:ext cx="11811000" cy="861774"/>
          </a:xfrm>
          <a:prstGeom prst="rect">
            <a:avLst/>
          </a:prstGeom>
        </p:spPr>
        <p:txBody>
          <a:bodyPr wrap="square">
            <a:spAutoFit/>
          </a:bodyPr>
          <a:lstStyle/>
          <a:p>
            <a:pPr marL="342900" indent="-342900">
              <a:spcAft>
                <a:spcPts val="1200"/>
              </a:spcAft>
              <a:buClr>
                <a:srgbClr val="FFCC66"/>
              </a:buClr>
              <a:buFont typeface="Arial" panose="020B0604020202020204" pitchFamily="34" charset="0"/>
              <a:buChar char="►"/>
            </a:pPr>
            <a:r>
              <a:rPr lang="en-GB" sz="2000" dirty="0" err="1">
                <a:solidFill>
                  <a:srgbClr val="FFC000"/>
                </a:solidFill>
                <a:latin typeface="Calibri" panose="020F0502020204030204" pitchFamily="34" charset="0"/>
                <a:cs typeface="Calibri" panose="020F0502020204030204" pitchFamily="34" charset="0"/>
              </a:rPr>
              <a:t>Kh</a:t>
            </a:r>
            <a:r>
              <a:rPr lang="en-US" sz="2000" dirty="0" err="1">
                <a:solidFill>
                  <a:srgbClr val="FFC000"/>
                </a:solidFill>
                <a:latin typeface="Calibri" panose="020F0502020204030204" pitchFamily="34" charset="0"/>
                <a:cs typeface="Calibri" panose="020F0502020204030204" pitchFamily="34" charset="0"/>
              </a:rPr>
              <a:t>ởi</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đầu</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dãn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phế</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quản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tác</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dụng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dài</a:t>
            </a:r>
            <a:endParaRPr lang="en-US" sz="2000"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GB" sz="2000" dirty="0">
                <a:solidFill>
                  <a:srgbClr val="FFC000"/>
                </a:solidFill>
                <a:latin typeface="Calibri" panose="020F0502020204030204" pitchFamily="34" charset="0"/>
                <a:cs typeface="Calibri" panose="020F0502020204030204" pitchFamily="34" charset="0"/>
              </a:rPr>
              <a:t>So </a:t>
            </a:r>
            <a:r>
              <a:rPr lang="en-GB" sz="2000" dirty="0" err="1">
                <a:solidFill>
                  <a:srgbClr val="FFC000"/>
                </a:solidFill>
                <a:latin typeface="Calibri" panose="020F0502020204030204" pitchFamily="34" charset="0"/>
                <a:cs typeface="Calibri" panose="020F0502020204030204" pitchFamily="34" charset="0"/>
              </a:rPr>
              <a:t>sánh</a:t>
            </a:r>
            <a:r>
              <a:rPr lang="en-GB" sz="2000" dirty="0">
                <a:solidFill>
                  <a:srgbClr val="FFC000"/>
                </a:solidFill>
                <a:latin typeface="Calibri" panose="020F0502020204030204" pitchFamily="34" charset="0"/>
                <a:cs typeface="Calibri" panose="020F0502020204030204" pitchFamily="34" charset="0"/>
              </a:rPr>
              <a:t> tr</a:t>
            </a:r>
            <a:r>
              <a:rPr lang="en-US" sz="2000" dirty="0" err="1">
                <a:solidFill>
                  <a:srgbClr val="FFC000"/>
                </a:solidFill>
                <a:latin typeface="Calibri" panose="020F0502020204030204" pitchFamily="34" charset="0"/>
                <a:cs typeface="Calibri" panose="020F0502020204030204" pitchFamily="34" charset="0"/>
              </a:rPr>
              <a:t>ực</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tiếp</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cho</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thấy</a:t>
            </a:r>
            <a:r>
              <a:rPr lang="en-US" sz="2000" dirty="0">
                <a:solidFill>
                  <a:srgbClr val="FFC000"/>
                </a:solidFill>
                <a:latin typeface="Calibri" panose="020F0502020204030204" pitchFamily="34" charset="0"/>
                <a:cs typeface="Calibri" panose="020F0502020204030204" pitchFamily="34" charset="0"/>
              </a:rPr>
              <a:t> LAMA </a:t>
            </a:r>
            <a:r>
              <a:rPr lang="en-US" sz="2000" dirty="0" err="1">
                <a:solidFill>
                  <a:srgbClr val="FFC000"/>
                </a:solidFill>
                <a:latin typeface="Calibri" panose="020F0502020204030204" pitchFamily="34" charset="0"/>
                <a:cs typeface="Calibri" panose="020F0502020204030204" pitchFamily="34" charset="0"/>
              </a:rPr>
              <a:t>cải</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thiện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đợt</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cấp</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nhiều</a:t>
            </a:r>
            <a:r>
              <a:rPr lang="en-US" sz="2000" dirty="0">
                <a:solidFill>
                  <a:srgbClr val="FFC000"/>
                </a:solidFill>
                <a:latin typeface="Calibri" panose="020F0502020204030204" pitchFamily="34" charset="0"/>
                <a:cs typeface="Calibri" panose="020F0502020204030204" pitchFamily="34" charset="0"/>
              </a:rPr>
              <a:t> h</a:t>
            </a:r>
            <a:r>
              <a:rPr lang="vi-VN" sz="2000" dirty="0">
                <a:solidFill>
                  <a:srgbClr val="FFC000"/>
                </a:solidFill>
                <a:latin typeface="Calibri" panose="020F0502020204030204" pitchFamily="34" charset="0"/>
                <a:cs typeface="Calibri" panose="020F0502020204030204" pitchFamily="34" charset="0"/>
              </a:rPr>
              <a:t>ơ</a:t>
            </a:r>
            <a:r>
              <a:rPr lang="en-US" sz="2000" dirty="0">
                <a:solidFill>
                  <a:srgbClr val="FFC000"/>
                </a:solidFill>
                <a:latin typeface="Calibri" panose="020F0502020204030204" pitchFamily="34" charset="0"/>
                <a:cs typeface="Calibri" panose="020F0502020204030204" pitchFamily="34" charset="0"/>
              </a:rPr>
              <a:t>n LABA </a:t>
            </a:r>
            <a:r>
              <a:rPr lang="en-US" sz="2000"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sz="2000" dirty="0" err="1">
                <a:solidFill>
                  <a:srgbClr val="FFC000"/>
                </a:solidFill>
                <a:latin typeface="Calibri" panose="020F0502020204030204" pitchFamily="34" charset="0"/>
                <a:cs typeface="Calibri" panose="020F0502020204030204" pitchFamily="34" charset="0"/>
                <a:sym typeface="Wingdings" panose="05000000000000000000" pitchFamily="2" charset="2"/>
              </a:rPr>
              <a:t>nên</a:t>
            </a:r>
            <a:r>
              <a:rPr lang="en-US" sz="2000"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sz="2000" dirty="0" err="1">
                <a:solidFill>
                  <a:srgbClr val="FFC000"/>
                </a:solidFill>
                <a:latin typeface="Calibri" panose="020F0502020204030204" pitchFamily="34" charset="0"/>
                <a:cs typeface="Calibri" panose="020F0502020204030204" pitchFamily="34" charset="0"/>
                <a:sym typeface="Wingdings" panose="05000000000000000000" pitchFamily="2" charset="2"/>
              </a:rPr>
              <a:t>khởi</a:t>
            </a:r>
            <a:r>
              <a:rPr lang="en-US" sz="2000"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sz="2000" dirty="0" err="1">
                <a:solidFill>
                  <a:srgbClr val="FFC000"/>
                </a:solidFill>
                <a:latin typeface="Calibri" panose="020F0502020204030204" pitchFamily="34" charset="0"/>
                <a:cs typeface="Calibri" panose="020F0502020204030204" pitchFamily="34" charset="0"/>
                <a:sym typeface="Wingdings" panose="05000000000000000000" pitchFamily="2" charset="2"/>
              </a:rPr>
              <a:t>đầu</a:t>
            </a:r>
            <a:r>
              <a:rPr lang="en-US" sz="2000" dirty="0">
                <a:solidFill>
                  <a:srgbClr val="FFC000"/>
                </a:solidFill>
                <a:latin typeface="Calibri" panose="020F0502020204030204" pitchFamily="34" charset="0"/>
                <a:cs typeface="Calibri" panose="020F0502020204030204" pitchFamily="34" charset="0"/>
                <a:sym typeface="Wingdings" panose="05000000000000000000" pitchFamily="2" charset="2"/>
              </a:rPr>
              <a:t> LAMA</a:t>
            </a:r>
            <a:endParaRPr lang="en-GB" sz="2000" dirty="0">
              <a:solidFill>
                <a:srgbClr val="FFC000"/>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35924D8-5C95-46D9-ADC6-8C619125AD8F}"/>
              </a:ext>
            </a:extLst>
          </p:cNvPr>
          <p:cNvGrpSpPr/>
          <p:nvPr/>
        </p:nvGrpSpPr>
        <p:grpSpPr>
          <a:xfrm>
            <a:off x="3431705" y="3197037"/>
            <a:ext cx="5620387" cy="2458919"/>
            <a:chOff x="1907704" y="3197036"/>
            <a:chExt cx="5620387" cy="2458919"/>
          </a:xfrm>
          <a:solidFill>
            <a:schemeClr val="tx1"/>
          </a:solidFill>
        </p:grpSpPr>
        <p:pic>
          <p:nvPicPr>
            <p:cNvPr id="8" name="Picture 7">
              <a:extLst>
                <a:ext uri="{FF2B5EF4-FFF2-40B4-BE49-F238E27FC236}">
                  <a16:creationId xmlns:a16="http://schemas.microsoft.com/office/drawing/2014/main" id="{32B03326-C95C-44DC-9F8C-AF6CE2A01013}"/>
                </a:ext>
              </a:extLst>
            </p:cNvPr>
            <p:cNvPicPr>
              <a:picLocks noChangeAspect="1"/>
            </p:cNvPicPr>
            <p:nvPr/>
          </p:nvPicPr>
          <p:blipFill>
            <a:blip r:embed="rId3"/>
            <a:stretch>
              <a:fillRect/>
            </a:stretch>
          </p:blipFill>
          <p:spPr>
            <a:xfrm>
              <a:off x="1907704" y="3197036"/>
              <a:ext cx="5620387" cy="2458919"/>
            </a:xfrm>
            <a:prstGeom prst="rect">
              <a:avLst/>
            </a:prstGeom>
            <a:grpFill/>
          </p:spPr>
        </p:pic>
        <p:sp>
          <p:nvSpPr>
            <p:cNvPr id="2" name="Rectangle 1">
              <a:extLst>
                <a:ext uri="{FF2B5EF4-FFF2-40B4-BE49-F238E27FC236}">
                  <a16:creationId xmlns:a16="http://schemas.microsoft.com/office/drawing/2014/main" id="{56996558-976D-45C6-BC5E-3E55097CC20A}"/>
                </a:ext>
              </a:extLst>
            </p:cNvPr>
            <p:cNvSpPr/>
            <p:nvPr/>
          </p:nvSpPr>
          <p:spPr>
            <a:xfrm>
              <a:off x="3347864" y="3734606"/>
              <a:ext cx="1944216"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135E80B5-0945-4238-B165-9088B1719B58}"/>
                </a:ext>
              </a:extLst>
            </p:cNvPr>
            <p:cNvSpPr/>
            <p:nvPr/>
          </p:nvSpPr>
          <p:spPr>
            <a:xfrm>
              <a:off x="2051720" y="3762205"/>
              <a:ext cx="1224136" cy="6201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21B3DB82-3A09-4181-B9C0-1381A1BC5182}"/>
                </a:ext>
              </a:extLst>
            </p:cNvPr>
            <p:cNvSpPr/>
            <p:nvPr/>
          </p:nvSpPr>
          <p:spPr>
            <a:xfrm>
              <a:off x="3779912" y="5301208"/>
              <a:ext cx="1080120" cy="2377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76863034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98"/>
          <p:cNvSpPr>
            <a:spLocks/>
          </p:cNvSpPr>
          <p:nvPr/>
        </p:nvSpPr>
        <p:spPr bwMode="auto">
          <a:xfrm>
            <a:off x="3423450" y="2446415"/>
            <a:ext cx="4771224" cy="2441575"/>
          </a:xfrm>
          <a:custGeom>
            <a:avLst/>
            <a:gdLst/>
            <a:ahLst/>
            <a:cxnLst/>
            <a:rect l="0" t="0" r="r" b="b"/>
            <a:pathLst>
              <a:path w="5157788" h="2762250">
                <a:moveTo>
                  <a:pt x="0" y="2762250"/>
                </a:moveTo>
                <a:lnTo>
                  <a:pt x="0" y="2762250"/>
                </a:lnTo>
                <a:lnTo>
                  <a:pt x="66675" y="2762250"/>
                </a:lnTo>
                <a:lnTo>
                  <a:pt x="66675" y="2757487"/>
                </a:lnTo>
                <a:lnTo>
                  <a:pt x="338138" y="2543175"/>
                </a:lnTo>
                <a:lnTo>
                  <a:pt x="381000" y="2462212"/>
                </a:lnTo>
                <a:lnTo>
                  <a:pt x="709613" y="2276475"/>
                </a:lnTo>
                <a:lnTo>
                  <a:pt x="909638" y="2100262"/>
                </a:lnTo>
                <a:lnTo>
                  <a:pt x="976313" y="2090737"/>
                </a:lnTo>
                <a:lnTo>
                  <a:pt x="1247775" y="1895475"/>
                </a:lnTo>
                <a:lnTo>
                  <a:pt x="1357313" y="1862137"/>
                </a:lnTo>
                <a:lnTo>
                  <a:pt x="1619250" y="1685925"/>
                </a:lnTo>
                <a:lnTo>
                  <a:pt x="1843088" y="1614487"/>
                </a:lnTo>
                <a:lnTo>
                  <a:pt x="2057400" y="1543050"/>
                </a:lnTo>
                <a:lnTo>
                  <a:pt x="2333625" y="1404937"/>
                </a:lnTo>
                <a:lnTo>
                  <a:pt x="2552700" y="1314450"/>
                </a:lnTo>
                <a:lnTo>
                  <a:pt x="2852738" y="1219200"/>
                </a:lnTo>
                <a:lnTo>
                  <a:pt x="3067050" y="1176337"/>
                </a:lnTo>
                <a:lnTo>
                  <a:pt x="3333750" y="1071562"/>
                </a:lnTo>
                <a:lnTo>
                  <a:pt x="3586163" y="1004887"/>
                </a:lnTo>
                <a:lnTo>
                  <a:pt x="3786188" y="938212"/>
                </a:lnTo>
                <a:lnTo>
                  <a:pt x="3833813" y="938212"/>
                </a:lnTo>
                <a:lnTo>
                  <a:pt x="4048125" y="814387"/>
                </a:lnTo>
                <a:lnTo>
                  <a:pt x="4171950" y="776287"/>
                </a:lnTo>
                <a:lnTo>
                  <a:pt x="4305300" y="790575"/>
                </a:lnTo>
                <a:lnTo>
                  <a:pt x="4481513" y="719137"/>
                </a:lnTo>
                <a:lnTo>
                  <a:pt x="4576763" y="719137"/>
                </a:lnTo>
                <a:lnTo>
                  <a:pt x="4733925" y="657225"/>
                </a:lnTo>
                <a:lnTo>
                  <a:pt x="5124450" y="590550"/>
                </a:lnTo>
                <a:lnTo>
                  <a:pt x="5157788" y="581025"/>
                </a:lnTo>
                <a:lnTo>
                  <a:pt x="5148263" y="0"/>
                </a:lnTo>
                <a:lnTo>
                  <a:pt x="5005388" y="100012"/>
                </a:lnTo>
                <a:lnTo>
                  <a:pt x="4829175" y="128587"/>
                </a:lnTo>
                <a:lnTo>
                  <a:pt x="4686300" y="176212"/>
                </a:lnTo>
                <a:lnTo>
                  <a:pt x="4505325" y="209550"/>
                </a:lnTo>
                <a:lnTo>
                  <a:pt x="4352925" y="252412"/>
                </a:lnTo>
                <a:lnTo>
                  <a:pt x="4191000" y="290512"/>
                </a:lnTo>
                <a:lnTo>
                  <a:pt x="4052888" y="352425"/>
                </a:lnTo>
                <a:lnTo>
                  <a:pt x="3900488" y="428625"/>
                </a:lnTo>
                <a:lnTo>
                  <a:pt x="3733800" y="476250"/>
                </a:lnTo>
                <a:lnTo>
                  <a:pt x="3581400" y="528637"/>
                </a:lnTo>
                <a:lnTo>
                  <a:pt x="3429000" y="585787"/>
                </a:lnTo>
                <a:lnTo>
                  <a:pt x="3257550" y="647700"/>
                </a:lnTo>
                <a:lnTo>
                  <a:pt x="3105150" y="709612"/>
                </a:lnTo>
                <a:lnTo>
                  <a:pt x="2962275" y="766762"/>
                </a:lnTo>
                <a:lnTo>
                  <a:pt x="2809875" y="838200"/>
                </a:lnTo>
                <a:lnTo>
                  <a:pt x="2681288" y="890587"/>
                </a:lnTo>
                <a:lnTo>
                  <a:pt x="2514600" y="942975"/>
                </a:lnTo>
                <a:lnTo>
                  <a:pt x="2357438" y="1009650"/>
                </a:lnTo>
                <a:lnTo>
                  <a:pt x="2224088" y="1076325"/>
                </a:lnTo>
                <a:lnTo>
                  <a:pt x="2090738" y="1171575"/>
                </a:lnTo>
                <a:lnTo>
                  <a:pt x="1914525" y="1243012"/>
                </a:lnTo>
                <a:lnTo>
                  <a:pt x="1776413" y="1314450"/>
                </a:lnTo>
                <a:lnTo>
                  <a:pt x="1643063" y="1414462"/>
                </a:lnTo>
                <a:lnTo>
                  <a:pt x="1524000" y="1509712"/>
                </a:lnTo>
                <a:lnTo>
                  <a:pt x="1385888" y="1581150"/>
                </a:lnTo>
                <a:lnTo>
                  <a:pt x="1228725" y="1652587"/>
                </a:lnTo>
                <a:lnTo>
                  <a:pt x="1095375" y="1747837"/>
                </a:lnTo>
                <a:lnTo>
                  <a:pt x="976313" y="1852612"/>
                </a:lnTo>
                <a:lnTo>
                  <a:pt x="838200" y="1924050"/>
                </a:lnTo>
                <a:lnTo>
                  <a:pt x="742950" y="2052637"/>
                </a:lnTo>
                <a:lnTo>
                  <a:pt x="604838" y="2157412"/>
                </a:lnTo>
                <a:lnTo>
                  <a:pt x="485775" y="2266950"/>
                </a:lnTo>
                <a:lnTo>
                  <a:pt x="366713" y="2376487"/>
                </a:lnTo>
                <a:lnTo>
                  <a:pt x="261938" y="2490787"/>
                </a:lnTo>
                <a:lnTo>
                  <a:pt x="133350" y="2605087"/>
                </a:lnTo>
                <a:lnTo>
                  <a:pt x="0" y="2762250"/>
                </a:lnTo>
                <a:close/>
              </a:path>
            </a:pathLst>
          </a:custGeom>
          <a:gradFill rotWithShape="1">
            <a:gsLst>
              <a:gs pos="0">
                <a:srgbClr val="FFBD5B"/>
              </a:gs>
              <a:gs pos="64999">
                <a:srgbClr val="FFD9AD"/>
              </a:gs>
              <a:gs pos="100000">
                <a:srgbClr val="FFDEB7"/>
              </a:gs>
            </a:gsLst>
            <a:lin ang="5400000" scaled="1"/>
          </a:gradFill>
          <a:ln w="19050" cap="flat" cmpd="sng">
            <a:noFill/>
            <a:prstDash val="solid"/>
            <a:round/>
            <a:headEnd/>
            <a:tailEnd/>
          </a:ln>
          <a:effectLst/>
        </p:spPr>
        <p:txBody>
          <a:bodyPr anchor="ctr"/>
          <a:lstStyle/>
          <a:p>
            <a:pPr algn="ctr" eaLnBrk="0" fontAlgn="auto" hangingPunct="0">
              <a:spcBef>
                <a:spcPts val="0"/>
              </a:spcBef>
              <a:spcAft>
                <a:spcPts val="0"/>
              </a:spcAft>
              <a:defRPr/>
            </a:pPr>
            <a:endParaRPr lang="en-GB" sz="1200" b="0" i="1" dirty="0">
              <a:solidFill>
                <a:prstClr val="black"/>
              </a:solidFill>
              <a:latin typeface="Arial" panose="020B0604020202020204"/>
              <a:ea typeface="ＭＳ Ｐゴシック" charset="-128"/>
            </a:endParaRPr>
          </a:p>
        </p:txBody>
      </p:sp>
      <p:cxnSp>
        <p:nvCxnSpPr>
          <p:cNvPr id="102" name="Straight Connector 101"/>
          <p:cNvCxnSpPr>
            <a:cxnSpLocks noChangeShapeType="1"/>
          </p:cNvCxnSpPr>
          <p:nvPr/>
        </p:nvCxnSpPr>
        <p:spPr bwMode="auto">
          <a:xfrm flipH="1">
            <a:off x="3389142" y="4914900"/>
            <a:ext cx="5002213" cy="0"/>
          </a:xfrm>
          <a:prstGeom prst="line">
            <a:avLst/>
          </a:prstGeom>
          <a:noFill/>
          <a:ln w="12700">
            <a:solidFill>
              <a:schemeClr val="tx1"/>
            </a:solidFill>
            <a:round/>
            <a:headEnd/>
            <a:tailEnd/>
          </a:ln>
          <a:effectLst/>
        </p:spPr>
      </p:cxnSp>
      <p:sp>
        <p:nvSpPr>
          <p:cNvPr id="2" name="Title 1"/>
          <p:cNvSpPr>
            <a:spLocks noGrp="1"/>
          </p:cNvSpPr>
          <p:nvPr>
            <p:ph type="title"/>
          </p:nvPr>
        </p:nvSpPr>
        <p:spPr/>
        <p:txBody>
          <a:bodyPr>
            <a:noAutofit/>
          </a:bodyPr>
          <a:lstStyle/>
          <a:p>
            <a:r>
              <a:rPr lang="en-GB" sz="3600" b="1" dirty="0"/>
              <a:t>T</a:t>
            </a:r>
            <a:r>
              <a:rPr lang="en-GB" sz="3600" b="1" dirty="0" err="1"/>
              <a:t>iotropium</a:t>
            </a:r>
            <a:r>
              <a:rPr lang="en-GB" sz="3600" b="1" dirty="0"/>
              <a:t> Respimat</a:t>
            </a:r>
            <a:r>
              <a:rPr lang="en-GB" sz="3600" b="1" baseline="30000" dirty="0"/>
              <a:t>®</a:t>
            </a:r>
            <a:r>
              <a:rPr lang="en-GB" sz="3600" b="1" dirty="0"/>
              <a:t> </a:t>
            </a:r>
            <a:r>
              <a:rPr lang="en-GB" sz="3600" dirty="0" err="1"/>
              <a:t>giảm</a:t>
            </a:r>
            <a:r>
              <a:rPr lang="en-GB" sz="3600" dirty="0"/>
              <a:t> </a:t>
            </a:r>
            <a:r>
              <a:rPr lang="en-GB" sz="3600" dirty="0" err="1"/>
              <a:t>nguy</a:t>
            </a:r>
            <a:r>
              <a:rPr lang="en-GB" sz="3600" dirty="0"/>
              <a:t> </a:t>
            </a:r>
            <a:r>
              <a:rPr lang="en-GB" sz="3600" dirty="0" err="1"/>
              <a:t>cơ</a:t>
            </a:r>
            <a:r>
              <a:rPr lang="en-GB" sz="3600" dirty="0"/>
              <a:t> </a:t>
            </a:r>
            <a:r>
              <a:rPr lang="en-GB" sz="3600" dirty="0" err="1"/>
              <a:t>đợt</a:t>
            </a:r>
            <a:r>
              <a:rPr lang="en-GB" sz="3600" dirty="0"/>
              <a:t> </a:t>
            </a:r>
            <a:r>
              <a:rPr lang="en-GB" sz="3600" dirty="0" err="1"/>
              <a:t>cấp</a:t>
            </a:r>
            <a:r>
              <a:rPr lang="en-GB" sz="3600" dirty="0"/>
              <a:t> so </a:t>
            </a:r>
            <a:r>
              <a:rPr lang="en-GB" sz="3600" dirty="0" err="1"/>
              <a:t>với</a:t>
            </a:r>
            <a:r>
              <a:rPr lang="en-GB" sz="3600" dirty="0"/>
              <a:t> </a:t>
            </a:r>
            <a:r>
              <a:rPr lang="en-GB" sz="3600" dirty="0" err="1"/>
              <a:t>giả</a:t>
            </a:r>
            <a:r>
              <a:rPr lang="en-GB" sz="3600" dirty="0"/>
              <a:t> </a:t>
            </a:r>
            <a:r>
              <a:rPr lang="en-GB" sz="3600" dirty="0" err="1"/>
              <a:t>dược</a:t>
            </a:r>
            <a:endParaRPr lang="en-GB" sz="3600" b="1" dirty="0"/>
          </a:p>
        </p:txBody>
      </p:sp>
      <p:sp>
        <p:nvSpPr>
          <p:cNvPr id="96" name="Slide Number Placeholder 3"/>
          <p:cNvSpPr>
            <a:spLocks noGrp="1"/>
          </p:cNvSpPr>
          <p:nvPr>
            <p:ph type="sldNum" sz="quarter" idx="4294967295"/>
          </p:nvPr>
        </p:nvSpPr>
        <p:spPr>
          <a:xfrm>
            <a:off x="10058400" y="6413500"/>
            <a:ext cx="2133600" cy="476250"/>
          </a:xfrm>
          <a:prstGeom prst="rect">
            <a:avLst/>
          </a:prstGeom>
        </p:spPr>
        <p:txBody>
          <a:bodyPr/>
          <a:lstStyle/>
          <a:p>
            <a:pPr fontAlgn="auto">
              <a:spcBef>
                <a:spcPts val="0"/>
              </a:spcBef>
              <a:spcAft>
                <a:spcPts val="0"/>
              </a:spcAft>
              <a:defRPr/>
            </a:pPr>
            <a:fld id="{96EED9B1-C6E8-4A6E-A1B6-5DCFEF6CD905}" type="slidenum">
              <a:rPr lang="en-US" altLang="en-US" sz="1000" b="0">
                <a:solidFill>
                  <a:prstClr val="white"/>
                </a:solidFill>
                <a:latin typeface="Arial"/>
              </a:rPr>
              <a:pPr fontAlgn="auto">
                <a:spcBef>
                  <a:spcPts val="0"/>
                </a:spcBef>
                <a:spcAft>
                  <a:spcPts val="0"/>
                </a:spcAft>
                <a:defRPr/>
              </a:pPr>
              <a:t>68</a:t>
            </a:fld>
            <a:endParaRPr lang="en-US" altLang="en-US" sz="1000" b="0" dirty="0">
              <a:solidFill>
                <a:prstClr val="white"/>
              </a:solidFill>
              <a:latin typeface="Arial"/>
            </a:endParaRPr>
          </a:p>
        </p:txBody>
      </p:sp>
      <p:sp>
        <p:nvSpPr>
          <p:cNvPr id="95" name="Title 1"/>
          <p:cNvSpPr txBox="1">
            <a:spLocks/>
          </p:cNvSpPr>
          <p:nvPr/>
        </p:nvSpPr>
        <p:spPr bwMode="auto">
          <a:xfrm>
            <a:off x="2076266" y="5347514"/>
            <a:ext cx="7678637" cy="105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lnSpc>
                <a:spcPct val="95000"/>
              </a:lnSpc>
              <a:spcBef>
                <a:spcPct val="0"/>
              </a:spcBef>
              <a:spcAft>
                <a:spcPct val="0"/>
              </a:spcAft>
              <a:defRPr sz="3200" b="1">
                <a:solidFill>
                  <a:srgbClr val="006600"/>
                </a:solidFill>
                <a:latin typeface="+mj-lt"/>
                <a:ea typeface="+mj-ea"/>
                <a:cs typeface="+mj-cs"/>
              </a:defRPr>
            </a:lvl1pPr>
            <a:lvl2pPr algn="l" rtl="0" fontAlgn="base">
              <a:lnSpc>
                <a:spcPct val="95000"/>
              </a:lnSpc>
              <a:spcBef>
                <a:spcPct val="0"/>
              </a:spcBef>
              <a:spcAft>
                <a:spcPct val="0"/>
              </a:spcAft>
              <a:defRPr sz="3200" b="1">
                <a:solidFill>
                  <a:srgbClr val="006600"/>
                </a:solidFill>
                <a:latin typeface="Arial" pitchFamily="34" charset="0"/>
              </a:defRPr>
            </a:lvl2pPr>
            <a:lvl3pPr algn="l" rtl="0" fontAlgn="base">
              <a:lnSpc>
                <a:spcPct val="95000"/>
              </a:lnSpc>
              <a:spcBef>
                <a:spcPct val="0"/>
              </a:spcBef>
              <a:spcAft>
                <a:spcPct val="0"/>
              </a:spcAft>
              <a:defRPr sz="3200" b="1">
                <a:solidFill>
                  <a:srgbClr val="006600"/>
                </a:solidFill>
                <a:latin typeface="Arial" pitchFamily="34" charset="0"/>
              </a:defRPr>
            </a:lvl3pPr>
            <a:lvl4pPr algn="l" rtl="0" fontAlgn="base">
              <a:lnSpc>
                <a:spcPct val="95000"/>
              </a:lnSpc>
              <a:spcBef>
                <a:spcPct val="0"/>
              </a:spcBef>
              <a:spcAft>
                <a:spcPct val="0"/>
              </a:spcAft>
              <a:defRPr sz="3200" b="1">
                <a:solidFill>
                  <a:srgbClr val="006600"/>
                </a:solidFill>
                <a:latin typeface="Arial" pitchFamily="34" charset="0"/>
              </a:defRPr>
            </a:lvl4pPr>
            <a:lvl5pPr algn="l" rtl="0" fontAlgn="base">
              <a:lnSpc>
                <a:spcPct val="95000"/>
              </a:lnSpc>
              <a:spcBef>
                <a:spcPct val="0"/>
              </a:spcBef>
              <a:spcAft>
                <a:spcPct val="0"/>
              </a:spcAft>
              <a:defRPr sz="3200" b="1">
                <a:solidFill>
                  <a:srgbClr val="006600"/>
                </a:solidFill>
                <a:latin typeface="Arial" pitchFamily="34" charset="0"/>
              </a:defRPr>
            </a:lvl5pPr>
            <a:lvl6pPr marL="457200" algn="l" rtl="0" fontAlgn="base">
              <a:lnSpc>
                <a:spcPct val="95000"/>
              </a:lnSpc>
              <a:spcBef>
                <a:spcPct val="0"/>
              </a:spcBef>
              <a:spcAft>
                <a:spcPct val="0"/>
              </a:spcAft>
              <a:defRPr sz="3200" b="1">
                <a:solidFill>
                  <a:srgbClr val="006600"/>
                </a:solidFill>
                <a:latin typeface="Arial" pitchFamily="34" charset="0"/>
              </a:defRPr>
            </a:lvl6pPr>
            <a:lvl7pPr marL="914400" algn="l" rtl="0" fontAlgn="base">
              <a:lnSpc>
                <a:spcPct val="95000"/>
              </a:lnSpc>
              <a:spcBef>
                <a:spcPct val="0"/>
              </a:spcBef>
              <a:spcAft>
                <a:spcPct val="0"/>
              </a:spcAft>
              <a:defRPr sz="3200" b="1">
                <a:solidFill>
                  <a:srgbClr val="006600"/>
                </a:solidFill>
                <a:latin typeface="Arial" pitchFamily="34" charset="0"/>
              </a:defRPr>
            </a:lvl7pPr>
            <a:lvl8pPr marL="1371600" algn="l" rtl="0" fontAlgn="base">
              <a:lnSpc>
                <a:spcPct val="95000"/>
              </a:lnSpc>
              <a:spcBef>
                <a:spcPct val="0"/>
              </a:spcBef>
              <a:spcAft>
                <a:spcPct val="0"/>
              </a:spcAft>
              <a:defRPr sz="3200" b="1">
                <a:solidFill>
                  <a:srgbClr val="006600"/>
                </a:solidFill>
                <a:latin typeface="Arial" pitchFamily="34" charset="0"/>
              </a:defRPr>
            </a:lvl8pPr>
            <a:lvl9pPr marL="1828800" algn="l" rtl="0" fontAlgn="base">
              <a:lnSpc>
                <a:spcPct val="95000"/>
              </a:lnSpc>
              <a:spcBef>
                <a:spcPct val="0"/>
              </a:spcBef>
              <a:spcAft>
                <a:spcPct val="0"/>
              </a:spcAft>
              <a:defRPr sz="3200" b="1">
                <a:solidFill>
                  <a:srgbClr val="006600"/>
                </a:solidFill>
                <a:latin typeface="Arial" pitchFamily="34" charset="0"/>
              </a:defRPr>
            </a:lvl9pPr>
          </a:lstStyle>
          <a:p>
            <a:pPr>
              <a:defRPr/>
            </a:pPr>
            <a:r>
              <a:rPr lang="en-GB" sz="1400" b="0" kern="0" dirty="0">
                <a:solidFill>
                  <a:prstClr val="white"/>
                </a:solidFill>
                <a:latin typeface="Arial"/>
                <a:ea typeface="ＭＳ Ｐゴシック" charset="-128"/>
                <a:cs typeface="Arial" pitchFamily="34" charset="0"/>
              </a:rPr>
              <a:t>Based on time to first exacerbation data.</a:t>
            </a:r>
            <a:endParaRPr lang="en-GB" sz="1400" b="0" kern="0" dirty="0">
              <a:solidFill>
                <a:prstClr val="white"/>
              </a:solidFill>
              <a:latin typeface="Arial"/>
            </a:endParaRPr>
          </a:p>
        </p:txBody>
      </p:sp>
      <p:sp>
        <p:nvSpPr>
          <p:cNvPr id="98" name="TextBox 97"/>
          <p:cNvSpPr txBox="1"/>
          <p:nvPr/>
        </p:nvSpPr>
        <p:spPr bwMode="auto">
          <a:xfrm>
            <a:off x="2952579" y="2738055"/>
            <a:ext cx="447675" cy="276999"/>
          </a:xfrm>
          <a:prstGeom prst="rect">
            <a:avLst/>
          </a:prstGeom>
          <a:noFill/>
          <a:scene3d>
            <a:camera prst="orthographicFront"/>
            <a:lightRig rig="threePt" dir="t"/>
          </a:scene3d>
          <a:sp3d>
            <a:bevelT w="0" h="0"/>
          </a:sp3d>
        </p:spPr>
        <p:txBody>
          <a:bodyPr>
            <a:spAutoFit/>
          </a:bodyPr>
          <a:lstStyle/>
          <a:p>
            <a:pPr algn="r" fontAlgn="auto">
              <a:spcBef>
                <a:spcPts val="0"/>
              </a:spcBef>
              <a:spcAft>
                <a:spcPts val="0"/>
              </a:spcAft>
              <a:defRPr/>
            </a:pPr>
            <a:r>
              <a:rPr lang="en-GB" sz="1200" b="0" dirty="0">
                <a:solidFill>
                  <a:prstClr val="white"/>
                </a:solidFill>
                <a:latin typeface="Arial" panose="020B0604020202020204"/>
                <a:ea typeface="ＭＳ Ｐゴシック" charset="-128"/>
              </a:rPr>
              <a:t>40</a:t>
            </a:r>
          </a:p>
        </p:txBody>
      </p:sp>
      <p:sp>
        <p:nvSpPr>
          <p:cNvPr id="100" name="Down Arrow 99"/>
          <p:cNvSpPr/>
          <p:nvPr/>
        </p:nvSpPr>
        <p:spPr bwMode="auto">
          <a:xfrm>
            <a:off x="7751763" y="2341568"/>
            <a:ext cx="2595562" cy="2181225"/>
          </a:xfrm>
          <a:prstGeom prst="downArrow">
            <a:avLst/>
          </a:prstGeom>
          <a:solidFill>
            <a:srgbClr val="085F2E"/>
          </a:solidFill>
          <a:ln w="25400" cap="flat" cmpd="sng" algn="ctr">
            <a:noFill/>
            <a:prstDash val="solid"/>
          </a:ln>
          <a:effectLst/>
        </p:spPr>
        <p:txBody>
          <a:bodyPr anchor="ctr"/>
          <a:lstStyle/>
          <a:p>
            <a:pPr algn="ctr" fontAlgn="auto">
              <a:spcBef>
                <a:spcPts val="0"/>
              </a:spcBef>
              <a:spcAft>
                <a:spcPts val="0"/>
              </a:spcAft>
              <a:defRPr/>
            </a:pPr>
            <a:endParaRPr lang="en-GB" sz="1800" b="0" kern="0" dirty="0">
              <a:solidFill>
                <a:prstClr val="white"/>
              </a:solidFill>
              <a:latin typeface="Arial"/>
            </a:endParaRPr>
          </a:p>
        </p:txBody>
      </p:sp>
      <p:cxnSp>
        <p:nvCxnSpPr>
          <p:cNvPr id="101" name="Straight Connector 100"/>
          <p:cNvCxnSpPr>
            <a:cxnSpLocks noChangeShapeType="1"/>
          </p:cNvCxnSpPr>
          <p:nvPr/>
        </p:nvCxnSpPr>
        <p:spPr bwMode="auto">
          <a:xfrm flipH="1">
            <a:off x="3442436" y="2387603"/>
            <a:ext cx="852" cy="2582803"/>
          </a:xfrm>
          <a:prstGeom prst="line">
            <a:avLst/>
          </a:prstGeom>
          <a:noFill/>
          <a:ln w="12700">
            <a:solidFill>
              <a:schemeClr val="tx1">
                <a:lumMod val="95000"/>
                <a:lumOff val="5000"/>
              </a:schemeClr>
            </a:solidFill>
            <a:round/>
            <a:headEnd/>
            <a:tailEnd/>
          </a:ln>
          <a:effectLst/>
        </p:spPr>
      </p:cxnSp>
      <p:cxnSp>
        <p:nvCxnSpPr>
          <p:cNvPr id="103" name="Straight Connector 102"/>
          <p:cNvCxnSpPr>
            <a:cxnSpLocks noChangeShapeType="1"/>
          </p:cNvCxnSpPr>
          <p:nvPr/>
        </p:nvCxnSpPr>
        <p:spPr bwMode="auto">
          <a:xfrm flipH="1">
            <a:off x="3375025" y="4398963"/>
            <a:ext cx="72000" cy="0"/>
          </a:xfrm>
          <a:prstGeom prst="line">
            <a:avLst/>
          </a:prstGeom>
          <a:noFill/>
          <a:ln w="12700">
            <a:solidFill>
              <a:sysClr val="windowText" lastClr="000000"/>
            </a:solidFill>
            <a:round/>
            <a:headEnd/>
            <a:tailEnd/>
          </a:ln>
          <a:effectLst/>
          <a:scene3d>
            <a:camera prst="orthographicFront"/>
            <a:lightRig rig="threePt" dir="t"/>
          </a:scene3d>
          <a:sp3d>
            <a:bevelT w="0" h="0"/>
          </a:sp3d>
        </p:spPr>
      </p:cxnSp>
      <p:cxnSp>
        <p:nvCxnSpPr>
          <p:cNvPr id="104" name="Straight Connector 103"/>
          <p:cNvCxnSpPr>
            <a:cxnSpLocks noChangeShapeType="1"/>
          </p:cNvCxnSpPr>
          <p:nvPr/>
        </p:nvCxnSpPr>
        <p:spPr bwMode="auto">
          <a:xfrm flipH="1">
            <a:off x="3375025" y="3883025"/>
            <a:ext cx="72000" cy="0"/>
          </a:xfrm>
          <a:prstGeom prst="line">
            <a:avLst/>
          </a:prstGeom>
          <a:noFill/>
          <a:ln w="12700">
            <a:solidFill>
              <a:sysClr val="windowText" lastClr="000000"/>
            </a:solidFill>
            <a:round/>
            <a:headEnd/>
            <a:tailEnd/>
          </a:ln>
          <a:effectLst/>
          <a:scene3d>
            <a:camera prst="orthographicFront"/>
            <a:lightRig rig="threePt" dir="t"/>
          </a:scene3d>
          <a:sp3d>
            <a:bevelT w="0" h="0"/>
          </a:sp3d>
        </p:spPr>
      </p:cxnSp>
      <p:cxnSp>
        <p:nvCxnSpPr>
          <p:cNvPr id="105" name="Straight Connector 104"/>
          <p:cNvCxnSpPr>
            <a:cxnSpLocks noChangeShapeType="1"/>
          </p:cNvCxnSpPr>
          <p:nvPr/>
        </p:nvCxnSpPr>
        <p:spPr bwMode="auto">
          <a:xfrm flipH="1">
            <a:off x="3375025" y="3379788"/>
            <a:ext cx="72000" cy="0"/>
          </a:xfrm>
          <a:prstGeom prst="line">
            <a:avLst/>
          </a:prstGeom>
          <a:noFill/>
          <a:ln w="12700">
            <a:solidFill>
              <a:sysClr val="windowText" lastClr="000000"/>
            </a:solidFill>
            <a:round/>
            <a:headEnd/>
            <a:tailEnd/>
          </a:ln>
          <a:effectLst/>
          <a:scene3d>
            <a:camera prst="orthographicFront"/>
            <a:lightRig rig="threePt" dir="t"/>
          </a:scene3d>
          <a:sp3d>
            <a:bevelT w="0" h="0"/>
          </a:sp3d>
        </p:spPr>
      </p:cxnSp>
      <p:cxnSp>
        <p:nvCxnSpPr>
          <p:cNvPr id="106" name="Straight Connector 105"/>
          <p:cNvCxnSpPr>
            <a:cxnSpLocks noChangeShapeType="1"/>
          </p:cNvCxnSpPr>
          <p:nvPr/>
        </p:nvCxnSpPr>
        <p:spPr bwMode="auto">
          <a:xfrm flipH="1">
            <a:off x="3375025" y="2876550"/>
            <a:ext cx="72000" cy="0"/>
          </a:xfrm>
          <a:prstGeom prst="line">
            <a:avLst/>
          </a:prstGeom>
          <a:noFill/>
          <a:ln w="12700">
            <a:solidFill>
              <a:sysClr val="windowText" lastClr="000000"/>
            </a:solidFill>
            <a:round/>
            <a:headEnd/>
            <a:tailEnd/>
          </a:ln>
          <a:effectLst/>
          <a:scene3d>
            <a:camera prst="orthographicFront"/>
            <a:lightRig rig="threePt" dir="t"/>
          </a:scene3d>
          <a:sp3d>
            <a:bevelT w="0" h="0"/>
          </a:sp3d>
        </p:spPr>
      </p:cxnSp>
      <p:cxnSp>
        <p:nvCxnSpPr>
          <p:cNvPr id="107" name="Straight Connector 106"/>
          <p:cNvCxnSpPr>
            <a:cxnSpLocks noChangeShapeType="1"/>
          </p:cNvCxnSpPr>
          <p:nvPr/>
        </p:nvCxnSpPr>
        <p:spPr bwMode="auto">
          <a:xfrm flipH="1">
            <a:off x="3375025" y="2389188"/>
            <a:ext cx="72000" cy="0"/>
          </a:xfrm>
          <a:prstGeom prst="line">
            <a:avLst/>
          </a:prstGeom>
          <a:noFill/>
          <a:ln w="12700">
            <a:solidFill>
              <a:sysClr val="windowText" lastClr="000000"/>
            </a:solidFill>
            <a:round/>
            <a:headEnd/>
            <a:tailEnd/>
          </a:ln>
          <a:effectLst/>
          <a:scene3d>
            <a:camera prst="orthographicFront"/>
            <a:lightRig rig="threePt" dir="t"/>
          </a:scene3d>
          <a:sp3d>
            <a:bevelT w="0" h="0"/>
          </a:sp3d>
        </p:spPr>
      </p:cxnSp>
      <p:sp>
        <p:nvSpPr>
          <p:cNvPr id="108" name="TextBox 107"/>
          <p:cNvSpPr txBox="1"/>
          <p:nvPr/>
        </p:nvSpPr>
        <p:spPr bwMode="auto">
          <a:xfrm>
            <a:off x="2941467" y="2252668"/>
            <a:ext cx="447675" cy="276999"/>
          </a:xfrm>
          <a:prstGeom prst="rect">
            <a:avLst/>
          </a:prstGeom>
          <a:noFill/>
          <a:scene3d>
            <a:camera prst="orthographicFront"/>
            <a:lightRig rig="threePt" dir="t"/>
          </a:scene3d>
          <a:sp3d>
            <a:bevelT w="0" h="0"/>
          </a:sp3d>
        </p:spPr>
        <p:txBody>
          <a:bodyPr>
            <a:spAutoFit/>
          </a:bodyPr>
          <a:lstStyle/>
          <a:p>
            <a:pPr algn="r" fontAlgn="auto">
              <a:spcBef>
                <a:spcPts val="0"/>
              </a:spcBef>
              <a:spcAft>
                <a:spcPts val="0"/>
              </a:spcAft>
              <a:defRPr/>
            </a:pPr>
            <a:r>
              <a:rPr lang="en-GB" sz="1200" b="0" dirty="0">
                <a:solidFill>
                  <a:prstClr val="white"/>
                </a:solidFill>
                <a:latin typeface="Arial" panose="020B0604020202020204"/>
                <a:ea typeface="ＭＳ Ｐゴシック" charset="-128"/>
              </a:rPr>
              <a:t>50</a:t>
            </a:r>
          </a:p>
        </p:txBody>
      </p:sp>
      <p:sp>
        <p:nvSpPr>
          <p:cNvPr id="109" name="TextBox 108"/>
          <p:cNvSpPr txBox="1"/>
          <p:nvPr/>
        </p:nvSpPr>
        <p:spPr bwMode="auto">
          <a:xfrm>
            <a:off x="2952577" y="3241293"/>
            <a:ext cx="449262" cy="276999"/>
          </a:xfrm>
          <a:prstGeom prst="rect">
            <a:avLst/>
          </a:prstGeom>
          <a:noFill/>
          <a:scene3d>
            <a:camera prst="orthographicFront"/>
            <a:lightRig rig="threePt" dir="t"/>
          </a:scene3d>
          <a:sp3d>
            <a:bevelT w="0" h="0"/>
          </a:sp3d>
        </p:spPr>
        <p:txBody>
          <a:bodyPr>
            <a:spAutoFit/>
          </a:bodyPr>
          <a:lstStyle/>
          <a:p>
            <a:pPr algn="r" fontAlgn="auto">
              <a:spcBef>
                <a:spcPts val="0"/>
              </a:spcBef>
              <a:spcAft>
                <a:spcPts val="0"/>
              </a:spcAft>
              <a:defRPr/>
            </a:pPr>
            <a:r>
              <a:rPr lang="en-GB" sz="1200" b="0" dirty="0">
                <a:solidFill>
                  <a:prstClr val="white"/>
                </a:solidFill>
                <a:latin typeface="Arial" panose="020B0604020202020204"/>
                <a:ea typeface="ＭＳ Ｐゴシック" charset="-128"/>
              </a:rPr>
              <a:t>30</a:t>
            </a:r>
          </a:p>
        </p:txBody>
      </p:sp>
      <p:sp>
        <p:nvSpPr>
          <p:cNvPr id="110" name="TextBox 109"/>
          <p:cNvSpPr txBox="1"/>
          <p:nvPr/>
        </p:nvSpPr>
        <p:spPr bwMode="auto">
          <a:xfrm>
            <a:off x="2957340" y="3746503"/>
            <a:ext cx="447675" cy="276999"/>
          </a:xfrm>
          <a:prstGeom prst="rect">
            <a:avLst/>
          </a:prstGeom>
          <a:noFill/>
          <a:scene3d>
            <a:camera prst="orthographicFront"/>
            <a:lightRig rig="threePt" dir="t"/>
          </a:scene3d>
          <a:sp3d>
            <a:bevelT w="0" h="0"/>
          </a:sp3d>
        </p:spPr>
        <p:txBody>
          <a:bodyPr>
            <a:spAutoFit/>
          </a:bodyPr>
          <a:lstStyle/>
          <a:p>
            <a:pPr algn="r" fontAlgn="auto">
              <a:spcBef>
                <a:spcPts val="0"/>
              </a:spcBef>
              <a:spcAft>
                <a:spcPts val="0"/>
              </a:spcAft>
              <a:defRPr/>
            </a:pPr>
            <a:r>
              <a:rPr lang="en-GB" sz="1200" b="0" dirty="0">
                <a:solidFill>
                  <a:prstClr val="white"/>
                </a:solidFill>
                <a:latin typeface="Arial" panose="020B0604020202020204"/>
                <a:ea typeface="ＭＳ Ｐゴシック" charset="-128"/>
              </a:rPr>
              <a:t>20</a:t>
            </a:r>
          </a:p>
        </p:txBody>
      </p:sp>
      <p:sp>
        <p:nvSpPr>
          <p:cNvPr id="111" name="TextBox 110"/>
          <p:cNvSpPr txBox="1"/>
          <p:nvPr/>
        </p:nvSpPr>
        <p:spPr bwMode="auto">
          <a:xfrm>
            <a:off x="2954166" y="4259270"/>
            <a:ext cx="447675" cy="276999"/>
          </a:xfrm>
          <a:prstGeom prst="rect">
            <a:avLst/>
          </a:prstGeom>
          <a:noFill/>
          <a:scene3d>
            <a:camera prst="orthographicFront"/>
            <a:lightRig rig="threePt" dir="t"/>
          </a:scene3d>
          <a:sp3d>
            <a:bevelT w="0" h="0"/>
          </a:sp3d>
        </p:spPr>
        <p:txBody>
          <a:bodyPr>
            <a:spAutoFit/>
          </a:bodyPr>
          <a:lstStyle/>
          <a:p>
            <a:pPr algn="r" fontAlgn="auto">
              <a:spcBef>
                <a:spcPts val="0"/>
              </a:spcBef>
              <a:spcAft>
                <a:spcPts val="0"/>
              </a:spcAft>
              <a:defRPr/>
            </a:pPr>
            <a:r>
              <a:rPr lang="en-GB" sz="1200" b="0" dirty="0">
                <a:solidFill>
                  <a:prstClr val="white"/>
                </a:solidFill>
                <a:latin typeface="Arial" panose="020B0604020202020204"/>
                <a:ea typeface="ＭＳ Ｐゴシック" charset="-128"/>
              </a:rPr>
              <a:t>10</a:t>
            </a:r>
          </a:p>
        </p:txBody>
      </p:sp>
      <p:sp>
        <p:nvSpPr>
          <p:cNvPr id="112" name="TextBox 111"/>
          <p:cNvSpPr txBox="1"/>
          <p:nvPr/>
        </p:nvSpPr>
        <p:spPr bwMode="auto">
          <a:xfrm>
            <a:off x="2989092" y="4787905"/>
            <a:ext cx="449263" cy="276999"/>
          </a:xfrm>
          <a:prstGeom prst="rect">
            <a:avLst/>
          </a:prstGeom>
          <a:noFill/>
          <a:scene3d>
            <a:camera prst="orthographicFront"/>
            <a:lightRig rig="threePt" dir="t"/>
          </a:scene3d>
          <a:sp3d>
            <a:bevelT w="0" h="0"/>
          </a:sp3d>
        </p:spPr>
        <p:txBody>
          <a:bodyPr>
            <a:spAutoFit/>
          </a:bodyPr>
          <a:lstStyle/>
          <a:p>
            <a:pPr algn="r" fontAlgn="auto">
              <a:spcBef>
                <a:spcPts val="0"/>
              </a:spcBef>
              <a:spcAft>
                <a:spcPts val="0"/>
              </a:spcAft>
              <a:defRPr/>
            </a:pPr>
            <a:r>
              <a:rPr lang="en-GB" sz="1200" b="0" dirty="0">
                <a:solidFill>
                  <a:prstClr val="white"/>
                </a:solidFill>
                <a:latin typeface="Arial" panose="020B0604020202020204"/>
                <a:ea typeface="ＭＳ Ｐゴシック" charset="-128"/>
              </a:rPr>
              <a:t>0</a:t>
            </a:r>
          </a:p>
        </p:txBody>
      </p:sp>
      <p:sp>
        <p:nvSpPr>
          <p:cNvPr id="114" name="TextBox 113"/>
          <p:cNvSpPr txBox="1"/>
          <p:nvPr/>
        </p:nvSpPr>
        <p:spPr bwMode="auto">
          <a:xfrm>
            <a:off x="4033839" y="4968820"/>
            <a:ext cx="447675" cy="276999"/>
          </a:xfrm>
          <a:prstGeom prst="rect">
            <a:avLst/>
          </a:prstGeom>
          <a:noFill/>
          <a:effectLst/>
        </p:spPr>
        <p:txBody>
          <a:bodyPr>
            <a:spAutoFit/>
          </a:bodyPr>
          <a:lstStyle/>
          <a:p>
            <a:pPr algn="ctr" fontAlgn="auto">
              <a:spcBef>
                <a:spcPts val="0"/>
              </a:spcBef>
              <a:spcAft>
                <a:spcPts val="0"/>
              </a:spcAft>
              <a:defRPr/>
            </a:pPr>
            <a:r>
              <a:rPr lang="en-GB" sz="1200" b="0" dirty="0">
                <a:solidFill>
                  <a:prstClr val="white"/>
                </a:solidFill>
                <a:latin typeface="Arial" panose="020B0604020202020204"/>
                <a:ea typeface="ＭＳ Ｐゴシック" charset="-128"/>
              </a:rPr>
              <a:t>2</a:t>
            </a:r>
          </a:p>
        </p:txBody>
      </p:sp>
      <p:sp>
        <p:nvSpPr>
          <p:cNvPr id="116" name="TextBox 115"/>
          <p:cNvSpPr txBox="1"/>
          <p:nvPr/>
        </p:nvSpPr>
        <p:spPr bwMode="auto">
          <a:xfrm>
            <a:off x="4819653" y="4970408"/>
            <a:ext cx="447675" cy="276999"/>
          </a:xfrm>
          <a:prstGeom prst="rect">
            <a:avLst/>
          </a:prstGeom>
          <a:noFill/>
          <a:effectLst/>
        </p:spPr>
        <p:txBody>
          <a:bodyPr>
            <a:spAutoFit/>
          </a:bodyPr>
          <a:lstStyle/>
          <a:p>
            <a:pPr algn="ctr" fontAlgn="auto">
              <a:spcBef>
                <a:spcPts val="0"/>
              </a:spcBef>
              <a:spcAft>
                <a:spcPts val="0"/>
              </a:spcAft>
              <a:defRPr/>
            </a:pPr>
            <a:r>
              <a:rPr lang="en-GB" sz="1200" b="0" dirty="0">
                <a:solidFill>
                  <a:prstClr val="white"/>
                </a:solidFill>
                <a:latin typeface="Arial" panose="020B0604020202020204"/>
                <a:ea typeface="ＭＳ Ｐゴシック" charset="-128"/>
              </a:rPr>
              <a:t>4</a:t>
            </a:r>
          </a:p>
        </p:txBody>
      </p:sp>
      <p:sp>
        <p:nvSpPr>
          <p:cNvPr id="118" name="TextBox 117"/>
          <p:cNvSpPr txBox="1"/>
          <p:nvPr/>
        </p:nvSpPr>
        <p:spPr bwMode="auto">
          <a:xfrm>
            <a:off x="5607051" y="4970408"/>
            <a:ext cx="447675" cy="276999"/>
          </a:xfrm>
          <a:prstGeom prst="rect">
            <a:avLst/>
          </a:prstGeom>
          <a:noFill/>
          <a:effectLst/>
        </p:spPr>
        <p:txBody>
          <a:bodyPr>
            <a:spAutoFit/>
          </a:bodyPr>
          <a:lstStyle/>
          <a:p>
            <a:pPr algn="ctr" fontAlgn="auto">
              <a:spcBef>
                <a:spcPts val="0"/>
              </a:spcBef>
              <a:spcAft>
                <a:spcPts val="0"/>
              </a:spcAft>
              <a:defRPr/>
            </a:pPr>
            <a:r>
              <a:rPr lang="en-GB" sz="1200" b="0" dirty="0">
                <a:solidFill>
                  <a:prstClr val="white"/>
                </a:solidFill>
                <a:latin typeface="Arial" panose="020B0604020202020204"/>
                <a:ea typeface="ＭＳ Ｐゴシック" charset="-128"/>
              </a:rPr>
              <a:t>6</a:t>
            </a:r>
          </a:p>
        </p:txBody>
      </p:sp>
      <p:sp>
        <p:nvSpPr>
          <p:cNvPr id="120" name="TextBox 119"/>
          <p:cNvSpPr txBox="1"/>
          <p:nvPr/>
        </p:nvSpPr>
        <p:spPr bwMode="auto">
          <a:xfrm>
            <a:off x="6393656" y="4968761"/>
            <a:ext cx="449263" cy="276999"/>
          </a:xfrm>
          <a:prstGeom prst="rect">
            <a:avLst/>
          </a:prstGeom>
          <a:noFill/>
          <a:effectLst/>
        </p:spPr>
        <p:txBody>
          <a:bodyPr>
            <a:spAutoFit/>
          </a:bodyPr>
          <a:lstStyle/>
          <a:p>
            <a:pPr algn="ctr" fontAlgn="auto">
              <a:spcBef>
                <a:spcPts val="0"/>
              </a:spcBef>
              <a:spcAft>
                <a:spcPts val="0"/>
              </a:spcAft>
              <a:defRPr/>
            </a:pPr>
            <a:r>
              <a:rPr lang="en-GB" sz="1200" b="0" dirty="0">
                <a:solidFill>
                  <a:prstClr val="white"/>
                </a:solidFill>
                <a:latin typeface="Arial" panose="020B0604020202020204"/>
                <a:ea typeface="ＭＳ Ｐゴシック" charset="-128"/>
              </a:rPr>
              <a:t>8</a:t>
            </a:r>
          </a:p>
        </p:txBody>
      </p:sp>
      <p:sp>
        <p:nvSpPr>
          <p:cNvPr id="122" name="TextBox 121"/>
          <p:cNvSpPr txBox="1"/>
          <p:nvPr/>
        </p:nvSpPr>
        <p:spPr bwMode="auto">
          <a:xfrm>
            <a:off x="7182646" y="4970408"/>
            <a:ext cx="449263" cy="276999"/>
          </a:xfrm>
          <a:prstGeom prst="rect">
            <a:avLst/>
          </a:prstGeom>
          <a:noFill/>
          <a:effectLst/>
        </p:spPr>
        <p:txBody>
          <a:bodyPr>
            <a:spAutoFit/>
          </a:bodyPr>
          <a:lstStyle/>
          <a:p>
            <a:pPr algn="ctr" fontAlgn="auto">
              <a:spcBef>
                <a:spcPts val="0"/>
              </a:spcBef>
              <a:spcAft>
                <a:spcPts val="0"/>
              </a:spcAft>
              <a:defRPr/>
            </a:pPr>
            <a:r>
              <a:rPr lang="en-GB" sz="1200" b="0" dirty="0">
                <a:solidFill>
                  <a:prstClr val="white"/>
                </a:solidFill>
                <a:latin typeface="Arial" panose="020B0604020202020204"/>
                <a:ea typeface="ＭＳ Ｐゴシック" charset="-128"/>
              </a:rPr>
              <a:t>10</a:t>
            </a:r>
          </a:p>
        </p:txBody>
      </p:sp>
      <p:sp>
        <p:nvSpPr>
          <p:cNvPr id="124" name="TextBox 123"/>
          <p:cNvSpPr txBox="1"/>
          <p:nvPr/>
        </p:nvSpPr>
        <p:spPr bwMode="auto">
          <a:xfrm>
            <a:off x="7970838" y="4970408"/>
            <a:ext cx="447675" cy="276999"/>
          </a:xfrm>
          <a:prstGeom prst="rect">
            <a:avLst/>
          </a:prstGeom>
          <a:noFill/>
        </p:spPr>
        <p:txBody>
          <a:bodyPr>
            <a:spAutoFit/>
          </a:bodyPr>
          <a:lstStyle/>
          <a:p>
            <a:pPr algn="ctr" fontAlgn="auto">
              <a:spcBef>
                <a:spcPts val="0"/>
              </a:spcBef>
              <a:spcAft>
                <a:spcPts val="0"/>
              </a:spcAft>
              <a:defRPr/>
            </a:pPr>
            <a:r>
              <a:rPr lang="en-GB" sz="1200" b="0" dirty="0">
                <a:solidFill>
                  <a:prstClr val="white"/>
                </a:solidFill>
                <a:latin typeface="Arial" panose="020B0604020202020204"/>
                <a:ea typeface="ＭＳ Ｐゴシック" charset="-128"/>
              </a:rPr>
              <a:t>12</a:t>
            </a:r>
          </a:p>
        </p:txBody>
      </p:sp>
      <p:sp>
        <p:nvSpPr>
          <p:cNvPr id="125" name="TextBox 124"/>
          <p:cNvSpPr txBox="1"/>
          <p:nvPr/>
        </p:nvSpPr>
        <p:spPr bwMode="auto">
          <a:xfrm>
            <a:off x="3444876" y="5208018"/>
            <a:ext cx="4932363" cy="307777"/>
          </a:xfrm>
          <a:prstGeom prst="rect">
            <a:avLst/>
          </a:prstGeom>
          <a:noFill/>
        </p:spPr>
        <p:txBody>
          <a:bodyPr>
            <a:spAutoFit/>
          </a:bodyPr>
          <a:lstStyle/>
          <a:p>
            <a:pPr algn="ctr" fontAlgn="auto">
              <a:spcBef>
                <a:spcPts val="0"/>
              </a:spcBef>
              <a:spcAft>
                <a:spcPts val="0"/>
              </a:spcAft>
              <a:defRPr/>
            </a:pPr>
            <a:r>
              <a:rPr lang="en-GB" sz="1400" dirty="0">
                <a:solidFill>
                  <a:prstClr val="white"/>
                </a:solidFill>
                <a:latin typeface="Arial" panose="020B0604020202020204"/>
                <a:ea typeface="ＭＳ Ｐゴシック" charset="-128"/>
              </a:rPr>
              <a:t>Duration of exposure (months)</a:t>
            </a:r>
          </a:p>
        </p:txBody>
      </p:sp>
      <p:sp>
        <p:nvSpPr>
          <p:cNvPr id="126" name="TextBox 125"/>
          <p:cNvSpPr txBox="1"/>
          <p:nvPr/>
        </p:nvSpPr>
        <p:spPr bwMode="auto">
          <a:xfrm rot="16200000">
            <a:off x="1554427" y="3355511"/>
            <a:ext cx="2551112" cy="523220"/>
          </a:xfrm>
          <a:prstGeom prst="rect">
            <a:avLst/>
          </a:prstGeom>
          <a:noFill/>
          <a:scene3d>
            <a:camera prst="orthographicFront"/>
            <a:lightRig rig="threePt" dir="t"/>
          </a:scene3d>
          <a:sp3d>
            <a:bevelT w="0" h="0"/>
          </a:sp3d>
        </p:spPr>
        <p:txBody>
          <a:bodyPr>
            <a:spAutoFit/>
          </a:bodyPr>
          <a:lstStyle/>
          <a:p>
            <a:pPr algn="ctr" fontAlgn="auto">
              <a:spcBef>
                <a:spcPts val="0"/>
              </a:spcBef>
              <a:spcAft>
                <a:spcPts val="0"/>
              </a:spcAft>
              <a:defRPr/>
            </a:pPr>
            <a:r>
              <a:rPr lang="en-GB" sz="1400" dirty="0">
                <a:solidFill>
                  <a:prstClr val="white"/>
                </a:solidFill>
                <a:latin typeface="Arial" panose="020B0604020202020204"/>
                <a:ea typeface="ＭＳ Ｐゴシック" charset="-128"/>
              </a:rPr>
              <a:t>Probability of COPD exacerbation (%)</a:t>
            </a:r>
          </a:p>
        </p:txBody>
      </p:sp>
      <p:sp>
        <p:nvSpPr>
          <p:cNvPr id="127" name="TextBox 126"/>
          <p:cNvSpPr txBox="1"/>
          <p:nvPr/>
        </p:nvSpPr>
        <p:spPr bwMode="auto">
          <a:xfrm>
            <a:off x="3544891" y="3625852"/>
            <a:ext cx="936625" cy="307777"/>
          </a:xfrm>
          <a:prstGeom prst="rect">
            <a:avLst/>
          </a:prstGeom>
          <a:noFill/>
          <a:effectLst/>
        </p:spPr>
        <p:txBody>
          <a:bodyPr>
            <a:spAutoFit/>
          </a:bodyPr>
          <a:lstStyle/>
          <a:p>
            <a:pPr algn="ctr" fontAlgn="auto">
              <a:spcBef>
                <a:spcPts val="0"/>
              </a:spcBef>
              <a:spcAft>
                <a:spcPts val="0"/>
              </a:spcAft>
              <a:defRPr/>
            </a:pPr>
            <a:r>
              <a:rPr lang="en-GB" sz="1400" b="0" dirty="0">
                <a:latin typeface="Arial" panose="020B0604020202020204"/>
                <a:ea typeface="ＭＳ Ｐゴシック" charset="-128"/>
              </a:rPr>
              <a:t>Placebo</a:t>
            </a:r>
          </a:p>
        </p:txBody>
      </p:sp>
      <p:sp>
        <p:nvSpPr>
          <p:cNvPr id="128" name="TextBox 127"/>
          <p:cNvSpPr txBox="1"/>
          <p:nvPr/>
        </p:nvSpPr>
        <p:spPr bwMode="auto">
          <a:xfrm>
            <a:off x="8221663" y="2387600"/>
            <a:ext cx="1668462" cy="1631216"/>
          </a:xfrm>
          <a:prstGeom prst="rect">
            <a:avLst/>
          </a:prstGeom>
          <a:noFill/>
        </p:spPr>
        <p:txBody>
          <a:bodyPr>
            <a:spAutoFit/>
          </a:bodyPr>
          <a:lstStyle/>
          <a:p>
            <a:pPr algn="ctr" fontAlgn="auto">
              <a:spcBef>
                <a:spcPts val="0"/>
              </a:spcBef>
              <a:spcAft>
                <a:spcPts val="0"/>
              </a:spcAft>
              <a:defRPr/>
            </a:pPr>
            <a:r>
              <a:rPr lang="en-GB" sz="4000" dirty="0">
                <a:solidFill>
                  <a:prstClr val="white"/>
                </a:solidFill>
                <a:latin typeface="Arial" panose="020B0604020202020204"/>
                <a:ea typeface="ＭＳ Ｐゴシック" charset="-128"/>
              </a:rPr>
              <a:t>31</a:t>
            </a:r>
            <a:r>
              <a:rPr lang="en-GB" sz="3200" dirty="0">
                <a:solidFill>
                  <a:prstClr val="white"/>
                </a:solidFill>
                <a:latin typeface="Arial" panose="020B0604020202020204"/>
                <a:ea typeface="ＭＳ Ｐゴシック" charset="-128"/>
              </a:rPr>
              <a:t>%</a:t>
            </a:r>
            <a:r>
              <a:rPr lang="en-GB" sz="4000" dirty="0">
                <a:solidFill>
                  <a:prstClr val="white"/>
                </a:solidFill>
                <a:latin typeface="Arial" panose="020B0604020202020204"/>
                <a:ea typeface="ＭＳ Ｐゴシック" charset="-128"/>
              </a:rPr>
              <a:t> </a:t>
            </a:r>
          </a:p>
          <a:p>
            <a:pPr algn="ctr" fontAlgn="auto">
              <a:spcBef>
                <a:spcPts val="0"/>
              </a:spcBef>
              <a:spcAft>
                <a:spcPts val="0"/>
              </a:spcAft>
              <a:defRPr/>
            </a:pPr>
            <a:r>
              <a:rPr lang="en-GB" sz="1400" dirty="0">
                <a:solidFill>
                  <a:prstClr val="white"/>
                </a:solidFill>
                <a:latin typeface="Arial" panose="020B0604020202020204"/>
                <a:ea typeface="ＭＳ Ｐゴシック" charset="-128"/>
              </a:rPr>
              <a:t>RISK REDUCTION</a:t>
            </a:r>
          </a:p>
          <a:p>
            <a:pPr algn="ctr" fontAlgn="auto">
              <a:spcBef>
                <a:spcPts val="0"/>
              </a:spcBef>
              <a:spcAft>
                <a:spcPts val="0"/>
              </a:spcAft>
              <a:defRPr/>
            </a:pPr>
            <a:r>
              <a:rPr lang="en-GB" sz="1400" b="0" dirty="0">
                <a:solidFill>
                  <a:prstClr val="white"/>
                </a:solidFill>
                <a:latin typeface="Arial" panose="020B0604020202020204"/>
                <a:ea typeface="ＭＳ Ｐゴシック" charset="-128"/>
              </a:rPr>
              <a:t>versus placebo</a:t>
            </a:r>
          </a:p>
          <a:p>
            <a:pPr algn="ctr" fontAlgn="auto">
              <a:spcBef>
                <a:spcPts val="0"/>
              </a:spcBef>
              <a:spcAft>
                <a:spcPts val="0"/>
              </a:spcAft>
              <a:defRPr/>
            </a:pPr>
            <a:r>
              <a:rPr lang="en-GB" sz="1800" b="0" dirty="0">
                <a:solidFill>
                  <a:prstClr val="white"/>
                </a:solidFill>
                <a:latin typeface="Arial" panose="020B0604020202020204"/>
                <a:ea typeface="ＭＳ Ｐゴシック" charset="-128"/>
              </a:rPr>
              <a:t>(</a:t>
            </a:r>
            <a:r>
              <a:rPr lang="en-GB" sz="1800" b="0" i="1" dirty="0">
                <a:solidFill>
                  <a:prstClr val="white"/>
                </a:solidFill>
                <a:latin typeface="Arial" panose="020B0604020202020204"/>
                <a:ea typeface="ＭＳ Ｐゴシック" charset="-128"/>
              </a:rPr>
              <a:t>P</a:t>
            </a:r>
            <a:r>
              <a:rPr lang="en-GB" sz="1800" b="0" dirty="0">
                <a:solidFill>
                  <a:prstClr val="white"/>
                </a:solidFill>
                <a:latin typeface="Arial" panose="020B0604020202020204"/>
                <a:ea typeface="ＭＳ Ｐゴシック" charset="-128"/>
              </a:rPr>
              <a:t>&lt;0.0001)</a:t>
            </a:r>
          </a:p>
        </p:txBody>
      </p:sp>
      <p:sp>
        <p:nvSpPr>
          <p:cNvPr id="129" name="TextBox 38"/>
          <p:cNvSpPr txBox="1">
            <a:spLocks noChangeArrowheads="1"/>
          </p:cNvSpPr>
          <p:nvPr/>
        </p:nvSpPr>
        <p:spPr bwMode="auto">
          <a:xfrm>
            <a:off x="5818188" y="3656013"/>
            <a:ext cx="1992312" cy="523220"/>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en-GB" altLang="en-US" sz="1400" b="0" dirty="0">
                <a:solidFill>
                  <a:prstClr val="white"/>
                </a:solidFill>
                <a:latin typeface="Arial" panose="020B0604020202020204"/>
              </a:rPr>
              <a:t>SPIRIVA</a:t>
            </a:r>
            <a:r>
              <a:rPr lang="en-GB" altLang="en-US" sz="1400" b="0" baseline="30000" dirty="0">
                <a:solidFill>
                  <a:prstClr val="white"/>
                </a:solidFill>
                <a:latin typeface="Arial" panose="020B0604020202020204"/>
              </a:rPr>
              <a:t>® </a:t>
            </a:r>
            <a:r>
              <a:rPr lang="en-GB" sz="1400" b="0" dirty="0" err="1">
                <a:solidFill>
                  <a:prstClr val="white"/>
                </a:solidFill>
                <a:latin typeface="Arial" panose="020B0604020202020204"/>
                <a:ea typeface="ＭＳ Ｐゴシック" charset="-128"/>
              </a:rPr>
              <a:t>Respimat</a:t>
            </a:r>
            <a:r>
              <a:rPr lang="en-GB" sz="1400" b="0" baseline="30000" dirty="0">
                <a:solidFill>
                  <a:prstClr val="white"/>
                </a:solidFill>
                <a:latin typeface="Arial" panose="020B0604020202020204"/>
                <a:ea typeface="ＭＳ Ｐゴシック" charset="-128"/>
              </a:rPr>
              <a:t>® </a:t>
            </a:r>
            <a:br>
              <a:rPr lang="en-GB" sz="1400" b="0" baseline="30000" dirty="0">
                <a:solidFill>
                  <a:prstClr val="white"/>
                </a:solidFill>
                <a:latin typeface="Arial" panose="020B0604020202020204"/>
                <a:ea typeface="ＭＳ Ｐゴシック" charset="-128"/>
              </a:rPr>
            </a:br>
            <a:r>
              <a:rPr lang="en-US" sz="1400" b="0" dirty="0">
                <a:solidFill>
                  <a:prstClr val="white"/>
                </a:solidFill>
                <a:latin typeface="Arial" panose="020B0604020202020204"/>
                <a:ea typeface="ＭＳ Ｐゴシック" charset="-128"/>
              </a:rPr>
              <a:t>5 µg</a:t>
            </a:r>
            <a:r>
              <a:rPr lang="en-GB" sz="1400" b="0" dirty="0">
                <a:solidFill>
                  <a:prstClr val="white"/>
                </a:solidFill>
                <a:latin typeface="Arial" panose="020B0604020202020204"/>
                <a:ea typeface="ＭＳ Ｐゴシック" charset="-128"/>
              </a:rPr>
              <a:t> </a:t>
            </a:r>
            <a:endParaRPr lang="en-GB" sz="1400" b="0" baseline="30000" dirty="0">
              <a:solidFill>
                <a:prstClr val="white"/>
              </a:solidFill>
              <a:latin typeface="Arial" panose="020B0604020202020204"/>
              <a:ea typeface="ＭＳ Ｐゴシック" charset="-128"/>
            </a:endParaRPr>
          </a:p>
        </p:txBody>
      </p:sp>
      <p:cxnSp>
        <p:nvCxnSpPr>
          <p:cNvPr id="251" name="Straight Connector 11"/>
          <p:cNvCxnSpPr>
            <a:cxnSpLocks noChangeShapeType="1"/>
          </p:cNvCxnSpPr>
          <p:nvPr/>
        </p:nvCxnSpPr>
        <p:spPr bwMode="auto">
          <a:xfrm>
            <a:off x="8194675" y="4920363"/>
            <a:ext cx="0" cy="72000"/>
          </a:xfrm>
          <a:prstGeom prst="line">
            <a:avLst/>
          </a:prstGeom>
          <a:noFill/>
          <a:ln w="12700">
            <a:solidFill>
              <a:sysClr val="windowText" lastClr="000000"/>
            </a:solidFill>
            <a:round/>
            <a:headEnd/>
            <a:tailEnd/>
          </a:ln>
          <a:effectLst/>
        </p:spPr>
      </p:cxnSp>
      <p:cxnSp>
        <p:nvCxnSpPr>
          <p:cNvPr id="253" name="Straight Connector 13"/>
          <p:cNvCxnSpPr>
            <a:cxnSpLocks noChangeShapeType="1"/>
          </p:cNvCxnSpPr>
          <p:nvPr/>
        </p:nvCxnSpPr>
        <p:spPr bwMode="auto">
          <a:xfrm>
            <a:off x="7407275" y="4921951"/>
            <a:ext cx="0" cy="72000"/>
          </a:xfrm>
          <a:prstGeom prst="line">
            <a:avLst/>
          </a:prstGeom>
          <a:noFill/>
          <a:ln w="12700">
            <a:solidFill>
              <a:sysClr val="windowText" lastClr="000000"/>
            </a:solidFill>
            <a:round/>
            <a:headEnd/>
            <a:tailEnd/>
          </a:ln>
          <a:effectLst/>
        </p:spPr>
      </p:cxnSp>
      <p:cxnSp>
        <p:nvCxnSpPr>
          <p:cNvPr id="255" name="Straight Connector 15"/>
          <p:cNvCxnSpPr>
            <a:cxnSpLocks noChangeShapeType="1"/>
          </p:cNvCxnSpPr>
          <p:nvPr/>
        </p:nvCxnSpPr>
        <p:spPr bwMode="auto">
          <a:xfrm>
            <a:off x="6618288" y="4921951"/>
            <a:ext cx="0" cy="72000"/>
          </a:xfrm>
          <a:prstGeom prst="line">
            <a:avLst/>
          </a:prstGeom>
          <a:noFill/>
          <a:ln w="12700">
            <a:solidFill>
              <a:sysClr val="windowText" lastClr="000000"/>
            </a:solidFill>
            <a:round/>
            <a:headEnd/>
            <a:tailEnd/>
          </a:ln>
          <a:effectLst/>
        </p:spPr>
      </p:cxnSp>
      <p:cxnSp>
        <p:nvCxnSpPr>
          <p:cNvPr id="257" name="Straight Connector 17"/>
          <p:cNvCxnSpPr>
            <a:cxnSpLocks noChangeShapeType="1"/>
          </p:cNvCxnSpPr>
          <p:nvPr/>
        </p:nvCxnSpPr>
        <p:spPr bwMode="auto">
          <a:xfrm>
            <a:off x="5830888" y="4920363"/>
            <a:ext cx="0" cy="72000"/>
          </a:xfrm>
          <a:prstGeom prst="line">
            <a:avLst/>
          </a:prstGeom>
          <a:noFill/>
          <a:ln w="12700">
            <a:solidFill>
              <a:sysClr val="windowText" lastClr="000000"/>
            </a:solidFill>
            <a:round/>
            <a:headEnd/>
            <a:tailEnd/>
          </a:ln>
          <a:effectLst/>
        </p:spPr>
      </p:cxnSp>
      <p:cxnSp>
        <p:nvCxnSpPr>
          <p:cNvPr id="259" name="Straight Connector 19"/>
          <p:cNvCxnSpPr>
            <a:cxnSpLocks noChangeShapeType="1"/>
          </p:cNvCxnSpPr>
          <p:nvPr/>
        </p:nvCxnSpPr>
        <p:spPr bwMode="auto">
          <a:xfrm>
            <a:off x="5043488" y="4920363"/>
            <a:ext cx="0" cy="72000"/>
          </a:xfrm>
          <a:prstGeom prst="line">
            <a:avLst/>
          </a:prstGeom>
          <a:noFill/>
          <a:ln w="12700">
            <a:solidFill>
              <a:sysClr val="windowText" lastClr="000000"/>
            </a:solidFill>
            <a:round/>
            <a:headEnd/>
            <a:tailEnd/>
          </a:ln>
          <a:effectLst/>
        </p:spPr>
      </p:cxnSp>
      <p:cxnSp>
        <p:nvCxnSpPr>
          <p:cNvPr id="261" name="Straight Connector 21"/>
          <p:cNvCxnSpPr>
            <a:cxnSpLocks noChangeShapeType="1"/>
          </p:cNvCxnSpPr>
          <p:nvPr/>
        </p:nvCxnSpPr>
        <p:spPr bwMode="auto">
          <a:xfrm>
            <a:off x="4254500" y="4920363"/>
            <a:ext cx="0" cy="72000"/>
          </a:xfrm>
          <a:prstGeom prst="line">
            <a:avLst/>
          </a:prstGeom>
          <a:noFill/>
          <a:ln w="12700">
            <a:solidFill>
              <a:sysClr val="windowText" lastClr="000000"/>
            </a:solidFill>
            <a:round/>
            <a:headEnd/>
            <a:tailEnd/>
          </a:ln>
          <a:effectLst/>
        </p:spPr>
      </p:cxnSp>
      <p:sp>
        <p:nvSpPr>
          <p:cNvPr id="263" name="Text Box 90"/>
          <p:cNvSpPr txBox="1">
            <a:spLocks noChangeArrowheads="1"/>
          </p:cNvSpPr>
          <p:nvPr/>
        </p:nvSpPr>
        <p:spPr bwMode="auto">
          <a:xfrm>
            <a:off x="6650556" y="6377018"/>
            <a:ext cx="4017446" cy="246221"/>
          </a:xfrm>
          <a:prstGeom prst="rect">
            <a:avLst/>
          </a:prstGeom>
          <a:noFill/>
          <a:ln w="9525">
            <a:noFill/>
            <a:miter lim="800000"/>
            <a:headEnd/>
            <a:tailEnd/>
          </a:ln>
          <a:effectLst/>
        </p:spPr>
        <p:txBody>
          <a:bodyPr wrap="none">
            <a:spAutoFit/>
          </a:bodyPr>
          <a:lstStyle/>
          <a:p>
            <a:pPr algn="r" fontAlgn="auto">
              <a:spcBef>
                <a:spcPts val="0"/>
              </a:spcBef>
              <a:spcAft>
                <a:spcPts val="0"/>
              </a:spcAft>
              <a:defRPr/>
            </a:pPr>
            <a:r>
              <a:rPr lang="en-GB" sz="1000" b="0" dirty="0">
                <a:solidFill>
                  <a:prstClr val="white"/>
                </a:solidFill>
                <a:latin typeface="Arial" panose="020B0604020202020204"/>
              </a:rPr>
              <a:t>Bateman E, et al. </a:t>
            </a:r>
            <a:r>
              <a:rPr lang="en-GB" sz="1000" b="0" i="1" dirty="0">
                <a:solidFill>
                  <a:prstClr val="white"/>
                </a:solidFill>
                <a:latin typeface="Arial" panose="020B0604020202020204"/>
              </a:rPr>
              <a:t>Respir Med. </a:t>
            </a:r>
            <a:r>
              <a:rPr lang="en-GB" sz="1000" b="0" dirty="0">
                <a:solidFill>
                  <a:prstClr val="white"/>
                </a:solidFill>
                <a:latin typeface="Arial" panose="020B0604020202020204"/>
              </a:rPr>
              <a:t>2010;104:1460-1472. Study 205.372.</a:t>
            </a:r>
            <a:endParaRPr lang="de-DE" sz="1000" b="0" dirty="0">
              <a:solidFill>
                <a:prstClr val="white"/>
              </a:solidFill>
              <a:latin typeface="Arial" panose="020B0604020202020204"/>
            </a:endParaRPr>
          </a:p>
        </p:txBody>
      </p:sp>
      <p:sp>
        <p:nvSpPr>
          <p:cNvPr id="250" name="Freeform 249"/>
          <p:cNvSpPr>
            <a:spLocks/>
          </p:cNvSpPr>
          <p:nvPr/>
        </p:nvSpPr>
        <p:spPr bwMode="auto">
          <a:xfrm>
            <a:off x="3467106" y="2957517"/>
            <a:ext cx="4727571" cy="1942305"/>
          </a:xfrm>
          <a:custGeom>
            <a:avLst/>
            <a:gdLst/>
            <a:ahLst/>
            <a:cxnLst/>
            <a:rect l="0" t="0" r="r" b="b"/>
            <a:pathLst>
              <a:path w="5100638" h="2176697">
                <a:moveTo>
                  <a:pt x="0" y="2176697"/>
                </a:moveTo>
                <a:cubicBezTo>
                  <a:pt x="6350" y="2168760"/>
                  <a:pt x="13071" y="2161106"/>
                  <a:pt x="19050" y="2152885"/>
                </a:cubicBezTo>
                <a:cubicBezTo>
                  <a:pt x="25783" y="2143627"/>
                  <a:pt x="27240" y="2127930"/>
                  <a:pt x="38100" y="2124310"/>
                </a:cubicBezTo>
                <a:cubicBezTo>
                  <a:pt x="63248" y="2115927"/>
                  <a:pt x="48212" y="2122332"/>
                  <a:pt x="80963" y="2100497"/>
                </a:cubicBezTo>
                <a:cubicBezTo>
                  <a:pt x="85725" y="2097322"/>
                  <a:pt x="91203" y="2095019"/>
                  <a:pt x="95250" y="2090972"/>
                </a:cubicBezTo>
                <a:cubicBezTo>
                  <a:pt x="100013" y="2086210"/>
                  <a:pt x="105226" y="2081859"/>
                  <a:pt x="109538" y="2076685"/>
                </a:cubicBezTo>
                <a:cubicBezTo>
                  <a:pt x="113202" y="2072288"/>
                  <a:pt x="115016" y="2066445"/>
                  <a:pt x="119063" y="2062397"/>
                </a:cubicBezTo>
                <a:cubicBezTo>
                  <a:pt x="123110" y="2058350"/>
                  <a:pt x="129072" y="2056675"/>
                  <a:pt x="133350" y="2052872"/>
                </a:cubicBezTo>
                <a:cubicBezTo>
                  <a:pt x="143418" y="2043923"/>
                  <a:pt x="150717" y="2031769"/>
                  <a:pt x="161925" y="2024297"/>
                </a:cubicBezTo>
                <a:cubicBezTo>
                  <a:pt x="194677" y="2002462"/>
                  <a:pt x="179640" y="2008867"/>
                  <a:pt x="204788" y="2000485"/>
                </a:cubicBezTo>
                <a:cubicBezTo>
                  <a:pt x="209550" y="1997310"/>
                  <a:pt x="213845" y="1993285"/>
                  <a:pt x="219075" y="1990960"/>
                </a:cubicBezTo>
                <a:cubicBezTo>
                  <a:pt x="228250" y="1986882"/>
                  <a:pt x="247650" y="1981435"/>
                  <a:pt x="247650" y="1981435"/>
                </a:cubicBezTo>
                <a:lnTo>
                  <a:pt x="276225" y="1952860"/>
                </a:lnTo>
                <a:cubicBezTo>
                  <a:pt x="280988" y="1948097"/>
                  <a:pt x="286777" y="1944176"/>
                  <a:pt x="290513" y="1938572"/>
                </a:cubicBezTo>
                <a:lnTo>
                  <a:pt x="309563" y="1909997"/>
                </a:lnTo>
                <a:cubicBezTo>
                  <a:pt x="311150" y="1905235"/>
                  <a:pt x="312080" y="1900200"/>
                  <a:pt x="314325" y="1895710"/>
                </a:cubicBezTo>
                <a:cubicBezTo>
                  <a:pt x="319329" y="1885702"/>
                  <a:pt x="329518" y="1873839"/>
                  <a:pt x="338138" y="1867135"/>
                </a:cubicBezTo>
                <a:cubicBezTo>
                  <a:pt x="347174" y="1860107"/>
                  <a:pt x="357188" y="1854435"/>
                  <a:pt x="366713" y="1848085"/>
                </a:cubicBezTo>
                <a:cubicBezTo>
                  <a:pt x="371475" y="1844910"/>
                  <a:pt x="375570" y="1840370"/>
                  <a:pt x="381000" y="1838560"/>
                </a:cubicBezTo>
                <a:cubicBezTo>
                  <a:pt x="385763" y="1836972"/>
                  <a:pt x="390899" y="1836235"/>
                  <a:pt x="395288" y="1833797"/>
                </a:cubicBezTo>
                <a:cubicBezTo>
                  <a:pt x="441679" y="1808024"/>
                  <a:pt x="405685" y="1819291"/>
                  <a:pt x="442913" y="1809985"/>
                </a:cubicBezTo>
                <a:cubicBezTo>
                  <a:pt x="483856" y="1782689"/>
                  <a:pt x="432054" y="1815415"/>
                  <a:pt x="471488" y="1795697"/>
                </a:cubicBezTo>
                <a:cubicBezTo>
                  <a:pt x="476607" y="1793137"/>
                  <a:pt x="480805" y="1789012"/>
                  <a:pt x="485775" y="1786172"/>
                </a:cubicBezTo>
                <a:cubicBezTo>
                  <a:pt x="502254" y="1776755"/>
                  <a:pt x="503083" y="1777228"/>
                  <a:pt x="519113" y="1771885"/>
                </a:cubicBezTo>
                <a:cubicBezTo>
                  <a:pt x="528638" y="1765535"/>
                  <a:pt x="536828" y="1756456"/>
                  <a:pt x="547688" y="1752835"/>
                </a:cubicBezTo>
                <a:cubicBezTo>
                  <a:pt x="552450" y="1751247"/>
                  <a:pt x="557587" y="1750510"/>
                  <a:pt x="561975" y="1748072"/>
                </a:cubicBezTo>
                <a:cubicBezTo>
                  <a:pt x="571982" y="1742512"/>
                  <a:pt x="581025" y="1735372"/>
                  <a:pt x="590550" y="1729022"/>
                </a:cubicBezTo>
                <a:lnTo>
                  <a:pt x="619125" y="1709972"/>
                </a:lnTo>
                <a:lnTo>
                  <a:pt x="633413" y="1700447"/>
                </a:lnTo>
                <a:cubicBezTo>
                  <a:pt x="660710" y="1659503"/>
                  <a:pt x="624363" y="1707687"/>
                  <a:pt x="657225" y="1681397"/>
                </a:cubicBezTo>
                <a:cubicBezTo>
                  <a:pt x="687998" y="1656778"/>
                  <a:pt x="645126" y="1674319"/>
                  <a:pt x="681038" y="1662347"/>
                </a:cubicBezTo>
                <a:cubicBezTo>
                  <a:pt x="708030" y="1621860"/>
                  <a:pt x="663566" y="1684586"/>
                  <a:pt x="719138" y="1629010"/>
                </a:cubicBezTo>
                <a:cubicBezTo>
                  <a:pt x="723900" y="1624247"/>
                  <a:pt x="729113" y="1619896"/>
                  <a:pt x="733425" y="1614722"/>
                </a:cubicBezTo>
                <a:cubicBezTo>
                  <a:pt x="737089" y="1610325"/>
                  <a:pt x="738642" y="1604204"/>
                  <a:pt x="742950" y="1600435"/>
                </a:cubicBezTo>
                <a:cubicBezTo>
                  <a:pt x="751565" y="1592897"/>
                  <a:pt x="771525" y="1581385"/>
                  <a:pt x="771525" y="1581385"/>
                </a:cubicBezTo>
                <a:cubicBezTo>
                  <a:pt x="798822" y="1540437"/>
                  <a:pt x="762475" y="1588625"/>
                  <a:pt x="795338" y="1562335"/>
                </a:cubicBezTo>
                <a:cubicBezTo>
                  <a:pt x="799808" y="1558759"/>
                  <a:pt x="800555" y="1551816"/>
                  <a:pt x="804863" y="1548047"/>
                </a:cubicBezTo>
                <a:cubicBezTo>
                  <a:pt x="813478" y="1540509"/>
                  <a:pt x="823913" y="1535347"/>
                  <a:pt x="833438" y="1528997"/>
                </a:cubicBezTo>
                <a:cubicBezTo>
                  <a:pt x="838200" y="1525822"/>
                  <a:pt x="842295" y="1521282"/>
                  <a:pt x="847725" y="1519472"/>
                </a:cubicBezTo>
                <a:lnTo>
                  <a:pt x="876300" y="1509947"/>
                </a:lnTo>
                <a:cubicBezTo>
                  <a:pt x="881063" y="1508360"/>
                  <a:pt x="885636" y="1506010"/>
                  <a:pt x="890588" y="1505185"/>
                </a:cubicBezTo>
                <a:cubicBezTo>
                  <a:pt x="924115" y="1499597"/>
                  <a:pt x="910002" y="1503475"/>
                  <a:pt x="933450" y="1495660"/>
                </a:cubicBezTo>
                <a:cubicBezTo>
                  <a:pt x="939800" y="1490897"/>
                  <a:pt x="946041" y="1485986"/>
                  <a:pt x="952500" y="1481372"/>
                </a:cubicBezTo>
                <a:cubicBezTo>
                  <a:pt x="957158" y="1478045"/>
                  <a:pt x="962391" y="1475511"/>
                  <a:pt x="966788" y="1471847"/>
                </a:cubicBezTo>
                <a:cubicBezTo>
                  <a:pt x="971962" y="1467535"/>
                  <a:pt x="975901" y="1461872"/>
                  <a:pt x="981075" y="1457560"/>
                </a:cubicBezTo>
                <a:cubicBezTo>
                  <a:pt x="993384" y="1447303"/>
                  <a:pt x="995332" y="1448045"/>
                  <a:pt x="1009650" y="1443272"/>
                </a:cubicBezTo>
                <a:cubicBezTo>
                  <a:pt x="1016000" y="1438510"/>
                  <a:pt x="1022197" y="1433537"/>
                  <a:pt x="1028700" y="1428985"/>
                </a:cubicBezTo>
                <a:cubicBezTo>
                  <a:pt x="1043612" y="1418547"/>
                  <a:pt x="1062170" y="1407779"/>
                  <a:pt x="1076325" y="1395647"/>
                </a:cubicBezTo>
                <a:cubicBezTo>
                  <a:pt x="1115491" y="1362077"/>
                  <a:pt x="1056483" y="1404114"/>
                  <a:pt x="1119188" y="1362310"/>
                </a:cubicBezTo>
                <a:cubicBezTo>
                  <a:pt x="1123950" y="1359135"/>
                  <a:pt x="1129428" y="1356832"/>
                  <a:pt x="1133475" y="1352785"/>
                </a:cubicBezTo>
                <a:cubicBezTo>
                  <a:pt x="1138238" y="1348022"/>
                  <a:pt x="1142159" y="1342233"/>
                  <a:pt x="1147763" y="1338497"/>
                </a:cubicBezTo>
                <a:cubicBezTo>
                  <a:pt x="1151940" y="1335712"/>
                  <a:pt x="1157288" y="1335322"/>
                  <a:pt x="1162050" y="1333735"/>
                </a:cubicBezTo>
                <a:cubicBezTo>
                  <a:pt x="1166813" y="1328972"/>
                  <a:pt x="1170450" y="1322718"/>
                  <a:pt x="1176338" y="1319447"/>
                </a:cubicBezTo>
                <a:cubicBezTo>
                  <a:pt x="1185115" y="1314571"/>
                  <a:pt x="1195388" y="1313097"/>
                  <a:pt x="1204913" y="1309922"/>
                </a:cubicBezTo>
                <a:cubicBezTo>
                  <a:pt x="1252924" y="1293919"/>
                  <a:pt x="1178454" y="1318336"/>
                  <a:pt x="1238250" y="1300397"/>
                </a:cubicBezTo>
                <a:cubicBezTo>
                  <a:pt x="1299689" y="1281965"/>
                  <a:pt x="1242831" y="1300487"/>
                  <a:pt x="1281113" y="1281347"/>
                </a:cubicBezTo>
                <a:cubicBezTo>
                  <a:pt x="1285603" y="1279102"/>
                  <a:pt x="1290786" y="1278562"/>
                  <a:pt x="1295400" y="1276585"/>
                </a:cubicBezTo>
                <a:cubicBezTo>
                  <a:pt x="1301926" y="1273788"/>
                  <a:pt x="1307925" y="1269857"/>
                  <a:pt x="1314450" y="1267060"/>
                </a:cubicBezTo>
                <a:cubicBezTo>
                  <a:pt x="1319064" y="1265082"/>
                  <a:pt x="1324349" y="1264735"/>
                  <a:pt x="1328738" y="1262297"/>
                </a:cubicBezTo>
                <a:cubicBezTo>
                  <a:pt x="1350934" y="1249966"/>
                  <a:pt x="1357157" y="1242404"/>
                  <a:pt x="1376363" y="1228960"/>
                </a:cubicBezTo>
                <a:cubicBezTo>
                  <a:pt x="1385741" y="1222395"/>
                  <a:pt x="1395413" y="1216260"/>
                  <a:pt x="1404938" y="1209910"/>
                </a:cubicBezTo>
                <a:lnTo>
                  <a:pt x="1433513" y="1190860"/>
                </a:lnTo>
                <a:cubicBezTo>
                  <a:pt x="1438275" y="1187685"/>
                  <a:pt x="1443753" y="1185382"/>
                  <a:pt x="1447800" y="1181335"/>
                </a:cubicBezTo>
                <a:cubicBezTo>
                  <a:pt x="1458331" y="1170804"/>
                  <a:pt x="1463116" y="1164151"/>
                  <a:pt x="1476375" y="1157522"/>
                </a:cubicBezTo>
                <a:cubicBezTo>
                  <a:pt x="1480865" y="1155277"/>
                  <a:pt x="1485900" y="1154347"/>
                  <a:pt x="1490663" y="1152760"/>
                </a:cubicBezTo>
                <a:cubicBezTo>
                  <a:pt x="1500188" y="1146410"/>
                  <a:pt x="1508999" y="1138830"/>
                  <a:pt x="1519238" y="1133710"/>
                </a:cubicBezTo>
                <a:cubicBezTo>
                  <a:pt x="1525588" y="1130535"/>
                  <a:pt x="1532200" y="1127838"/>
                  <a:pt x="1538288" y="1124185"/>
                </a:cubicBezTo>
                <a:cubicBezTo>
                  <a:pt x="1548104" y="1118295"/>
                  <a:pt x="1557338" y="1111485"/>
                  <a:pt x="1566863" y="1105135"/>
                </a:cubicBezTo>
                <a:cubicBezTo>
                  <a:pt x="1571625" y="1101960"/>
                  <a:pt x="1575537" y="1096733"/>
                  <a:pt x="1581150" y="1095610"/>
                </a:cubicBezTo>
                <a:cubicBezTo>
                  <a:pt x="1614810" y="1088877"/>
                  <a:pt x="1597281" y="1093407"/>
                  <a:pt x="1633538" y="1081322"/>
                </a:cubicBezTo>
                <a:cubicBezTo>
                  <a:pt x="1638300" y="1079735"/>
                  <a:pt x="1643335" y="1078805"/>
                  <a:pt x="1647825" y="1076560"/>
                </a:cubicBezTo>
                <a:cubicBezTo>
                  <a:pt x="1654175" y="1073385"/>
                  <a:pt x="1660350" y="1069832"/>
                  <a:pt x="1666875" y="1067035"/>
                </a:cubicBezTo>
                <a:cubicBezTo>
                  <a:pt x="1671489" y="1065057"/>
                  <a:pt x="1676673" y="1064517"/>
                  <a:pt x="1681163" y="1062272"/>
                </a:cubicBezTo>
                <a:cubicBezTo>
                  <a:pt x="1686282" y="1059712"/>
                  <a:pt x="1690220" y="1055072"/>
                  <a:pt x="1695450" y="1052747"/>
                </a:cubicBezTo>
                <a:cubicBezTo>
                  <a:pt x="1704625" y="1048669"/>
                  <a:pt x="1714500" y="1046397"/>
                  <a:pt x="1724025" y="1043222"/>
                </a:cubicBezTo>
                <a:lnTo>
                  <a:pt x="1738313" y="1038460"/>
                </a:lnTo>
                <a:cubicBezTo>
                  <a:pt x="1743075" y="1035285"/>
                  <a:pt x="1747481" y="1031495"/>
                  <a:pt x="1752600" y="1028935"/>
                </a:cubicBezTo>
                <a:cubicBezTo>
                  <a:pt x="1763489" y="1023490"/>
                  <a:pt x="1779826" y="1022128"/>
                  <a:pt x="1790700" y="1019410"/>
                </a:cubicBezTo>
                <a:cubicBezTo>
                  <a:pt x="1835036" y="1008326"/>
                  <a:pt x="1756644" y="1021553"/>
                  <a:pt x="1838325" y="1009885"/>
                </a:cubicBezTo>
                <a:lnTo>
                  <a:pt x="1909763" y="986072"/>
                </a:lnTo>
                <a:lnTo>
                  <a:pt x="1938338" y="976547"/>
                </a:lnTo>
                <a:lnTo>
                  <a:pt x="1952625" y="971785"/>
                </a:lnTo>
                <a:cubicBezTo>
                  <a:pt x="1975268" y="956690"/>
                  <a:pt x="1961481" y="964071"/>
                  <a:pt x="1995488" y="952735"/>
                </a:cubicBezTo>
                <a:cubicBezTo>
                  <a:pt x="2000250" y="951147"/>
                  <a:pt x="2005598" y="950757"/>
                  <a:pt x="2009775" y="947972"/>
                </a:cubicBezTo>
                <a:cubicBezTo>
                  <a:pt x="2014538" y="944797"/>
                  <a:pt x="2018832" y="940772"/>
                  <a:pt x="2024063" y="938447"/>
                </a:cubicBezTo>
                <a:cubicBezTo>
                  <a:pt x="2033238" y="934369"/>
                  <a:pt x="2044284" y="934491"/>
                  <a:pt x="2052638" y="928922"/>
                </a:cubicBezTo>
                <a:cubicBezTo>
                  <a:pt x="2071102" y="916612"/>
                  <a:pt x="2061495" y="921207"/>
                  <a:pt x="2081213" y="914635"/>
                </a:cubicBezTo>
                <a:lnTo>
                  <a:pt x="2109788" y="895585"/>
                </a:lnTo>
                <a:cubicBezTo>
                  <a:pt x="2114550" y="892410"/>
                  <a:pt x="2118522" y="887448"/>
                  <a:pt x="2124075" y="886060"/>
                </a:cubicBezTo>
                <a:lnTo>
                  <a:pt x="2143125" y="881297"/>
                </a:lnTo>
                <a:lnTo>
                  <a:pt x="2200275" y="843197"/>
                </a:lnTo>
                <a:cubicBezTo>
                  <a:pt x="2205038" y="840022"/>
                  <a:pt x="2209133" y="835482"/>
                  <a:pt x="2214563" y="833672"/>
                </a:cubicBezTo>
                <a:lnTo>
                  <a:pt x="2243138" y="824147"/>
                </a:lnTo>
                <a:lnTo>
                  <a:pt x="2257425" y="819385"/>
                </a:lnTo>
                <a:cubicBezTo>
                  <a:pt x="2266950" y="813035"/>
                  <a:pt x="2274708" y="802217"/>
                  <a:pt x="2286000" y="800335"/>
                </a:cubicBezTo>
                <a:cubicBezTo>
                  <a:pt x="2295525" y="798747"/>
                  <a:pt x="2305207" y="797914"/>
                  <a:pt x="2314575" y="795572"/>
                </a:cubicBezTo>
                <a:cubicBezTo>
                  <a:pt x="2324315" y="793137"/>
                  <a:pt x="2333625" y="789222"/>
                  <a:pt x="2343150" y="786047"/>
                </a:cubicBezTo>
                <a:cubicBezTo>
                  <a:pt x="2347913" y="784460"/>
                  <a:pt x="2352568" y="782503"/>
                  <a:pt x="2357438" y="781285"/>
                </a:cubicBezTo>
                <a:lnTo>
                  <a:pt x="2376488" y="776522"/>
                </a:lnTo>
                <a:cubicBezTo>
                  <a:pt x="2418798" y="744790"/>
                  <a:pt x="2372975" y="775307"/>
                  <a:pt x="2414588" y="757472"/>
                </a:cubicBezTo>
                <a:cubicBezTo>
                  <a:pt x="2419849" y="755217"/>
                  <a:pt x="2423905" y="750787"/>
                  <a:pt x="2428875" y="747947"/>
                </a:cubicBezTo>
                <a:cubicBezTo>
                  <a:pt x="2435039" y="744425"/>
                  <a:pt x="2441399" y="741219"/>
                  <a:pt x="2447925" y="738422"/>
                </a:cubicBezTo>
                <a:cubicBezTo>
                  <a:pt x="2462336" y="732246"/>
                  <a:pt x="2489406" y="727771"/>
                  <a:pt x="2500313" y="724135"/>
                </a:cubicBezTo>
                <a:cubicBezTo>
                  <a:pt x="2505075" y="722547"/>
                  <a:pt x="2509757" y="720693"/>
                  <a:pt x="2514600" y="719372"/>
                </a:cubicBezTo>
                <a:cubicBezTo>
                  <a:pt x="2527230" y="715927"/>
                  <a:pt x="2540281" y="713986"/>
                  <a:pt x="2552700" y="709847"/>
                </a:cubicBezTo>
                <a:cubicBezTo>
                  <a:pt x="2557463" y="708260"/>
                  <a:pt x="2562161" y="706464"/>
                  <a:pt x="2566988" y="705085"/>
                </a:cubicBezTo>
                <a:cubicBezTo>
                  <a:pt x="2573282" y="703287"/>
                  <a:pt x="2579909" y="702620"/>
                  <a:pt x="2586038" y="700322"/>
                </a:cubicBezTo>
                <a:cubicBezTo>
                  <a:pt x="2592685" y="697829"/>
                  <a:pt x="2598288" y="692837"/>
                  <a:pt x="2605088" y="690797"/>
                </a:cubicBezTo>
                <a:cubicBezTo>
                  <a:pt x="2614337" y="688022"/>
                  <a:pt x="2624162" y="687762"/>
                  <a:pt x="2633663" y="686035"/>
                </a:cubicBezTo>
                <a:cubicBezTo>
                  <a:pt x="2655818" y="682007"/>
                  <a:pt x="2656152" y="681603"/>
                  <a:pt x="2676525" y="676510"/>
                </a:cubicBezTo>
                <a:cubicBezTo>
                  <a:pt x="2681288" y="673335"/>
                  <a:pt x="2685434" y="668941"/>
                  <a:pt x="2690813" y="666985"/>
                </a:cubicBezTo>
                <a:cubicBezTo>
                  <a:pt x="2703116" y="662511"/>
                  <a:pt x="2716494" y="661600"/>
                  <a:pt x="2728913" y="657460"/>
                </a:cubicBezTo>
                <a:cubicBezTo>
                  <a:pt x="2733675" y="655872"/>
                  <a:pt x="2738710" y="654942"/>
                  <a:pt x="2743200" y="652697"/>
                </a:cubicBezTo>
                <a:cubicBezTo>
                  <a:pt x="2748320" y="650137"/>
                  <a:pt x="2752257" y="645497"/>
                  <a:pt x="2757488" y="643172"/>
                </a:cubicBezTo>
                <a:cubicBezTo>
                  <a:pt x="2766663" y="639094"/>
                  <a:pt x="2777083" y="638137"/>
                  <a:pt x="2786063" y="633647"/>
                </a:cubicBezTo>
                <a:cubicBezTo>
                  <a:pt x="2815660" y="618848"/>
                  <a:pt x="2793899" y="628007"/>
                  <a:pt x="2824163" y="619360"/>
                </a:cubicBezTo>
                <a:cubicBezTo>
                  <a:pt x="2838694" y="615208"/>
                  <a:pt x="2841358" y="612318"/>
                  <a:pt x="2857500" y="609835"/>
                </a:cubicBezTo>
                <a:cubicBezTo>
                  <a:pt x="2871708" y="607649"/>
                  <a:pt x="2886075" y="606660"/>
                  <a:pt x="2900363" y="605072"/>
                </a:cubicBezTo>
                <a:cubicBezTo>
                  <a:pt x="2912591" y="602015"/>
                  <a:pt x="2931143" y="597057"/>
                  <a:pt x="2943225" y="595547"/>
                </a:cubicBezTo>
                <a:cubicBezTo>
                  <a:pt x="2960624" y="593372"/>
                  <a:pt x="2978150" y="592372"/>
                  <a:pt x="2995613" y="590785"/>
                </a:cubicBezTo>
                <a:cubicBezTo>
                  <a:pt x="3008392" y="588229"/>
                  <a:pt x="3037643" y="583402"/>
                  <a:pt x="3048000" y="576497"/>
                </a:cubicBezTo>
                <a:cubicBezTo>
                  <a:pt x="3063656" y="566060"/>
                  <a:pt x="3059321" y="567140"/>
                  <a:pt x="3076575" y="562210"/>
                </a:cubicBezTo>
                <a:cubicBezTo>
                  <a:pt x="3082869" y="560412"/>
                  <a:pt x="3089356" y="559328"/>
                  <a:pt x="3095625" y="557447"/>
                </a:cubicBezTo>
                <a:cubicBezTo>
                  <a:pt x="3105242" y="554562"/>
                  <a:pt x="3124200" y="547922"/>
                  <a:pt x="3124200" y="547922"/>
                </a:cubicBezTo>
                <a:cubicBezTo>
                  <a:pt x="3153407" y="518717"/>
                  <a:pt x="3120442" y="547421"/>
                  <a:pt x="3167063" y="524110"/>
                </a:cubicBezTo>
                <a:cubicBezTo>
                  <a:pt x="3173413" y="520935"/>
                  <a:pt x="3179949" y="518107"/>
                  <a:pt x="3186113" y="514585"/>
                </a:cubicBezTo>
                <a:cubicBezTo>
                  <a:pt x="3191083" y="511745"/>
                  <a:pt x="3195281" y="507620"/>
                  <a:pt x="3200400" y="505060"/>
                </a:cubicBezTo>
                <a:cubicBezTo>
                  <a:pt x="3204890" y="502815"/>
                  <a:pt x="3210198" y="502542"/>
                  <a:pt x="3214688" y="500297"/>
                </a:cubicBezTo>
                <a:cubicBezTo>
                  <a:pt x="3219807" y="497737"/>
                  <a:pt x="3223714" y="493027"/>
                  <a:pt x="3228975" y="490772"/>
                </a:cubicBezTo>
                <a:cubicBezTo>
                  <a:pt x="3234991" y="488194"/>
                  <a:pt x="3241731" y="487808"/>
                  <a:pt x="3248025" y="486010"/>
                </a:cubicBezTo>
                <a:cubicBezTo>
                  <a:pt x="3252852" y="484631"/>
                  <a:pt x="3257486" y="482626"/>
                  <a:pt x="3262313" y="481247"/>
                </a:cubicBezTo>
                <a:cubicBezTo>
                  <a:pt x="3268607" y="479449"/>
                  <a:pt x="3275094" y="478366"/>
                  <a:pt x="3281363" y="476485"/>
                </a:cubicBezTo>
                <a:cubicBezTo>
                  <a:pt x="3290980" y="473600"/>
                  <a:pt x="3309938" y="466960"/>
                  <a:pt x="3309938" y="466960"/>
                </a:cubicBezTo>
                <a:cubicBezTo>
                  <a:pt x="3334794" y="450389"/>
                  <a:pt x="3314303" y="461227"/>
                  <a:pt x="3352800" y="452672"/>
                </a:cubicBezTo>
                <a:cubicBezTo>
                  <a:pt x="3357701" y="451583"/>
                  <a:pt x="3362187" y="448999"/>
                  <a:pt x="3367088" y="447910"/>
                </a:cubicBezTo>
                <a:cubicBezTo>
                  <a:pt x="3387835" y="443300"/>
                  <a:pt x="3408075" y="442190"/>
                  <a:pt x="3429000" y="438385"/>
                </a:cubicBezTo>
                <a:cubicBezTo>
                  <a:pt x="3435440" y="437214"/>
                  <a:pt x="3441660" y="435042"/>
                  <a:pt x="3448050" y="433622"/>
                </a:cubicBezTo>
                <a:cubicBezTo>
                  <a:pt x="3455952" y="431866"/>
                  <a:pt x="3464053" y="430990"/>
                  <a:pt x="3471863" y="428860"/>
                </a:cubicBezTo>
                <a:cubicBezTo>
                  <a:pt x="3481549" y="426218"/>
                  <a:pt x="3490698" y="421770"/>
                  <a:pt x="3500438" y="419335"/>
                </a:cubicBezTo>
                <a:cubicBezTo>
                  <a:pt x="3514109" y="415917"/>
                  <a:pt x="3536471" y="410843"/>
                  <a:pt x="3548063" y="405047"/>
                </a:cubicBezTo>
                <a:cubicBezTo>
                  <a:pt x="3554413" y="401872"/>
                  <a:pt x="3560465" y="398015"/>
                  <a:pt x="3567113" y="395522"/>
                </a:cubicBezTo>
                <a:cubicBezTo>
                  <a:pt x="3573242" y="393224"/>
                  <a:pt x="3579894" y="392641"/>
                  <a:pt x="3586163" y="390760"/>
                </a:cubicBezTo>
                <a:cubicBezTo>
                  <a:pt x="3595780" y="387875"/>
                  <a:pt x="3605213" y="384410"/>
                  <a:pt x="3614738" y="381235"/>
                </a:cubicBezTo>
                <a:cubicBezTo>
                  <a:pt x="3619500" y="379647"/>
                  <a:pt x="3624848" y="379257"/>
                  <a:pt x="3629025" y="376472"/>
                </a:cubicBezTo>
                <a:cubicBezTo>
                  <a:pt x="3644032" y="366468"/>
                  <a:pt x="3640915" y="366735"/>
                  <a:pt x="3657600" y="362185"/>
                </a:cubicBezTo>
                <a:cubicBezTo>
                  <a:pt x="3670230" y="358741"/>
                  <a:pt x="3682710" y="354284"/>
                  <a:pt x="3695700" y="352660"/>
                </a:cubicBezTo>
                <a:cubicBezTo>
                  <a:pt x="3708945" y="351004"/>
                  <a:pt x="3752699" y="345760"/>
                  <a:pt x="3767138" y="343135"/>
                </a:cubicBezTo>
                <a:cubicBezTo>
                  <a:pt x="3780288" y="340744"/>
                  <a:pt x="3788238" y="337689"/>
                  <a:pt x="3800475" y="333610"/>
                </a:cubicBezTo>
                <a:cubicBezTo>
                  <a:pt x="3805238" y="330435"/>
                  <a:pt x="3809643" y="326645"/>
                  <a:pt x="3814763" y="324085"/>
                </a:cubicBezTo>
                <a:cubicBezTo>
                  <a:pt x="3819253" y="321840"/>
                  <a:pt x="3824662" y="321760"/>
                  <a:pt x="3829050" y="319322"/>
                </a:cubicBezTo>
                <a:cubicBezTo>
                  <a:pt x="3839057" y="313762"/>
                  <a:pt x="3848100" y="306622"/>
                  <a:pt x="3857625" y="300272"/>
                </a:cubicBezTo>
                <a:cubicBezTo>
                  <a:pt x="3863229" y="296536"/>
                  <a:pt x="3866309" y="289721"/>
                  <a:pt x="3871913" y="285985"/>
                </a:cubicBezTo>
                <a:cubicBezTo>
                  <a:pt x="3876090" y="283200"/>
                  <a:pt x="3881710" y="283467"/>
                  <a:pt x="3886200" y="281222"/>
                </a:cubicBezTo>
                <a:cubicBezTo>
                  <a:pt x="3923121" y="262761"/>
                  <a:pt x="3878872" y="278902"/>
                  <a:pt x="3914775" y="266935"/>
                </a:cubicBezTo>
                <a:cubicBezTo>
                  <a:pt x="3919538" y="263760"/>
                  <a:pt x="3923832" y="259735"/>
                  <a:pt x="3929063" y="257410"/>
                </a:cubicBezTo>
                <a:cubicBezTo>
                  <a:pt x="3938238" y="253332"/>
                  <a:pt x="3948113" y="251060"/>
                  <a:pt x="3957638" y="247885"/>
                </a:cubicBezTo>
                <a:cubicBezTo>
                  <a:pt x="3957651" y="247881"/>
                  <a:pt x="3986200" y="238363"/>
                  <a:pt x="3986213" y="238360"/>
                </a:cubicBezTo>
                <a:cubicBezTo>
                  <a:pt x="4002567" y="235089"/>
                  <a:pt x="4013392" y="233316"/>
                  <a:pt x="4029075" y="228835"/>
                </a:cubicBezTo>
                <a:cubicBezTo>
                  <a:pt x="4057008" y="220854"/>
                  <a:pt x="4029819" y="228462"/>
                  <a:pt x="4057650" y="214547"/>
                </a:cubicBezTo>
                <a:cubicBezTo>
                  <a:pt x="4062140" y="212302"/>
                  <a:pt x="4067175" y="211372"/>
                  <a:pt x="4071938" y="209785"/>
                </a:cubicBezTo>
                <a:cubicBezTo>
                  <a:pt x="4076700" y="206610"/>
                  <a:pt x="4080964" y="202515"/>
                  <a:pt x="4086225" y="200260"/>
                </a:cubicBezTo>
                <a:cubicBezTo>
                  <a:pt x="4113212" y="188694"/>
                  <a:pt x="4154224" y="198761"/>
                  <a:pt x="4176713" y="200260"/>
                </a:cubicBezTo>
                <a:cubicBezTo>
                  <a:pt x="4211638" y="198672"/>
                  <a:pt x="4246638" y="198285"/>
                  <a:pt x="4281488" y="195497"/>
                </a:cubicBezTo>
                <a:cubicBezTo>
                  <a:pt x="4300387" y="193985"/>
                  <a:pt x="4305847" y="177853"/>
                  <a:pt x="4324350" y="171685"/>
                </a:cubicBezTo>
                <a:lnTo>
                  <a:pt x="4338638" y="166922"/>
                </a:lnTo>
                <a:cubicBezTo>
                  <a:pt x="4346575" y="160572"/>
                  <a:pt x="4353526" y="152739"/>
                  <a:pt x="4362450" y="147872"/>
                </a:cubicBezTo>
                <a:cubicBezTo>
                  <a:pt x="4371264" y="143064"/>
                  <a:pt x="4381500" y="141522"/>
                  <a:pt x="4391025" y="138347"/>
                </a:cubicBezTo>
                <a:cubicBezTo>
                  <a:pt x="4435467" y="123534"/>
                  <a:pt x="4400330" y="133834"/>
                  <a:pt x="4500563" y="128822"/>
                </a:cubicBezTo>
                <a:cubicBezTo>
                  <a:pt x="4552144" y="120226"/>
                  <a:pt x="4510592" y="128678"/>
                  <a:pt x="4543425" y="119297"/>
                </a:cubicBezTo>
                <a:cubicBezTo>
                  <a:pt x="4550552" y="117261"/>
                  <a:pt x="4569146" y="113581"/>
                  <a:pt x="4576763" y="109772"/>
                </a:cubicBezTo>
                <a:cubicBezTo>
                  <a:pt x="4581882" y="107212"/>
                  <a:pt x="4585820" y="102572"/>
                  <a:pt x="4591050" y="100247"/>
                </a:cubicBezTo>
                <a:cubicBezTo>
                  <a:pt x="4600225" y="96169"/>
                  <a:pt x="4611271" y="96291"/>
                  <a:pt x="4619625" y="90722"/>
                </a:cubicBezTo>
                <a:cubicBezTo>
                  <a:pt x="4624388" y="87547"/>
                  <a:pt x="4628793" y="83757"/>
                  <a:pt x="4633913" y="81197"/>
                </a:cubicBezTo>
                <a:cubicBezTo>
                  <a:pt x="4638403" y="78952"/>
                  <a:pt x="4643373" y="77814"/>
                  <a:pt x="4648200" y="76435"/>
                </a:cubicBezTo>
                <a:cubicBezTo>
                  <a:pt x="4672679" y="69441"/>
                  <a:pt x="4674418" y="70776"/>
                  <a:pt x="4705350" y="66910"/>
                </a:cubicBezTo>
                <a:cubicBezTo>
                  <a:pt x="4715963" y="64256"/>
                  <a:pt x="4738127" y="58394"/>
                  <a:pt x="4748213" y="57385"/>
                </a:cubicBezTo>
                <a:cubicBezTo>
                  <a:pt x="4771960" y="55010"/>
                  <a:pt x="4795838" y="54210"/>
                  <a:pt x="4819650" y="52622"/>
                </a:cubicBezTo>
                <a:cubicBezTo>
                  <a:pt x="4830969" y="48850"/>
                  <a:pt x="4841035" y="45089"/>
                  <a:pt x="4852988" y="43097"/>
                </a:cubicBezTo>
                <a:cubicBezTo>
                  <a:pt x="4902839" y="34788"/>
                  <a:pt x="4877880" y="42035"/>
                  <a:pt x="4924425" y="33572"/>
                </a:cubicBezTo>
                <a:cubicBezTo>
                  <a:pt x="4930865" y="32401"/>
                  <a:pt x="4937097" y="30282"/>
                  <a:pt x="4943475" y="28810"/>
                </a:cubicBezTo>
                <a:lnTo>
                  <a:pt x="4986338" y="19285"/>
                </a:lnTo>
                <a:cubicBezTo>
                  <a:pt x="4999081" y="16287"/>
                  <a:pt x="5024438" y="9760"/>
                  <a:pt x="5024438" y="9760"/>
                </a:cubicBezTo>
                <a:cubicBezTo>
                  <a:pt x="5029200" y="6585"/>
                  <a:pt x="5033025" y="753"/>
                  <a:pt x="5038725" y="235"/>
                </a:cubicBezTo>
                <a:cubicBezTo>
                  <a:pt x="5053713" y="-1128"/>
                  <a:pt x="5075703" y="3596"/>
                  <a:pt x="5091113" y="9760"/>
                </a:cubicBezTo>
                <a:cubicBezTo>
                  <a:pt x="5094409" y="11078"/>
                  <a:pt x="5097463" y="12935"/>
                  <a:pt x="5100638" y="14522"/>
                </a:cubicBezTo>
              </a:path>
            </a:pathLst>
          </a:custGeom>
          <a:noFill/>
          <a:ln w="19050" cap="flat" cmpd="sng">
            <a:solidFill>
              <a:srgbClr val="006600"/>
            </a:solidFill>
            <a:prstDash val="solid"/>
            <a:round/>
            <a:headEnd/>
            <a:tailEnd/>
          </a:ln>
          <a:effectLst/>
        </p:spPr>
        <p:txBody>
          <a:bodyPr anchor="ctr"/>
          <a:lstStyle/>
          <a:p>
            <a:pPr algn="ctr" eaLnBrk="0" fontAlgn="auto" hangingPunct="0">
              <a:spcBef>
                <a:spcPts val="0"/>
              </a:spcBef>
              <a:spcAft>
                <a:spcPts val="0"/>
              </a:spcAft>
              <a:defRPr/>
            </a:pPr>
            <a:endParaRPr lang="en-GB" sz="1200" b="0" i="1" dirty="0">
              <a:solidFill>
                <a:prstClr val="black"/>
              </a:solidFill>
              <a:latin typeface="Arial" panose="020B0604020202020204"/>
              <a:ea typeface="ＭＳ Ｐゴシック" charset="-128"/>
            </a:endParaRPr>
          </a:p>
        </p:txBody>
      </p:sp>
      <p:sp>
        <p:nvSpPr>
          <p:cNvPr id="6" name="Freeform 5"/>
          <p:cNvSpPr/>
          <p:nvPr/>
        </p:nvSpPr>
        <p:spPr bwMode="auto">
          <a:xfrm>
            <a:off x="3420989" y="2453494"/>
            <a:ext cx="4760911" cy="2446329"/>
          </a:xfrm>
          <a:custGeom>
            <a:avLst/>
            <a:gdLst>
              <a:gd name="connsiteX0" fmla="*/ 0 w 4719637"/>
              <a:gd name="connsiteY0" fmla="*/ 2443162 h 2443162"/>
              <a:gd name="connsiteX1" fmla="*/ 95250 w 4719637"/>
              <a:gd name="connsiteY1" fmla="*/ 2347912 h 2443162"/>
              <a:gd name="connsiteX2" fmla="*/ 161925 w 4719637"/>
              <a:gd name="connsiteY2" fmla="*/ 2281237 h 2443162"/>
              <a:gd name="connsiteX3" fmla="*/ 276225 w 4719637"/>
              <a:gd name="connsiteY3" fmla="*/ 2176462 h 2443162"/>
              <a:gd name="connsiteX4" fmla="*/ 371475 w 4719637"/>
              <a:gd name="connsiteY4" fmla="*/ 2076450 h 2443162"/>
              <a:gd name="connsiteX5" fmla="*/ 523875 w 4719637"/>
              <a:gd name="connsiteY5" fmla="*/ 1952625 h 2443162"/>
              <a:gd name="connsiteX6" fmla="*/ 600075 w 4719637"/>
              <a:gd name="connsiteY6" fmla="*/ 1881187 h 2443162"/>
              <a:gd name="connsiteX7" fmla="*/ 700087 w 4719637"/>
              <a:gd name="connsiteY7" fmla="*/ 1809750 h 2443162"/>
              <a:gd name="connsiteX8" fmla="*/ 776287 w 4719637"/>
              <a:gd name="connsiteY8" fmla="*/ 1704975 h 2443162"/>
              <a:gd name="connsiteX9" fmla="*/ 919162 w 4719637"/>
              <a:gd name="connsiteY9" fmla="*/ 1638300 h 2443162"/>
              <a:gd name="connsiteX10" fmla="*/ 1143000 w 4719637"/>
              <a:gd name="connsiteY10" fmla="*/ 1457325 h 2443162"/>
              <a:gd name="connsiteX11" fmla="*/ 1404937 w 4719637"/>
              <a:gd name="connsiteY11" fmla="*/ 1338262 h 2443162"/>
              <a:gd name="connsiteX12" fmla="*/ 1624012 w 4719637"/>
              <a:gd name="connsiteY12" fmla="*/ 1162050 h 2443162"/>
              <a:gd name="connsiteX13" fmla="*/ 1947862 w 4719637"/>
              <a:gd name="connsiteY13" fmla="*/ 1033462 h 2443162"/>
              <a:gd name="connsiteX14" fmla="*/ 2062162 w 4719637"/>
              <a:gd name="connsiteY14" fmla="*/ 947737 h 2443162"/>
              <a:gd name="connsiteX15" fmla="*/ 2366962 w 4719637"/>
              <a:gd name="connsiteY15" fmla="*/ 814387 h 2443162"/>
              <a:gd name="connsiteX16" fmla="*/ 2447925 w 4719637"/>
              <a:gd name="connsiteY16" fmla="*/ 800100 h 2443162"/>
              <a:gd name="connsiteX17" fmla="*/ 2824162 w 4719637"/>
              <a:gd name="connsiteY17" fmla="*/ 642937 h 2443162"/>
              <a:gd name="connsiteX18" fmla="*/ 3119437 w 4719637"/>
              <a:gd name="connsiteY18" fmla="*/ 523875 h 2443162"/>
              <a:gd name="connsiteX19" fmla="*/ 3414712 w 4719637"/>
              <a:gd name="connsiteY19" fmla="*/ 428625 h 2443162"/>
              <a:gd name="connsiteX20" fmla="*/ 3505200 w 4719637"/>
              <a:gd name="connsiteY20" fmla="*/ 400050 h 2443162"/>
              <a:gd name="connsiteX21" fmla="*/ 3581400 w 4719637"/>
              <a:gd name="connsiteY21" fmla="*/ 371475 h 2443162"/>
              <a:gd name="connsiteX22" fmla="*/ 3852862 w 4719637"/>
              <a:gd name="connsiteY22" fmla="*/ 247650 h 2443162"/>
              <a:gd name="connsiteX23" fmla="*/ 4176712 w 4719637"/>
              <a:gd name="connsiteY23" fmla="*/ 176212 h 2443162"/>
              <a:gd name="connsiteX24" fmla="*/ 4329112 w 4719637"/>
              <a:gd name="connsiteY24" fmla="*/ 152400 h 2443162"/>
              <a:gd name="connsiteX25" fmla="*/ 4448175 w 4719637"/>
              <a:gd name="connsiteY25" fmla="*/ 100012 h 2443162"/>
              <a:gd name="connsiteX26" fmla="*/ 4614862 w 4719637"/>
              <a:gd name="connsiteY26" fmla="*/ 80962 h 2443162"/>
              <a:gd name="connsiteX27" fmla="*/ 4719637 w 4719637"/>
              <a:gd name="connsiteY27" fmla="*/ 0 h 244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19637" h="2443162">
                <a:moveTo>
                  <a:pt x="0" y="2443162"/>
                </a:moveTo>
                <a:lnTo>
                  <a:pt x="95250" y="2347912"/>
                </a:lnTo>
                <a:lnTo>
                  <a:pt x="161925" y="2281237"/>
                </a:lnTo>
                <a:lnTo>
                  <a:pt x="276225" y="2176462"/>
                </a:lnTo>
                <a:lnTo>
                  <a:pt x="371475" y="2076450"/>
                </a:lnTo>
                <a:lnTo>
                  <a:pt x="523875" y="1952625"/>
                </a:lnTo>
                <a:lnTo>
                  <a:pt x="600075" y="1881187"/>
                </a:lnTo>
                <a:lnTo>
                  <a:pt x="700087" y="1809750"/>
                </a:lnTo>
                <a:lnTo>
                  <a:pt x="776287" y="1704975"/>
                </a:lnTo>
                <a:lnTo>
                  <a:pt x="919162" y="1638300"/>
                </a:lnTo>
                <a:lnTo>
                  <a:pt x="1143000" y="1457325"/>
                </a:lnTo>
                <a:lnTo>
                  <a:pt x="1404937" y="1338262"/>
                </a:lnTo>
                <a:lnTo>
                  <a:pt x="1624012" y="1162050"/>
                </a:lnTo>
                <a:lnTo>
                  <a:pt x="1947862" y="1033462"/>
                </a:lnTo>
                <a:lnTo>
                  <a:pt x="2062162" y="947737"/>
                </a:lnTo>
                <a:lnTo>
                  <a:pt x="2366962" y="814387"/>
                </a:lnTo>
                <a:lnTo>
                  <a:pt x="2447925" y="800100"/>
                </a:lnTo>
                <a:lnTo>
                  <a:pt x="2824162" y="642937"/>
                </a:lnTo>
                <a:lnTo>
                  <a:pt x="3119437" y="523875"/>
                </a:lnTo>
                <a:lnTo>
                  <a:pt x="3414712" y="428625"/>
                </a:lnTo>
                <a:lnTo>
                  <a:pt x="3505200" y="400050"/>
                </a:lnTo>
                <a:lnTo>
                  <a:pt x="3581400" y="371475"/>
                </a:lnTo>
                <a:lnTo>
                  <a:pt x="3852862" y="247650"/>
                </a:lnTo>
                <a:lnTo>
                  <a:pt x="4176712" y="176212"/>
                </a:lnTo>
                <a:lnTo>
                  <a:pt x="4329112" y="152400"/>
                </a:lnTo>
                <a:lnTo>
                  <a:pt x="4448175" y="100012"/>
                </a:lnTo>
                <a:lnTo>
                  <a:pt x="4614862" y="80962"/>
                </a:lnTo>
                <a:lnTo>
                  <a:pt x="4719637" y="0"/>
                </a:lnTo>
              </a:path>
            </a:pathLst>
          </a:custGeom>
          <a:no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4" tIns="45708" rIns="91414" bIns="45708" numCol="1" rtlCol="0" anchor="ctr" anchorCtr="0" compatLnSpc="1">
            <a:prstTxWarp prst="textNoShape">
              <a:avLst/>
            </a:prstTxWarp>
          </a:bodyPr>
          <a:lstStyle/>
          <a:p>
            <a:pPr algn="ctr" fontAlgn="auto">
              <a:spcBef>
                <a:spcPts val="0"/>
              </a:spcBef>
              <a:spcAft>
                <a:spcPts val="0"/>
              </a:spcAft>
              <a:defRPr/>
            </a:pPr>
            <a:endParaRPr lang="en-GB" sz="1400" b="0" dirty="0">
              <a:solidFill>
                <a:prstClr val="black"/>
              </a:solidFill>
              <a:latin typeface="Arial"/>
            </a:endParaRPr>
          </a:p>
        </p:txBody>
      </p:sp>
    </p:spTree>
    <p:extLst>
      <p:ext uri="{BB962C8B-B14F-4D97-AF65-F5344CB8AC3E}">
        <p14:creationId xmlns:p14="http://schemas.microsoft.com/office/powerpoint/2010/main" val="224688101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3621088" y="0"/>
            <a:ext cx="8570912" cy="1077913"/>
          </a:xfrm>
        </p:spPr>
        <p:txBody>
          <a:bodyPr>
            <a:normAutofit/>
          </a:bodyPr>
          <a:lstStyle/>
          <a:p>
            <a:pPr>
              <a:defRPr/>
            </a:pPr>
            <a:r>
              <a:rPr lang="en-US" sz="3200" cap="all" dirty="0">
                <a:effectLst>
                  <a:reflection blurRad="12700" stA="48000" endA="300" endPos="55000" dir="5400000" sy="-90000" algn="bl" rotWithShape="0"/>
                </a:effectLst>
              </a:rPr>
              <a:t>LAMA </a:t>
            </a:r>
            <a:r>
              <a:rPr lang="en-US" sz="3200" cap="all" dirty="0" err="1">
                <a:effectLst>
                  <a:reflection blurRad="12700" stA="48000" endA="300" endPos="55000" dir="5400000" sy="-90000" algn="bl" rotWithShape="0"/>
                </a:effectLst>
              </a:rPr>
              <a:t>Giảm</a:t>
            </a:r>
            <a:r>
              <a:rPr lang="en-US" sz="3200" cap="all" dirty="0">
                <a:effectLst>
                  <a:reflection blurRad="12700" stA="48000" endA="300" endPos="55000" dir="5400000" sy="-90000" algn="bl" rotWithShape="0"/>
                </a:effectLst>
              </a:rPr>
              <a:t> </a:t>
            </a:r>
            <a:r>
              <a:rPr lang="en-US" sz="3200" cap="all" dirty="0" err="1">
                <a:effectLst>
                  <a:reflection blurRad="12700" stA="48000" endA="300" endPos="55000" dir="5400000" sy="-90000" algn="bl" rotWithShape="0"/>
                </a:effectLst>
              </a:rPr>
              <a:t>đợt</a:t>
            </a:r>
            <a:r>
              <a:rPr lang="en-US" sz="3200" cap="all" dirty="0">
                <a:effectLst>
                  <a:reflection blurRad="12700" stA="48000" endA="300" endPos="55000" dir="5400000" sy="-90000" algn="bl" rotWithShape="0"/>
                </a:effectLst>
              </a:rPr>
              <a:t> </a:t>
            </a:r>
            <a:r>
              <a:rPr lang="en-US" sz="3200" cap="all" dirty="0" err="1">
                <a:effectLst>
                  <a:reflection blurRad="12700" stA="48000" endA="300" endPos="55000" dir="5400000" sy="-90000" algn="bl" rotWithShape="0"/>
                </a:effectLst>
              </a:rPr>
              <a:t>cấp</a:t>
            </a:r>
            <a:r>
              <a:rPr lang="en-US" sz="3200" cap="all" dirty="0">
                <a:effectLst>
                  <a:reflection blurRad="12700" stA="48000" endA="300" endPos="55000" dir="5400000" sy="-90000" algn="bl" rotWithShape="0"/>
                </a:effectLst>
              </a:rPr>
              <a:t> so </a:t>
            </a:r>
            <a:r>
              <a:rPr lang="en-US" sz="3200" cap="all" dirty="0" err="1">
                <a:effectLst>
                  <a:reflection blurRad="12700" stA="48000" endA="300" endPos="55000" dir="5400000" sy="-90000" algn="bl" rotWithShape="0"/>
                </a:effectLst>
              </a:rPr>
              <a:t>với</a:t>
            </a:r>
            <a:r>
              <a:rPr lang="en-US" sz="3200" cap="all" dirty="0">
                <a:effectLst>
                  <a:reflection blurRad="12700" stA="48000" endA="300" endPos="55000" dir="5400000" sy="-90000" algn="bl" rotWithShape="0"/>
                </a:effectLst>
              </a:rPr>
              <a:t> LABA</a:t>
            </a:r>
            <a:endParaRPr lang="en-US" sz="3200" cap="all" dirty="0">
              <a:effectLst>
                <a:outerShdw blurRad="38100" dist="38100" dir="2700000" algn="tl">
                  <a:srgbClr val="FFFFFF"/>
                </a:outerShdw>
              </a:effectLst>
              <a:latin typeface="Arial" charset="0"/>
            </a:endParaRPr>
          </a:p>
        </p:txBody>
      </p:sp>
      <p:sp>
        <p:nvSpPr>
          <p:cNvPr id="2674694" name="Text Box 6"/>
          <p:cNvSpPr txBox="1">
            <a:spLocks noChangeArrowheads="1"/>
          </p:cNvSpPr>
          <p:nvPr/>
        </p:nvSpPr>
        <p:spPr bwMode="auto">
          <a:xfrm>
            <a:off x="4876800" y="6596063"/>
            <a:ext cx="3534494" cy="265457"/>
          </a:xfrm>
          <a:prstGeom prst="rect">
            <a:avLst/>
          </a:prstGeom>
          <a:noFill/>
          <a:ln>
            <a:noFill/>
          </a:ln>
        </p:spPr>
        <p:txBody>
          <a:bodyPr wrap="none" lIns="80010" tIns="40005" rIns="80010" bIns="40005">
            <a:spAutoFit/>
          </a:bodyPr>
          <a:lstStyle>
            <a:lvl1pPr defTabSz="800100">
              <a:defRPr sz="2400">
                <a:solidFill>
                  <a:schemeClr val="tx1"/>
                </a:solidFill>
                <a:latin typeface="Arial" charset="0"/>
                <a:ea typeface="ＭＳ Ｐゴシック" charset="0"/>
                <a:cs typeface="ＭＳ Ｐゴシック" charset="0"/>
              </a:defRPr>
            </a:lvl1pPr>
            <a:lvl2pPr marL="742950" indent="-285750" defTabSz="800100">
              <a:defRPr sz="2400">
                <a:solidFill>
                  <a:schemeClr val="tx1"/>
                </a:solidFill>
                <a:latin typeface="Arial" charset="0"/>
                <a:ea typeface="ＭＳ Ｐゴシック" charset="0"/>
              </a:defRPr>
            </a:lvl2pPr>
            <a:lvl3pPr marL="1143000" indent="-228600" defTabSz="800100">
              <a:defRPr sz="2400">
                <a:solidFill>
                  <a:schemeClr val="tx1"/>
                </a:solidFill>
                <a:latin typeface="Arial" charset="0"/>
                <a:ea typeface="ＭＳ Ｐゴシック" charset="0"/>
              </a:defRPr>
            </a:lvl3pPr>
            <a:lvl4pPr marL="1600200" indent="-228600" defTabSz="800100">
              <a:defRPr sz="2400">
                <a:solidFill>
                  <a:schemeClr val="tx1"/>
                </a:solidFill>
                <a:latin typeface="Arial" charset="0"/>
                <a:ea typeface="ＭＳ Ｐゴシック" charset="0"/>
              </a:defRPr>
            </a:lvl4pPr>
            <a:lvl5pPr marL="2057400" indent="-228600" defTabSz="800100">
              <a:defRPr sz="2400">
                <a:solidFill>
                  <a:schemeClr val="tx1"/>
                </a:solidFill>
                <a:latin typeface="Arial" charset="0"/>
                <a:ea typeface="ＭＳ Ｐゴシック" charset="0"/>
              </a:defRPr>
            </a:lvl5pPr>
            <a:lvl6pPr marL="2514600" indent="-228600" defTabSz="8001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01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01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0100" eaLnBrk="0" fontAlgn="base" hangingPunct="0">
              <a:spcBef>
                <a:spcPct val="0"/>
              </a:spcBef>
              <a:spcAft>
                <a:spcPct val="0"/>
              </a:spcAft>
              <a:defRPr sz="2400">
                <a:solidFill>
                  <a:schemeClr val="tx1"/>
                </a:solidFill>
                <a:latin typeface="Arial" charset="0"/>
                <a:ea typeface="ＭＳ Ｐゴシック" charset="0"/>
              </a:defRPr>
            </a:lvl9pPr>
          </a:lstStyle>
          <a:p>
            <a:pPr fontAlgn="auto">
              <a:spcBef>
                <a:spcPts val="0"/>
              </a:spcBef>
              <a:spcAft>
                <a:spcPts val="0"/>
              </a:spcAft>
              <a:defRPr/>
            </a:pPr>
            <a:r>
              <a:rPr lang="en-US" sz="1200" dirty="0">
                <a:solidFill>
                  <a:prstClr val="white"/>
                </a:solidFill>
                <a:latin typeface="Calibri Light" panose="020F0302020204030204"/>
                <a:cs typeface="Arial" charset="0"/>
              </a:rPr>
              <a:t>Vogelmeier C, et al. </a:t>
            </a:r>
            <a:r>
              <a:rPr lang="en-US" sz="1200" i="1" dirty="0">
                <a:solidFill>
                  <a:prstClr val="white"/>
                </a:solidFill>
                <a:latin typeface="Calibri Light" panose="020F0302020204030204"/>
                <a:cs typeface="Arial" charset="0"/>
              </a:rPr>
              <a:t>N Engl J Med. </a:t>
            </a:r>
            <a:r>
              <a:rPr lang="en-US" sz="1200" dirty="0">
                <a:solidFill>
                  <a:prstClr val="white"/>
                </a:solidFill>
                <a:latin typeface="Calibri Light" panose="020F0302020204030204"/>
                <a:cs typeface="Arial" charset="0"/>
              </a:rPr>
              <a:t>2011;364:1093-1103.</a:t>
            </a:r>
          </a:p>
        </p:txBody>
      </p:sp>
      <p:pic>
        <p:nvPicPr>
          <p:cNvPr id="41990" name="Imag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09801"/>
            <a:ext cx="7752392" cy="39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Text Box 7"/>
          <p:cNvSpPr txBox="1">
            <a:spLocks noChangeArrowheads="1"/>
          </p:cNvSpPr>
          <p:nvPr/>
        </p:nvSpPr>
        <p:spPr bwMode="auto">
          <a:xfrm>
            <a:off x="1524000" y="1690688"/>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cs typeface="Arial" panose="020B06040202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cs typeface="Arial" panose="020B06040202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cs typeface="Arial" panose="020B06040202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cs typeface="Arial" panose="020B06040202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cs typeface="Arial" panose="020B0604020202020204" pitchFamily="34" charset="0"/>
              </a:defRPr>
            </a:lvl9pPr>
          </a:lstStyle>
          <a:p>
            <a:pPr>
              <a:spcBef>
                <a:spcPct val="50000"/>
              </a:spcBef>
              <a:buClrTx/>
              <a:buSzTx/>
              <a:buNone/>
              <a:defRPr/>
            </a:pPr>
            <a:r>
              <a:rPr lang="de-DE" altLang="en-US" sz="2400">
                <a:solidFill>
                  <a:prstClr val="white"/>
                </a:solidFill>
                <a:latin typeface="Franklin Gothic Medium" panose="020B0603020102020204" pitchFamily="34" charset="0"/>
              </a:rPr>
              <a:t>Tiotropium vs. salmeterol</a:t>
            </a:r>
          </a:p>
        </p:txBody>
      </p:sp>
    </p:spTree>
    <p:extLst>
      <p:ext uri="{BB962C8B-B14F-4D97-AF65-F5344CB8AC3E}">
        <p14:creationId xmlns:p14="http://schemas.microsoft.com/office/powerpoint/2010/main" val="2690020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74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469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88726956"/>
              </p:ext>
            </p:extLst>
          </p:nvPr>
        </p:nvGraphicFramePr>
        <p:xfrm>
          <a:off x="571500" y="2133600"/>
          <a:ext cx="11049000" cy="3305176"/>
        </p:xfrm>
        <a:graphic>
          <a:graphicData uri="http://schemas.openxmlformats.org/drawingml/2006/table">
            <a:tbl>
              <a:tblPr/>
              <a:tblGrid>
                <a:gridCol w="9875655">
                  <a:extLst>
                    <a:ext uri="{9D8B030D-6E8A-4147-A177-3AD203B41FA5}">
                      <a16:colId xmlns:a16="http://schemas.microsoft.com/office/drawing/2014/main" val="20000"/>
                    </a:ext>
                  </a:extLst>
                </a:gridCol>
                <a:gridCol w="1173345">
                  <a:extLst>
                    <a:ext uri="{9D8B030D-6E8A-4147-A177-3AD203B41FA5}">
                      <a16:colId xmlns:a16="http://schemas.microsoft.com/office/drawing/2014/main" val="20001"/>
                    </a:ext>
                  </a:extLst>
                </a:gridCol>
              </a:tblGrid>
              <a:tr h="827088">
                <a:tc>
                  <a:txBody>
                    <a:bodyPr/>
                    <a:lstStyle/>
                    <a:p>
                      <a:pPr marL="500063" marR="0" lvl="0" indent="-27305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rgbClr val="000000"/>
                          </a:solidFill>
                          <a:effectLst/>
                          <a:latin typeface="Arial" pitchFamily="34" charset="0"/>
                          <a:cs typeface="Times New Roman" pitchFamily="18" charset="0"/>
                        </a:rPr>
                        <a:t>Bảng</a:t>
                      </a:r>
                      <a:r>
                        <a:rPr kumimoji="0" lang="en-US" sz="2000" b="1" i="0" u="none" strike="noStrike" cap="none" normalizeH="0" baseline="0" dirty="0">
                          <a:ln>
                            <a:noFill/>
                          </a:ln>
                          <a:solidFill>
                            <a:srgbClr val="000000"/>
                          </a:solidFill>
                          <a:effectLst/>
                          <a:latin typeface="Arial" pitchFamily="34" charset="0"/>
                          <a:cs typeface="Times New Roman" pitchFamily="18" charset="0"/>
                        </a:rPr>
                        <a:t> </a:t>
                      </a:r>
                      <a:r>
                        <a:rPr kumimoji="0" lang="en-US" sz="2000" b="1" i="0" u="none" strike="noStrike" cap="none" normalizeH="0" baseline="0" dirty="0" err="1">
                          <a:ln>
                            <a:noFill/>
                          </a:ln>
                          <a:solidFill>
                            <a:srgbClr val="000000"/>
                          </a:solidFill>
                          <a:effectLst/>
                          <a:latin typeface="Arial" pitchFamily="34" charset="0"/>
                          <a:cs typeface="Times New Roman" pitchFamily="18" charset="0"/>
                        </a:rPr>
                        <a:t>điểm</a:t>
                      </a:r>
                      <a:r>
                        <a:rPr kumimoji="0" lang="en-US" sz="2000" b="1" i="0" u="none" strike="noStrike" cap="none" normalizeH="0" baseline="0" dirty="0">
                          <a:ln>
                            <a:noFill/>
                          </a:ln>
                          <a:solidFill>
                            <a:srgbClr val="000000"/>
                          </a:solidFill>
                          <a:effectLst/>
                          <a:latin typeface="Arial" pitchFamily="34" charset="0"/>
                          <a:cs typeface="Times New Roman" pitchFamily="18" charset="0"/>
                        </a:rPr>
                        <a:t> </a:t>
                      </a:r>
                      <a:r>
                        <a:rPr kumimoji="0" lang="en-US" sz="2000" b="1" i="0" u="none" strike="noStrike" cap="none" normalizeH="0" baseline="0" dirty="0" err="1">
                          <a:ln>
                            <a:noFill/>
                          </a:ln>
                          <a:solidFill>
                            <a:srgbClr val="000000"/>
                          </a:solidFill>
                          <a:effectLst/>
                          <a:latin typeface="Arial" pitchFamily="34" charset="0"/>
                          <a:cs typeface="Times New Roman" pitchFamily="18" charset="0"/>
                        </a:rPr>
                        <a:t>đánh</a:t>
                      </a:r>
                      <a:r>
                        <a:rPr kumimoji="0" lang="en-US" sz="2000" b="1" i="0" u="none" strike="noStrike" cap="none" normalizeH="0" baseline="0" dirty="0">
                          <a:ln>
                            <a:noFill/>
                          </a:ln>
                          <a:solidFill>
                            <a:srgbClr val="000000"/>
                          </a:solidFill>
                          <a:effectLst/>
                          <a:latin typeface="Arial" pitchFamily="34" charset="0"/>
                          <a:cs typeface="Times New Roman" pitchFamily="18" charset="0"/>
                        </a:rPr>
                        <a:t> </a:t>
                      </a:r>
                      <a:r>
                        <a:rPr kumimoji="0" lang="en-US" sz="2000" b="1" i="0" u="none" strike="noStrike" cap="none" normalizeH="0" baseline="0" dirty="0" err="1">
                          <a:ln>
                            <a:noFill/>
                          </a:ln>
                          <a:solidFill>
                            <a:srgbClr val="000000"/>
                          </a:solidFill>
                          <a:effectLst/>
                          <a:latin typeface="Arial" pitchFamily="34" charset="0"/>
                          <a:cs typeface="Times New Roman" pitchFamily="18" charset="0"/>
                        </a:rPr>
                        <a:t>giá</a:t>
                      </a:r>
                      <a:r>
                        <a:rPr kumimoji="0" lang="en-US" sz="2000" b="1" i="0" u="none" strike="noStrike" cap="none" normalizeH="0" baseline="0" dirty="0">
                          <a:ln>
                            <a:noFill/>
                          </a:ln>
                          <a:solidFill>
                            <a:srgbClr val="000000"/>
                          </a:solidFill>
                          <a:effectLst/>
                          <a:latin typeface="Arial" pitchFamily="34" charset="0"/>
                          <a:cs typeface="Times New Roman" pitchFamily="18" charset="0"/>
                        </a:rPr>
                        <a:t> </a:t>
                      </a:r>
                      <a:r>
                        <a:rPr kumimoji="0" lang="en-US" sz="2000" b="1" i="0" u="none" strike="noStrike" cap="none" normalizeH="0" baseline="0" dirty="0" err="1">
                          <a:ln>
                            <a:noFill/>
                          </a:ln>
                          <a:solidFill>
                            <a:srgbClr val="000000"/>
                          </a:solidFill>
                          <a:effectLst/>
                          <a:latin typeface="Arial" pitchFamily="34" charset="0"/>
                          <a:cs typeface="Times New Roman" pitchFamily="18" charset="0"/>
                        </a:rPr>
                        <a:t>khó</a:t>
                      </a:r>
                      <a:r>
                        <a:rPr kumimoji="0" lang="en-US" sz="2000" b="1" i="0" u="none" strike="noStrike" cap="none" normalizeH="0" baseline="0" dirty="0">
                          <a:ln>
                            <a:noFill/>
                          </a:ln>
                          <a:solidFill>
                            <a:srgbClr val="000000"/>
                          </a:solidFill>
                          <a:effectLst/>
                          <a:latin typeface="Arial" pitchFamily="34" charset="0"/>
                          <a:cs typeface="Times New Roman" pitchFamily="18" charset="0"/>
                        </a:rPr>
                        <a:t> </a:t>
                      </a:r>
                      <a:r>
                        <a:rPr kumimoji="0" lang="en-US" sz="2000" b="1" i="0" u="none" strike="noStrike" cap="none" normalizeH="0" baseline="0" dirty="0" err="1">
                          <a:ln>
                            <a:noFill/>
                          </a:ln>
                          <a:solidFill>
                            <a:srgbClr val="000000"/>
                          </a:solidFill>
                          <a:effectLst/>
                          <a:latin typeface="Arial" pitchFamily="34" charset="0"/>
                          <a:cs typeface="Times New Roman" pitchFamily="18" charset="0"/>
                        </a:rPr>
                        <a:t>thở</a:t>
                      </a:r>
                      <a:r>
                        <a:rPr kumimoji="0" lang="en-US" sz="2000" b="1" i="0" u="none" strike="noStrike" cap="none" normalizeH="0" baseline="0" dirty="0">
                          <a:ln>
                            <a:noFill/>
                          </a:ln>
                          <a:solidFill>
                            <a:srgbClr val="000000"/>
                          </a:solidFill>
                          <a:effectLst/>
                          <a:latin typeface="Arial" pitchFamily="34" charset="0"/>
                          <a:cs typeface="Times New Roman" pitchFamily="18" charset="0"/>
                        </a:rPr>
                        <a:t> MRC</a:t>
                      </a:r>
                      <a:endParaRPr kumimoji="0" lang="en-U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500063" marR="0" lvl="0" indent="-27305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Arial" pitchFamily="34" charset="0"/>
                          <a:cs typeface="Times New Roman" pitchFamily="18" charset="0"/>
                        </a:rPr>
                        <a:t>Điểm</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12750">
                <a:tc>
                  <a:txBody>
                    <a:bodyPr/>
                    <a:lstStyle/>
                    <a:p>
                      <a:pPr marL="500063" marR="0" lvl="0" indent="-27305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pitchFamily="34" charset="0"/>
                          <a:cs typeface="Times New Roman" pitchFamily="18" charset="0"/>
                        </a:rPr>
                        <a:t>Khó thở khi gắng sức mạnh</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500063" marR="0" lvl="0" indent="-27305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pitchFamily="34" charset="0"/>
                          <a:cs typeface="Times New Roman" pitchFamily="18" charset="0"/>
                        </a:rPr>
                        <a:t>0</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12750">
                <a:tc>
                  <a:txBody>
                    <a:bodyPr/>
                    <a:lstStyle/>
                    <a:p>
                      <a:pPr marL="500063" marR="0" lvl="0" indent="-27305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pitchFamily="34" charset="0"/>
                          <a:cs typeface="Times New Roman" pitchFamily="18" charset="0"/>
                        </a:rPr>
                        <a:t>Khó thở khi đi vội trên đường bằng hoặc đi lên dốc nhẹ</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500063" marR="0" lvl="0" indent="-27305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pitchFamily="34" charset="0"/>
                          <a:cs typeface="Times New Roman" pitchFamily="18" charset="0"/>
                        </a:rPr>
                        <a:t>1</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827088">
                <a:tc>
                  <a:txBody>
                    <a:bodyPr/>
                    <a:lstStyle/>
                    <a:p>
                      <a:pPr marL="500063" marR="0" lvl="0" indent="-27305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pitchFamily="34" charset="0"/>
                          <a:cs typeface="Times New Roman" pitchFamily="18" charset="0"/>
                        </a:rPr>
                        <a:t>Đi bộ chậm hơn người cùng tuổi (vì khó thở) hoặc phải dừng lại để thở khi đi với tốc độ chậm này trên đường bằng</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500063" marR="0" lvl="0" indent="-27305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pitchFamily="34" charset="0"/>
                          <a:cs typeface="Times New Roman" pitchFamily="18" charset="0"/>
                        </a:rPr>
                        <a:t>2</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412750">
                <a:tc>
                  <a:txBody>
                    <a:bodyPr/>
                    <a:lstStyle/>
                    <a:p>
                      <a:pPr marL="500063" marR="0" lvl="0" indent="-27305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pitchFamily="34" charset="0"/>
                          <a:cs typeface="Times New Roman" pitchFamily="18" charset="0"/>
                        </a:rPr>
                        <a:t>Phải dừng lại để thở khi đi bộ khoảng 100 m hay vài phút trên đường bằng </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500063" marR="0" lvl="0" indent="-27305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pitchFamily="34" charset="0"/>
                          <a:cs typeface="Times New Roman" pitchFamily="18" charset="0"/>
                        </a:rPr>
                        <a:t>3</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12750">
                <a:tc>
                  <a:txBody>
                    <a:bodyPr/>
                    <a:lstStyle/>
                    <a:p>
                      <a:pPr marL="500063" marR="0" lvl="0" indent="-27305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pitchFamily="34" charset="0"/>
                          <a:cs typeface="Times New Roman" pitchFamily="18" charset="0"/>
                        </a:rPr>
                        <a:t>Khó thở nhiều đến nỗi không thể ra khỏi nhà và/hoặc khi giặt/thay quần áo</a:t>
                      </a:r>
                      <a:endParaRPr kumimoji="0" lang="en-US"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500063" marR="0" lvl="0" indent="-27305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pitchFamily="34" charset="0"/>
                          <a:cs typeface="Times New Roman" pitchFamily="18" charset="0"/>
                        </a:rPr>
                        <a:t>4</a:t>
                      </a:r>
                      <a:endParaRPr kumimoji="0" lang="en-U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0" marR="0" marT="0" marB="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
        <p:nvSpPr>
          <p:cNvPr id="58393" name="Rectangle 2"/>
          <p:cNvSpPr>
            <a:spLocks noChangeArrowheads="1"/>
          </p:cNvSpPr>
          <p:nvPr/>
        </p:nvSpPr>
        <p:spPr bwMode="auto">
          <a:xfrm>
            <a:off x="2743200" y="568324"/>
            <a:ext cx="6629400" cy="523220"/>
          </a:xfrm>
          <a:prstGeom prst="rect">
            <a:avLst/>
          </a:prstGeom>
          <a:noFill/>
          <a:ln w="9525">
            <a:noFill/>
            <a:miter lim="800000"/>
            <a:headEnd/>
            <a:tailEnd/>
          </a:ln>
        </p:spPr>
        <p:txBody>
          <a:bodyPr>
            <a:spAutoFit/>
          </a:bodyPr>
          <a:lstStyle/>
          <a:p>
            <a:pPr marL="500063" indent="-273050" algn="ctr"/>
            <a:r>
              <a:rPr lang="en-US" sz="2800" dirty="0" err="1">
                <a:solidFill>
                  <a:srgbClr val="FFFF00"/>
                </a:solidFill>
                <a:cs typeface="Times New Roman" pitchFamily="18" charset="0"/>
              </a:rPr>
              <a:t>Bảng</a:t>
            </a:r>
            <a:r>
              <a:rPr lang="en-US" sz="2800" dirty="0">
                <a:solidFill>
                  <a:srgbClr val="FFFF00"/>
                </a:solidFill>
                <a:cs typeface="Times New Roman" pitchFamily="18" charset="0"/>
              </a:rPr>
              <a:t> </a:t>
            </a:r>
            <a:r>
              <a:rPr lang="en-US" sz="2800" dirty="0" err="1">
                <a:solidFill>
                  <a:srgbClr val="FFFF00"/>
                </a:solidFill>
                <a:cs typeface="Times New Roman" pitchFamily="18" charset="0"/>
              </a:rPr>
              <a:t>điểm</a:t>
            </a:r>
            <a:r>
              <a:rPr lang="en-US" sz="2800" dirty="0">
                <a:solidFill>
                  <a:srgbClr val="FFFF00"/>
                </a:solidFill>
                <a:cs typeface="Times New Roman" pitchFamily="18" charset="0"/>
              </a:rPr>
              <a:t> </a:t>
            </a:r>
            <a:r>
              <a:rPr lang="en-US" sz="2800" dirty="0" err="1">
                <a:solidFill>
                  <a:srgbClr val="FFFF00"/>
                </a:solidFill>
                <a:cs typeface="Times New Roman" pitchFamily="18" charset="0"/>
              </a:rPr>
              <a:t>đánh</a:t>
            </a:r>
            <a:r>
              <a:rPr lang="en-US" sz="2800" dirty="0">
                <a:solidFill>
                  <a:srgbClr val="FFFF00"/>
                </a:solidFill>
                <a:cs typeface="Times New Roman" pitchFamily="18" charset="0"/>
              </a:rPr>
              <a:t> </a:t>
            </a:r>
            <a:r>
              <a:rPr lang="en-US" sz="2800" dirty="0" err="1">
                <a:solidFill>
                  <a:srgbClr val="FFFF00"/>
                </a:solidFill>
                <a:cs typeface="Times New Roman" pitchFamily="18" charset="0"/>
              </a:rPr>
              <a:t>giá</a:t>
            </a:r>
            <a:r>
              <a:rPr lang="en-US" sz="2800" dirty="0">
                <a:solidFill>
                  <a:srgbClr val="FFFF00"/>
                </a:solidFill>
                <a:cs typeface="Times New Roman" pitchFamily="18" charset="0"/>
              </a:rPr>
              <a:t> </a:t>
            </a:r>
            <a:r>
              <a:rPr lang="en-US" sz="2800" dirty="0" err="1">
                <a:solidFill>
                  <a:srgbClr val="FFFF00"/>
                </a:solidFill>
                <a:cs typeface="Times New Roman" pitchFamily="18" charset="0"/>
              </a:rPr>
              <a:t>khó</a:t>
            </a:r>
            <a:r>
              <a:rPr lang="en-US" sz="2800" dirty="0">
                <a:solidFill>
                  <a:srgbClr val="FFFF00"/>
                </a:solidFill>
                <a:cs typeface="Times New Roman" pitchFamily="18" charset="0"/>
              </a:rPr>
              <a:t> </a:t>
            </a:r>
            <a:r>
              <a:rPr lang="en-US" sz="2800" dirty="0" err="1">
                <a:solidFill>
                  <a:srgbClr val="FFFF00"/>
                </a:solidFill>
                <a:cs typeface="Times New Roman" pitchFamily="18" charset="0"/>
              </a:rPr>
              <a:t>thở</a:t>
            </a:r>
            <a:r>
              <a:rPr lang="en-US" sz="2800" dirty="0">
                <a:solidFill>
                  <a:srgbClr val="FFFF00"/>
                </a:solidFill>
                <a:cs typeface="Times New Roman" pitchFamily="18" charset="0"/>
              </a:rPr>
              <a:t> </a:t>
            </a:r>
            <a:r>
              <a:rPr lang="en-US" sz="2800" dirty="0" err="1">
                <a:solidFill>
                  <a:srgbClr val="FFFF00"/>
                </a:solidFill>
                <a:cs typeface="Times New Roman" pitchFamily="18" charset="0"/>
              </a:rPr>
              <a:t>mMRC</a:t>
            </a:r>
            <a:endParaRPr lang="en-US" sz="2800" dirty="0">
              <a:solidFill>
                <a:srgbClr val="FFFF00"/>
              </a:solidFill>
              <a:latin typeface="Calibri" pitchFamily="34" charset="0"/>
              <a:ea typeface="Calibri" pitchFamily="34" charset="0"/>
              <a:cs typeface="Times New Roman" pitchFamily="18"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bwMode="auto">
          <a:xfrm>
            <a:off x="2057401" y="918757"/>
            <a:ext cx="7526810" cy="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76225" indent="-276225" algn="l" rtl="0" eaLnBrk="0" fontAlgn="base" hangingPunct="0">
              <a:lnSpc>
                <a:spcPct val="95000"/>
              </a:lnSpc>
              <a:spcBef>
                <a:spcPct val="50000"/>
              </a:spcBef>
              <a:spcAft>
                <a:spcPct val="0"/>
              </a:spcAft>
              <a:buClr>
                <a:schemeClr val="accent2"/>
              </a:buClr>
              <a:buFont typeface="Arial" charset="0"/>
              <a:buChar char="►"/>
              <a:defRPr sz="2200">
                <a:solidFill>
                  <a:srgbClr val="006600"/>
                </a:solidFill>
                <a:latin typeface="+mn-lt"/>
                <a:ea typeface="+mn-ea"/>
                <a:cs typeface="+mn-cs"/>
              </a:defRPr>
            </a:lvl1pPr>
            <a:lvl2pPr marL="714375" indent="-173038" algn="l" rtl="0" eaLnBrk="0" fontAlgn="base" hangingPunct="0">
              <a:lnSpc>
                <a:spcPct val="95000"/>
              </a:lnSpc>
              <a:spcBef>
                <a:spcPct val="10000"/>
              </a:spcBef>
              <a:spcAft>
                <a:spcPct val="0"/>
              </a:spcAft>
              <a:buClr>
                <a:schemeClr val="tx1"/>
              </a:buClr>
              <a:buChar char="•"/>
              <a:defRPr sz="2000">
                <a:solidFill>
                  <a:srgbClr val="000000"/>
                </a:solidFill>
                <a:latin typeface="+mn-lt"/>
              </a:defRPr>
            </a:lvl2pPr>
            <a:lvl3pPr marL="1063625" indent="-169863" algn="l" rtl="0" eaLnBrk="0" fontAlgn="base" hangingPunct="0">
              <a:lnSpc>
                <a:spcPct val="95000"/>
              </a:lnSpc>
              <a:spcBef>
                <a:spcPct val="10000"/>
              </a:spcBef>
              <a:spcAft>
                <a:spcPct val="0"/>
              </a:spcAft>
              <a:buClr>
                <a:schemeClr val="tx1"/>
              </a:buClr>
              <a:buFont typeface="Arial" charset="0"/>
              <a:buChar char="–"/>
              <a:defRPr>
                <a:solidFill>
                  <a:srgbClr val="000000"/>
                </a:solidFill>
                <a:latin typeface="+mn-lt"/>
              </a:defRPr>
            </a:lvl3pPr>
            <a:lvl4pPr marL="1411288" indent="-168275" algn="l" rtl="0" eaLnBrk="0" fontAlgn="base" hangingPunct="0">
              <a:lnSpc>
                <a:spcPct val="95000"/>
              </a:lnSpc>
              <a:spcBef>
                <a:spcPct val="10000"/>
              </a:spcBef>
              <a:spcAft>
                <a:spcPct val="0"/>
              </a:spcAft>
              <a:buClr>
                <a:schemeClr val="tx1"/>
              </a:buClr>
              <a:buChar char="•"/>
              <a:defRPr sz="1600">
                <a:solidFill>
                  <a:srgbClr val="000000"/>
                </a:solidFill>
                <a:latin typeface="+mn-lt"/>
              </a:defRPr>
            </a:lvl4pPr>
            <a:lvl5pPr marL="1776413" indent="-185738" algn="l" rtl="0" eaLnBrk="0" fontAlgn="base" hangingPunct="0">
              <a:lnSpc>
                <a:spcPct val="95000"/>
              </a:lnSpc>
              <a:spcBef>
                <a:spcPct val="10000"/>
              </a:spcBef>
              <a:spcAft>
                <a:spcPct val="0"/>
              </a:spcAft>
              <a:buClr>
                <a:schemeClr val="tx1"/>
              </a:buClr>
              <a:buFont typeface="Arial" charset="0"/>
              <a:buChar char="–"/>
              <a:defRPr sz="1400">
                <a:solidFill>
                  <a:srgbClr val="000000"/>
                </a:solidFill>
                <a:latin typeface="+mn-lt"/>
              </a:defRPr>
            </a:lvl5pPr>
            <a:lvl6pPr marL="2233613" indent="-185738" algn="l" rtl="0" fontAlgn="base">
              <a:lnSpc>
                <a:spcPct val="95000"/>
              </a:lnSpc>
              <a:spcBef>
                <a:spcPct val="10000"/>
              </a:spcBef>
              <a:spcAft>
                <a:spcPct val="0"/>
              </a:spcAft>
              <a:buClr>
                <a:schemeClr val="tx1"/>
              </a:buClr>
              <a:buFont typeface="Arial" charset="0"/>
              <a:buChar char="–"/>
              <a:defRPr sz="1400">
                <a:solidFill>
                  <a:srgbClr val="000000"/>
                </a:solidFill>
                <a:latin typeface="+mn-lt"/>
              </a:defRPr>
            </a:lvl6pPr>
            <a:lvl7pPr marL="2690813" indent="-185738" algn="l" rtl="0" fontAlgn="base">
              <a:lnSpc>
                <a:spcPct val="95000"/>
              </a:lnSpc>
              <a:spcBef>
                <a:spcPct val="10000"/>
              </a:spcBef>
              <a:spcAft>
                <a:spcPct val="0"/>
              </a:spcAft>
              <a:buClr>
                <a:schemeClr val="tx1"/>
              </a:buClr>
              <a:buFont typeface="Arial" charset="0"/>
              <a:buChar char="–"/>
              <a:defRPr sz="1400">
                <a:solidFill>
                  <a:srgbClr val="000000"/>
                </a:solidFill>
                <a:latin typeface="+mn-lt"/>
              </a:defRPr>
            </a:lvl7pPr>
            <a:lvl8pPr marL="3148013" indent="-185738" algn="l" rtl="0" fontAlgn="base">
              <a:lnSpc>
                <a:spcPct val="95000"/>
              </a:lnSpc>
              <a:spcBef>
                <a:spcPct val="10000"/>
              </a:spcBef>
              <a:spcAft>
                <a:spcPct val="0"/>
              </a:spcAft>
              <a:buClr>
                <a:schemeClr val="tx1"/>
              </a:buClr>
              <a:buFont typeface="Arial" charset="0"/>
              <a:buChar char="–"/>
              <a:defRPr sz="1400">
                <a:solidFill>
                  <a:srgbClr val="000000"/>
                </a:solidFill>
                <a:latin typeface="+mn-lt"/>
              </a:defRPr>
            </a:lvl8pPr>
            <a:lvl9pPr marL="3605213" indent="-185738" algn="l" rtl="0" fontAlgn="base">
              <a:lnSpc>
                <a:spcPct val="95000"/>
              </a:lnSpc>
              <a:spcBef>
                <a:spcPct val="10000"/>
              </a:spcBef>
              <a:spcAft>
                <a:spcPct val="0"/>
              </a:spcAft>
              <a:buClr>
                <a:schemeClr val="tx1"/>
              </a:buClr>
              <a:buFont typeface="Arial" charset="0"/>
              <a:buChar char="–"/>
              <a:defRPr sz="1400">
                <a:solidFill>
                  <a:srgbClr val="000000"/>
                </a:solidFill>
                <a:latin typeface="+mn-lt"/>
              </a:defRPr>
            </a:lvl9pPr>
          </a:lstStyle>
          <a:p>
            <a:pPr marL="0" indent="0">
              <a:buClr>
                <a:srgbClr val="89D4E5"/>
              </a:buClr>
              <a:buNone/>
              <a:defRPr/>
            </a:pPr>
            <a:endParaRPr lang="en-GB" altLang="en-US" sz="1400" b="0" kern="0" dirty="0">
              <a:solidFill>
                <a:srgbClr val="000000"/>
              </a:solidFill>
              <a:latin typeface="Arial"/>
            </a:endParaRPr>
          </a:p>
        </p:txBody>
      </p:sp>
      <p:sp>
        <p:nvSpPr>
          <p:cNvPr id="64" name="Rectangle 6"/>
          <p:cNvSpPr>
            <a:spLocks noChangeArrowheads="1"/>
          </p:cNvSpPr>
          <p:nvPr/>
        </p:nvSpPr>
        <p:spPr bwMode="auto">
          <a:xfrm>
            <a:off x="2068135" y="5638800"/>
            <a:ext cx="4984562" cy="62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oAutofit/>
          </a:bodyPr>
          <a:lstStyle>
            <a:lvl1pPr eaLnBrk="0" hangingPunct="0">
              <a:lnSpc>
                <a:spcPct val="95000"/>
              </a:lnSpc>
              <a:spcBef>
                <a:spcPct val="50000"/>
              </a:spcBef>
              <a:buClr>
                <a:schemeClr val="accent2"/>
              </a:buClr>
              <a:buFont typeface="Arial" charset="0"/>
              <a:buChar char="►"/>
              <a:defRPr sz="2200">
                <a:solidFill>
                  <a:srgbClr val="006600"/>
                </a:solidFill>
                <a:latin typeface="Arial" charset="0"/>
              </a:defRPr>
            </a:lvl1pPr>
            <a:lvl2pPr marL="742950" indent="-285750" eaLnBrk="0" hangingPunct="0">
              <a:lnSpc>
                <a:spcPct val="95000"/>
              </a:lnSpc>
              <a:spcBef>
                <a:spcPct val="10000"/>
              </a:spcBef>
              <a:buClr>
                <a:schemeClr val="tx1"/>
              </a:buClr>
              <a:buChar char="•"/>
              <a:defRPr sz="2000">
                <a:solidFill>
                  <a:srgbClr val="000000"/>
                </a:solidFill>
                <a:latin typeface="Arial" charset="0"/>
              </a:defRPr>
            </a:lvl2pPr>
            <a:lvl3pPr marL="1143000" indent="-228600" eaLnBrk="0" hangingPunct="0">
              <a:lnSpc>
                <a:spcPct val="95000"/>
              </a:lnSpc>
              <a:spcBef>
                <a:spcPct val="10000"/>
              </a:spcBef>
              <a:buClr>
                <a:schemeClr val="tx1"/>
              </a:buClr>
              <a:buFont typeface="Arial" charset="0"/>
              <a:buChar char="–"/>
              <a:defRPr>
                <a:solidFill>
                  <a:srgbClr val="000000"/>
                </a:solidFill>
                <a:latin typeface="Arial" charset="0"/>
              </a:defRPr>
            </a:lvl3pPr>
            <a:lvl4pPr marL="1600200" indent="-228600" eaLnBrk="0" hangingPunct="0">
              <a:lnSpc>
                <a:spcPct val="95000"/>
              </a:lnSpc>
              <a:spcBef>
                <a:spcPct val="10000"/>
              </a:spcBef>
              <a:buClr>
                <a:schemeClr val="tx1"/>
              </a:buClr>
              <a:buChar char="•"/>
              <a:defRPr sz="1600">
                <a:solidFill>
                  <a:srgbClr val="000000"/>
                </a:solidFill>
                <a:latin typeface="Arial" charset="0"/>
              </a:defRPr>
            </a:lvl4pPr>
            <a:lvl5pPr marL="2057400" indent="-228600" eaLnBrk="0" hangingPunct="0">
              <a:lnSpc>
                <a:spcPct val="95000"/>
              </a:lnSpc>
              <a:spcBef>
                <a:spcPct val="10000"/>
              </a:spcBef>
              <a:buClr>
                <a:schemeClr val="tx1"/>
              </a:buClr>
              <a:buFont typeface="Arial" charset="0"/>
              <a:buChar char="–"/>
              <a:defRPr sz="1400">
                <a:solidFill>
                  <a:srgbClr val="000000"/>
                </a:solidFill>
                <a:latin typeface="Arial" charset="0"/>
              </a:defRPr>
            </a:lvl5pPr>
            <a:lvl6pPr marL="2514600" indent="-228600" eaLnBrk="0" fontAlgn="base" hangingPunct="0">
              <a:lnSpc>
                <a:spcPct val="95000"/>
              </a:lnSpc>
              <a:spcBef>
                <a:spcPct val="10000"/>
              </a:spcBef>
              <a:spcAft>
                <a:spcPct val="0"/>
              </a:spcAft>
              <a:buClr>
                <a:schemeClr val="tx1"/>
              </a:buClr>
              <a:buFont typeface="Arial" charset="0"/>
              <a:buChar char="–"/>
              <a:defRPr sz="1400">
                <a:solidFill>
                  <a:srgbClr val="000000"/>
                </a:solidFill>
                <a:latin typeface="Arial" charset="0"/>
              </a:defRPr>
            </a:lvl6pPr>
            <a:lvl7pPr marL="2971800" indent="-228600" eaLnBrk="0" fontAlgn="base" hangingPunct="0">
              <a:lnSpc>
                <a:spcPct val="95000"/>
              </a:lnSpc>
              <a:spcBef>
                <a:spcPct val="10000"/>
              </a:spcBef>
              <a:spcAft>
                <a:spcPct val="0"/>
              </a:spcAft>
              <a:buClr>
                <a:schemeClr val="tx1"/>
              </a:buClr>
              <a:buFont typeface="Arial" charset="0"/>
              <a:buChar char="–"/>
              <a:defRPr sz="1400">
                <a:solidFill>
                  <a:srgbClr val="000000"/>
                </a:solidFill>
                <a:latin typeface="Arial" charset="0"/>
              </a:defRPr>
            </a:lvl7pPr>
            <a:lvl8pPr marL="3429000" indent="-228600" eaLnBrk="0" fontAlgn="base" hangingPunct="0">
              <a:lnSpc>
                <a:spcPct val="95000"/>
              </a:lnSpc>
              <a:spcBef>
                <a:spcPct val="10000"/>
              </a:spcBef>
              <a:spcAft>
                <a:spcPct val="0"/>
              </a:spcAft>
              <a:buClr>
                <a:schemeClr val="tx1"/>
              </a:buClr>
              <a:buFont typeface="Arial" charset="0"/>
              <a:buChar char="–"/>
              <a:defRPr sz="1400">
                <a:solidFill>
                  <a:srgbClr val="000000"/>
                </a:solidFill>
                <a:latin typeface="Arial" charset="0"/>
              </a:defRPr>
            </a:lvl8pPr>
            <a:lvl9pPr marL="3886200" indent="-228600" eaLnBrk="0" fontAlgn="base" hangingPunct="0">
              <a:lnSpc>
                <a:spcPct val="95000"/>
              </a:lnSpc>
              <a:spcBef>
                <a:spcPct val="10000"/>
              </a:spcBef>
              <a:spcAft>
                <a:spcPct val="0"/>
              </a:spcAft>
              <a:buClr>
                <a:schemeClr val="tx1"/>
              </a:buClr>
              <a:buFont typeface="Arial" charset="0"/>
              <a:buChar char="–"/>
              <a:defRPr sz="1400">
                <a:solidFill>
                  <a:srgbClr val="000000"/>
                </a:solidFill>
                <a:latin typeface="Arial" charset="0"/>
              </a:defRPr>
            </a:lvl9pPr>
          </a:lstStyle>
          <a:p>
            <a:pPr eaLnBrk="1" fontAlgn="auto" hangingPunct="1">
              <a:lnSpc>
                <a:spcPct val="90000"/>
              </a:lnSpc>
              <a:spcBef>
                <a:spcPct val="0"/>
              </a:spcBef>
              <a:spcAft>
                <a:spcPts val="0"/>
              </a:spcAft>
              <a:buClrTx/>
              <a:buNone/>
              <a:defRPr/>
            </a:pPr>
            <a:endParaRPr lang="en-GB" altLang="en-US" sz="1000" b="0" dirty="0">
              <a:solidFill>
                <a:srgbClr val="000000"/>
              </a:solidFill>
              <a:cs typeface="Arial" charset="0"/>
            </a:endParaRPr>
          </a:p>
        </p:txBody>
      </p:sp>
      <p:sp>
        <p:nvSpPr>
          <p:cNvPr id="65" name="Titel 1"/>
          <p:cNvSpPr>
            <a:spLocks/>
          </p:cNvSpPr>
          <p:nvPr/>
        </p:nvSpPr>
        <p:spPr bwMode="auto">
          <a:xfrm>
            <a:off x="2050718" y="5988046"/>
            <a:ext cx="7779083" cy="58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defTabSz="8610600" eaLnBrk="0" hangingPunct="0">
              <a:spcBef>
                <a:spcPct val="20000"/>
              </a:spcBef>
              <a:buFont typeface="Arial" charset="0"/>
              <a:buChar char="•"/>
              <a:defRPr sz="2400" b="1">
                <a:solidFill>
                  <a:schemeClr val="tx1"/>
                </a:solidFill>
                <a:latin typeface="Arial" charset="0"/>
              </a:defRPr>
            </a:lvl1pPr>
            <a:lvl2pPr marL="742950" indent="-285750" defTabSz="8610600" eaLnBrk="0" hangingPunct="0">
              <a:spcBef>
                <a:spcPct val="20000"/>
              </a:spcBef>
              <a:buFont typeface="Arial" charset="0"/>
              <a:buChar char="–"/>
              <a:defRPr sz="2000">
                <a:solidFill>
                  <a:schemeClr val="tx1"/>
                </a:solidFill>
                <a:latin typeface="Arial" charset="0"/>
              </a:defRPr>
            </a:lvl2pPr>
            <a:lvl3pPr marL="1143000" indent="-228600" defTabSz="8610600" eaLnBrk="0" hangingPunct="0">
              <a:spcBef>
                <a:spcPct val="20000"/>
              </a:spcBef>
              <a:buFont typeface="Arial" charset="0"/>
              <a:buChar char="•"/>
              <a:defRPr>
                <a:solidFill>
                  <a:schemeClr val="tx1"/>
                </a:solidFill>
                <a:latin typeface="Arial" charset="0"/>
              </a:defRPr>
            </a:lvl3pPr>
            <a:lvl4pPr marL="1600200" indent="-228600" defTabSz="8610600" eaLnBrk="0" hangingPunct="0">
              <a:spcBef>
                <a:spcPct val="20000"/>
              </a:spcBef>
              <a:buFont typeface="Arial" charset="0"/>
              <a:buChar char="–"/>
              <a:defRPr sz="1600">
                <a:solidFill>
                  <a:schemeClr val="tx1"/>
                </a:solidFill>
                <a:latin typeface="Arial" charset="0"/>
              </a:defRPr>
            </a:lvl4pPr>
            <a:lvl5pPr marL="2057400" indent="-228600" defTabSz="8610600" eaLnBrk="0" hangingPunct="0">
              <a:spcBef>
                <a:spcPct val="20000"/>
              </a:spcBef>
              <a:buFont typeface="Arial" charset="0"/>
              <a:buChar char="»"/>
              <a:defRPr sz="1600">
                <a:solidFill>
                  <a:schemeClr val="tx1"/>
                </a:solidFill>
                <a:latin typeface="Arial" charset="0"/>
              </a:defRPr>
            </a:lvl5pPr>
            <a:lvl6pPr marL="2514600" indent="-228600" defTabSz="8610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defTabSz="8610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defTabSz="8610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defTabSz="8610600" eaLnBrk="0" fontAlgn="base" hangingPunct="0">
              <a:spcBef>
                <a:spcPct val="20000"/>
              </a:spcBef>
              <a:spcAft>
                <a:spcPct val="0"/>
              </a:spcAft>
              <a:buFont typeface="Arial" charset="0"/>
              <a:buChar char="»"/>
              <a:defRPr sz="1600">
                <a:solidFill>
                  <a:schemeClr val="tx1"/>
                </a:solidFill>
                <a:latin typeface="Arial" charset="0"/>
              </a:defRPr>
            </a:lvl9pPr>
          </a:lstStyle>
          <a:p>
            <a:pPr fontAlgn="auto">
              <a:spcBef>
                <a:spcPts val="0"/>
              </a:spcBef>
              <a:spcAft>
                <a:spcPts val="0"/>
              </a:spcAft>
              <a:buClr>
                <a:srgbClr val="001C30"/>
              </a:buClr>
              <a:buNone/>
              <a:defRPr/>
            </a:pPr>
            <a:r>
              <a:rPr lang="en-GB" altLang="en-US" sz="900" b="0" dirty="0">
                <a:solidFill>
                  <a:prstClr val="white"/>
                </a:solidFill>
                <a:latin typeface="Arial"/>
                <a:cs typeface="Arial" charset="0"/>
              </a:rPr>
              <a:t>Decramer ML, et al. </a:t>
            </a:r>
            <a:r>
              <a:rPr lang="en-GB" altLang="en-US" sz="900" b="0" i="1" dirty="0">
                <a:solidFill>
                  <a:prstClr val="white"/>
                </a:solidFill>
                <a:latin typeface="Arial"/>
                <a:cs typeface="Arial" charset="0"/>
              </a:rPr>
              <a:t>Lancet Respir Med. </a:t>
            </a:r>
            <a:r>
              <a:rPr lang="en-GB" altLang="en-US" sz="900" b="0" dirty="0">
                <a:solidFill>
                  <a:prstClr val="white"/>
                </a:solidFill>
                <a:latin typeface="Arial"/>
                <a:cs typeface="Arial" charset="0"/>
              </a:rPr>
              <a:t>2013;1:524–533</a:t>
            </a:r>
            <a:r>
              <a:rPr lang="en-US" altLang="en-US" sz="900" b="0" dirty="0">
                <a:solidFill>
                  <a:prstClr val="white"/>
                </a:solidFill>
                <a:latin typeface="Arial"/>
                <a:cs typeface="Arial" charset="0"/>
              </a:rPr>
              <a:t>. </a:t>
            </a:r>
          </a:p>
          <a:p>
            <a:pPr fontAlgn="auto">
              <a:spcBef>
                <a:spcPts val="0"/>
              </a:spcBef>
              <a:spcAft>
                <a:spcPts val="0"/>
              </a:spcAft>
              <a:buClr>
                <a:srgbClr val="001C30"/>
              </a:buClr>
              <a:buNone/>
              <a:defRPr/>
            </a:pPr>
            <a:r>
              <a:rPr lang="en-GB" altLang="en-US" sz="900" b="0" dirty="0">
                <a:solidFill>
                  <a:prstClr val="white"/>
                </a:solidFill>
                <a:cs typeface="Arial" charset="0"/>
              </a:rPr>
              <a:t>CI, confidence interval; COPD, chronic obstructive pulmonary disease; HR, hazard ratio; INVIGORATE, </a:t>
            </a:r>
            <a:r>
              <a:rPr lang="en-US" altLang="en-US" sz="900" b="0" dirty="0">
                <a:solidFill>
                  <a:prstClr val="white"/>
                </a:solidFill>
                <a:cs typeface="Arial" charset="0"/>
              </a:rPr>
              <a:t>Comparison of Indacaterol and Tiotropium on Lung Function and Related Outcomes in Patients With COPD; qd, once daily</a:t>
            </a:r>
            <a:endParaRPr lang="en-GB" altLang="en-US" sz="900" b="0" dirty="0">
              <a:solidFill>
                <a:prstClr val="white"/>
              </a:solidFill>
              <a:cs typeface="Arial" charset="0"/>
            </a:endParaRPr>
          </a:p>
        </p:txBody>
      </p:sp>
      <p:grpSp>
        <p:nvGrpSpPr>
          <p:cNvPr id="91" name="Group 90"/>
          <p:cNvGrpSpPr/>
          <p:nvPr/>
        </p:nvGrpSpPr>
        <p:grpSpPr>
          <a:xfrm>
            <a:off x="6837403" y="2145726"/>
            <a:ext cx="2746807" cy="3035875"/>
            <a:chOff x="5313403" y="2389325"/>
            <a:chExt cx="2746807" cy="3035875"/>
          </a:xfrm>
        </p:grpSpPr>
        <p:sp>
          <p:nvSpPr>
            <p:cNvPr id="66" name="Rectangle 65"/>
            <p:cNvSpPr/>
            <p:nvPr/>
          </p:nvSpPr>
          <p:spPr bwMode="auto">
            <a:xfrm>
              <a:off x="7153060" y="3142674"/>
              <a:ext cx="767443" cy="1836000"/>
            </a:xfrm>
            <a:prstGeom prst="rect">
              <a:avLst/>
            </a:prstGeom>
            <a:solidFill>
              <a:srgbClr val="FFC000"/>
            </a:solidFill>
            <a:ln w="1905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defRPr/>
              </a:pPr>
              <a:endParaRPr lang="en-GB" sz="1800" b="0" kern="0" dirty="0">
                <a:solidFill>
                  <a:prstClr val="white"/>
                </a:solidFill>
                <a:latin typeface="Arial"/>
              </a:endParaRPr>
            </a:p>
          </p:txBody>
        </p:sp>
        <p:sp>
          <p:nvSpPr>
            <p:cNvPr id="67" name="Rectangle 66"/>
            <p:cNvSpPr/>
            <p:nvPr/>
          </p:nvSpPr>
          <p:spPr bwMode="auto">
            <a:xfrm>
              <a:off x="6337367" y="3548192"/>
              <a:ext cx="767443" cy="1428665"/>
            </a:xfrm>
            <a:prstGeom prst="rect">
              <a:avLst/>
            </a:prstGeom>
            <a:solidFill>
              <a:schemeClr val="accent1"/>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defRPr/>
              </a:pPr>
              <a:endParaRPr lang="en-GB" sz="1800" b="0" kern="0" dirty="0">
                <a:solidFill>
                  <a:prstClr val="white"/>
                </a:solidFill>
                <a:latin typeface="Arial"/>
              </a:endParaRPr>
            </a:p>
          </p:txBody>
        </p:sp>
        <p:sp>
          <p:nvSpPr>
            <p:cNvPr id="68" name="TextBox 40"/>
            <p:cNvSpPr txBox="1">
              <a:spLocks noChangeArrowheads="1"/>
            </p:cNvSpPr>
            <p:nvPr/>
          </p:nvSpPr>
          <p:spPr bwMode="auto">
            <a:xfrm>
              <a:off x="6187952" y="5005297"/>
              <a:ext cx="98880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algn="ctr" eaLnBrk="1" fontAlgn="auto" hangingPunct="1">
                <a:spcBef>
                  <a:spcPct val="0"/>
                </a:spcBef>
                <a:spcAft>
                  <a:spcPts val="0"/>
                </a:spcAft>
                <a:buNone/>
                <a:defRPr/>
              </a:pPr>
              <a:r>
                <a:rPr lang="en-GB" altLang="en-US" sz="1050" b="0" dirty="0">
                  <a:solidFill>
                    <a:prstClr val="white"/>
                  </a:solidFill>
                  <a:latin typeface="Arial"/>
                </a:rPr>
                <a:t>Tiotropium</a:t>
              </a:r>
            </a:p>
            <a:p>
              <a:pPr algn="ctr" eaLnBrk="1" fontAlgn="auto" hangingPunct="1">
                <a:spcBef>
                  <a:spcPct val="0"/>
                </a:spcBef>
                <a:spcAft>
                  <a:spcPts val="0"/>
                </a:spcAft>
                <a:buNone/>
                <a:defRPr/>
              </a:pPr>
              <a:r>
                <a:rPr lang="en-GB" altLang="en-US" sz="1050" b="0" dirty="0">
                  <a:solidFill>
                    <a:prstClr val="white"/>
                  </a:solidFill>
                  <a:latin typeface="Arial"/>
                </a:rPr>
                <a:t>(n=1533)</a:t>
              </a:r>
            </a:p>
          </p:txBody>
        </p:sp>
        <p:sp>
          <p:nvSpPr>
            <p:cNvPr id="69" name="TextBox 41"/>
            <p:cNvSpPr txBox="1">
              <a:spLocks noChangeArrowheads="1"/>
            </p:cNvSpPr>
            <p:nvPr/>
          </p:nvSpPr>
          <p:spPr bwMode="auto">
            <a:xfrm>
              <a:off x="7128011" y="5009702"/>
              <a:ext cx="93219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algn="ctr" eaLnBrk="1" fontAlgn="auto" hangingPunct="1">
                <a:spcBef>
                  <a:spcPct val="0"/>
                </a:spcBef>
                <a:spcAft>
                  <a:spcPts val="0"/>
                </a:spcAft>
                <a:buNone/>
                <a:defRPr/>
              </a:pPr>
              <a:r>
                <a:rPr lang="en-GB" altLang="en-US" sz="1050" b="0" dirty="0">
                  <a:solidFill>
                    <a:prstClr val="white"/>
                  </a:solidFill>
                  <a:latin typeface="Arial"/>
                </a:rPr>
                <a:t>Indacaterol</a:t>
              </a:r>
            </a:p>
            <a:p>
              <a:pPr algn="ctr" eaLnBrk="1" fontAlgn="auto" hangingPunct="1">
                <a:spcBef>
                  <a:spcPct val="0"/>
                </a:spcBef>
                <a:spcAft>
                  <a:spcPts val="0"/>
                </a:spcAft>
                <a:buNone/>
                <a:defRPr/>
              </a:pPr>
              <a:r>
                <a:rPr lang="en-GB" altLang="en-US" sz="1050" b="0" dirty="0">
                  <a:solidFill>
                    <a:prstClr val="white"/>
                  </a:solidFill>
                  <a:latin typeface="Arial"/>
                </a:rPr>
                <a:t>(n=1520)</a:t>
              </a:r>
            </a:p>
          </p:txBody>
        </p:sp>
        <p:sp>
          <p:nvSpPr>
            <p:cNvPr id="70" name="TextBox 42"/>
            <p:cNvSpPr txBox="1">
              <a:spLocks noChangeArrowheads="1"/>
            </p:cNvSpPr>
            <p:nvPr/>
          </p:nvSpPr>
          <p:spPr bwMode="auto">
            <a:xfrm>
              <a:off x="6497450" y="4421044"/>
              <a:ext cx="528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eaLnBrk="1" fontAlgn="auto" hangingPunct="1">
                <a:spcBef>
                  <a:spcPct val="0"/>
                </a:spcBef>
                <a:spcAft>
                  <a:spcPts val="0"/>
                </a:spcAft>
                <a:buNone/>
                <a:defRPr/>
              </a:pPr>
              <a:r>
                <a:rPr lang="en-GB" altLang="en-US" sz="1200" dirty="0">
                  <a:solidFill>
                    <a:prstClr val="white"/>
                  </a:solidFill>
                  <a:latin typeface="Arial"/>
                </a:rPr>
                <a:t>0.61</a:t>
              </a:r>
            </a:p>
          </p:txBody>
        </p:sp>
        <p:sp>
          <p:nvSpPr>
            <p:cNvPr id="71" name="TextBox 45"/>
            <p:cNvSpPr txBox="1">
              <a:spLocks noChangeArrowheads="1"/>
            </p:cNvSpPr>
            <p:nvPr/>
          </p:nvSpPr>
          <p:spPr bwMode="auto">
            <a:xfrm rot="10800000">
              <a:off x="5313403" y="2389325"/>
              <a:ext cx="553998" cy="2862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algn="ctr" eaLnBrk="1" fontAlgn="auto" hangingPunct="1">
                <a:spcBef>
                  <a:spcPct val="0"/>
                </a:spcBef>
                <a:spcAft>
                  <a:spcPts val="0"/>
                </a:spcAft>
                <a:buNone/>
                <a:defRPr/>
              </a:pPr>
              <a:r>
                <a:rPr lang="en-GB" altLang="en-US" sz="1200" b="0" dirty="0">
                  <a:solidFill>
                    <a:prstClr val="white"/>
                  </a:solidFill>
                  <a:latin typeface="Arial"/>
                </a:rPr>
                <a:t>Moderate-severe</a:t>
              </a:r>
            </a:p>
            <a:p>
              <a:pPr algn="ctr" eaLnBrk="1" fontAlgn="auto" hangingPunct="1">
                <a:spcBef>
                  <a:spcPct val="0"/>
                </a:spcBef>
                <a:spcAft>
                  <a:spcPts val="0"/>
                </a:spcAft>
                <a:buNone/>
                <a:defRPr/>
              </a:pPr>
              <a:r>
                <a:rPr lang="en-GB" altLang="en-US" sz="1200" b="0" dirty="0">
                  <a:solidFill>
                    <a:prstClr val="white"/>
                  </a:solidFill>
                  <a:latin typeface="Arial"/>
                </a:rPr>
                <a:t>exacerbation rate over 52 weeks</a:t>
              </a:r>
            </a:p>
          </p:txBody>
        </p:sp>
        <p:sp>
          <p:nvSpPr>
            <p:cNvPr id="72" name="Line 13"/>
            <p:cNvSpPr>
              <a:spLocks noChangeShapeType="1"/>
            </p:cNvSpPr>
            <p:nvPr/>
          </p:nvSpPr>
          <p:spPr bwMode="auto">
            <a:xfrm>
              <a:off x="6689792" y="2961037"/>
              <a:ext cx="864000" cy="0"/>
            </a:xfrm>
            <a:prstGeom prst="line">
              <a:avLst/>
            </a:prstGeom>
            <a:noFill/>
            <a:ln w="9525">
              <a:solidFill>
                <a:srgbClr val="001C30"/>
              </a:solidFill>
              <a:round/>
              <a:headEnd/>
              <a:tailEnd/>
            </a:ln>
            <a:extLst>
              <a:ext uri="{909E8E84-426E-40DD-AFC4-6F175D3DCCD1}">
                <a14:hiddenFill xmlns:a14="http://schemas.microsoft.com/office/drawing/2010/main">
                  <a:noFill/>
                </a14:hiddenFill>
              </a:ext>
            </a:extLst>
          </p:spPr>
          <p:txBody>
            <a:bodyPr wrap="none"/>
            <a:lstStyle/>
            <a:p>
              <a:pPr fontAlgn="auto">
                <a:spcBef>
                  <a:spcPts val="0"/>
                </a:spcBef>
                <a:spcAft>
                  <a:spcPts val="0"/>
                </a:spcAft>
                <a:defRPr/>
              </a:pPr>
              <a:endParaRPr lang="en-GB" sz="1800" b="0" kern="0" dirty="0">
                <a:solidFill>
                  <a:prstClr val="white"/>
                </a:solidFill>
                <a:latin typeface="Arial"/>
              </a:endParaRPr>
            </a:p>
          </p:txBody>
        </p:sp>
        <p:sp>
          <p:nvSpPr>
            <p:cNvPr id="73" name="Line 14"/>
            <p:cNvSpPr>
              <a:spLocks noChangeShapeType="1"/>
            </p:cNvSpPr>
            <p:nvPr/>
          </p:nvSpPr>
          <p:spPr bwMode="auto">
            <a:xfrm>
              <a:off x="6692172" y="2960043"/>
              <a:ext cx="0" cy="540000"/>
            </a:xfrm>
            <a:prstGeom prst="line">
              <a:avLst/>
            </a:prstGeom>
            <a:noFill/>
            <a:ln w="9525">
              <a:solidFill>
                <a:srgbClr val="001C30"/>
              </a:solidFill>
              <a:round/>
              <a:headEnd/>
              <a:tailEnd/>
            </a:ln>
            <a:extLst>
              <a:ext uri="{909E8E84-426E-40DD-AFC4-6F175D3DCCD1}">
                <a14:hiddenFill xmlns:a14="http://schemas.microsoft.com/office/drawing/2010/main">
                  <a:noFill/>
                </a14:hiddenFill>
              </a:ext>
            </a:extLst>
          </p:spPr>
          <p:txBody>
            <a:bodyPr wrap="none"/>
            <a:lstStyle/>
            <a:p>
              <a:pPr fontAlgn="auto">
                <a:spcBef>
                  <a:spcPts val="0"/>
                </a:spcBef>
                <a:spcAft>
                  <a:spcPts val="0"/>
                </a:spcAft>
                <a:defRPr/>
              </a:pPr>
              <a:endParaRPr lang="en-GB" sz="1800" b="0" kern="0" dirty="0">
                <a:solidFill>
                  <a:prstClr val="white"/>
                </a:solidFill>
                <a:latin typeface="Arial"/>
              </a:endParaRPr>
            </a:p>
          </p:txBody>
        </p:sp>
        <p:sp>
          <p:nvSpPr>
            <p:cNvPr id="74" name="Line 15"/>
            <p:cNvSpPr>
              <a:spLocks noChangeShapeType="1"/>
            </p:cNvSpPr>
            <p:nvPr/>
          </p:nvSpPr>
          <p:spPr bwMode="auto">
            <a:xfrm>
              <a:off x="7546196" y="2955553"/>
              <a:ext cx="0" cy="124491"/>
            </a:xfrm>
            <a:prstGeom prst="line">
              <a:avLst/>
            </a:prstGeom>
            <a:noFill/>
            <a:ln w="9525">
              <a:solidFill>
                <a:srgbClr val="001C30"/>
              </a:solidFill>
              <a:round/>
              <a:headEnd/>
              <a:tailEnd type="none" w="med" len="med"/>
            </a:ln>
            <a:extLst>
              <a:ext uri="{909E8E84-426E-40DD-AFC4-6F175D3DCCD1}">
                <a14:hiddenFill xmlns:a14="http://schemas.microsoft.com/office/drawing/2010/main">
                  <a:noFill/>
                </a14:hiddenFill>
              </a:ext>
            </a:extLst>
          </p:spPr>
          <p:txBody>
            <a:bodyPr wrap="none"/>
            <a:lstStyle/>
            <a:p>
              <a:pPr fontAlgn="auto">
                <a:spcBef>
                  <a:spcPts val="0"/>
                </a:spcBef>
                <a:spcAft>
                  <a:spcPts val="0"/>
                </a:spcAft>
                <a:defRPr/>
              </a:pPr>
              <a:endParaRPr lang="en-GB" sz="1800" b="0" kern="0" dirty="0">
                <a:solidFill>
                  <a:prstClr val="white"/>
                </a:solidFill>
                <a:latin typeface="Arial"/>
              </a:endParaRPr>
            </a:p>
          </p:txBody>
        </p:sp>
        <p:sp>
          <p:nvSpPr>
            <p:cNvPr id="75" name="Textfeld 18"/>
            <p:cNvSpPr txBox="1">
              <a:spLocks noChangeArrowheads="1"/>
            </p:cNvSpPr>
            <p:nvPr/>
          </p:nvSpPr>
          <p:spPr bwMode="auto">
            <a:xfrm>
              <a:off x="6689793" y="2548567"/>
              <a:ext cx="12307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algn="ctr" eaLnBrk="1" fontAlgn="auto" hangingPunct="1">
                <a:spcBef>
                  <a:spcPct val="0"/>
                </a:spcBef>
                <a:spcAft>
                  <a:spcPts val="0"/>
                </a:spcAft>
                <a:buNone/>
                <a:defRPr/>
              </a:pPr>
              <a:r>
                <a:rPr lang="de-DE" altLang="en-US" sz="1200" dirty="0">
                  <a:solidFill>
                    <a:prstClr val="white"/>
                  </a:solidFill>
                  <a:latin typeface="Arial"/>
                </a:rPr>
                <a:t>29% difference</a:t>
              </a:r>
            </a:p>
          </p:txBody>
        </p:sp>
        <p:sp>
          <p:nvSpPr>
            <p:cNvPr id="76" name="TextBox 51"/>
            <p:cNvSpPr txBox="1">
              <a:spLocks noChangeArrowheads="1"/>
            </p:cNvSpPr>
            <p:nvPr/>
          </p:nvSpPr>
          <p:spPr bwMode="auto">
            <a:xfrm>
              <a:off x="7319991" y="4421042"/>
              <a:ext cx="482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eaLnBrk="1" fontAlgn="auto" hangingPunct="1">
                <a:spcBef>
                  <a:spcPct val="0"/>
                </a:spcBef>
                <a:spcAft>
                  <a:spcPts val="0"/>
                </a:spcAft>
                <a:buNone/>
                <a:defRPr/>
              </a:pPr>
              <a:r>
                <a:rPr lang="en-GB" altLang="en-US" sz="1200" dirty="0">
                  <a:solidFill>
                    <a:prstClr val="white"/>
                  </a:solidFill>
                  <a:latin typeface="Arial"/>
                </a:rPr>
                <a:t>0.79</a:t>
              </a:r>
            </a:p>
          </p:txBody>
        </p:sp>
        <p:cxnSp>
          <p:nvCxnSpPr>
            <p:cNvPr id="77" name="Straight Connector 76"/>
            <p:cNvCxnSpPr/>
            <p:nvPr/>
          </p:nvCxnSpPr>
          <p:spPr bwMode="auto">
            <a:xfrm>
              <a:off x="6267286" y="2604291"/>
              <a:ext cx="0" cy="2448000"/>
            </a:xfrm>
            <a:prstGeom prst="line">
              <a:avLst/>
            </a:prstGeom>
            <a:solidFill>
              <a:srgbClr val="0000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bwMode="auto">
            <a:xfrm flipH="1">
              <a:off x="6204581" y="4980690"/>
              <a:ext cx="1800000" cy="0"/>
            </a:xfrm>
            <a:prstGeom prst="line">
              <a:avLst/>
            </a:prstGeom>
            <a:solidFill>
              <a:srgbClr val="0000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Line 13"/>
            <p:cNvSpPr>
              <a:spLocks noChangeShapeType="1"/>
            </p:cNvSpPr>
            <p:nvPr/>
          </p:nvSpPr>
          <p:spPr bwMode="auto">
            <a:xfrm>
              <a:off x="6199243" y="2616830"/>
              <a:ext cx="72000" cy="0"/>
            </a:xfrm>
            <a:prstGeom prst="line">
              <a:avLst/>
            </a:prstGeom>
            <a:noFill/>
            <a:ln w="9525">
              <a:solidFill>
                <a:srgbClr val="001C30"/>
              </a:solidFill>
              <a:round/>
              <a:headEnd/>
              <a:tailEnd/>
            </a:ln>
            <a:extLst>
              <a:ext uri="{909E8E84-426E-40DD-AFC4-6F175D3DCCD1}">
                <a14:hiddenFill xmlns:a14="http://schemas.microsoft.com/office/drawing/2010/main">
                  <a:noFill/>
                </a14:hiddenFill>
              </a:ext>
            </a:extLst>
          </p:spPr>
          <p:txBody>
            <a:bodyPr wrap="none"/>
            <a:lstStyle/>
            <a:p>
              <a:pPr fontAlgn="auto">
                <a:spcBef>
                  <a:spcPts val="0"/>
                </a:spcBef>
                <a:spcAft>
                  <a:spcPts val="0"/>
                </a:spcAft>
                <a:defRPr/>
              </a:pPr>
              <a:endParaRPr lang="en-GB" sz="1800" b="0" kern="0" dirty="0">
                <a:solidFill>
                  <a:prstClr val="white"/>
                </a:solidFill>
                <a:latin typeface="Arial"/>
              </a:endParaRPr>
            </a:p>
          </p:txBody>
        </p:sp>
        <p:sp>
          <p:nvSpPr>
            <p:cNvPr id="80" name="Line 13"/>
            <p:cNvSpPr>
              <a:spLocks noChangeShapeType="1"/>
            </p:cNvSpPr>
            <p:nvPr/>
          </p:nvSpPr>
          <p:spPr bwMode="auto">
            <a:xfrm>
              <a:off x="6194970" y="3086414"/>
              <a:ext cx="72000" cy="0"/>
            </a:xfrm>
            <a:prstGeom prst="line">
              <a:avLst/>
            </a:prstGeom>
            <a:noFill/>
            <a:ln w="9525">
              <a:solidFill>
                <a:srgbClr val="001C30"/>
              </a:solidFill>
              <a:round/>
              <a:headEnd/>
              <a:tailEnd/>
            </a:ln>
            <a:extLst>
              <a:ext uri="{909E8E84-426E-40DD-AFC4-6F175D3DCCD1}">
                <a14:hiddenFill xmlns:a14="http://schemas.microsoft.com/office/drawing/2010/main">
                  <a:noFill/>
                </a14:hiddenFill>
              </a:ext>
            </a:extLst>
          </p:spPr>
          <p:txBody>
            <a:bodyPr wrap="none"/>
            <a:lstStyle/>
            <a:p>
              <a:pPr fontAlgn="auto">
                <a:spcBef>
                  <a:spcPts val="0"/>
                </a:spcBef>
                <a:spcAft>
                  <a:spcPts val="0"/>
                </a:spcAft>
                <a:defRPr/>
              </a:pPr>
              <a:endParaRPr lang="en-GB" sz="1800" b="0" kern="0" dirty="0">
                <a:solidFill>
                  <a:prstClr val="white"/>
                </a:solidFill>
                <a:latin typeface="Arial"/>
              </a:endParaRPr>
            </a:p>
          </p:txBody>
        </p:sp>
        <p:sp>
          <p:nvSpPr>
            <p:cNvPr id="81" name="Line 13"/>
            <p:cNvSpPr>
              <a:spLocks noChangeShapeType="1"/>
            </p:cNvSpPr>
            <p:nvPr/>
          </p:nvSpPr>
          <p:spPr bwMode="auto">
            <a:xfrm>
              <a:off x="6195459" y="3570284"/>
              <a:ext cx="72000" cy="0"/>
            </a:xfrm>
            <a:prstGeom prst="line">
              <a:avLst/>
            </a:prstGeom>
            <a:noFill/>
            <a:ln w="9525">
              <a:solidFill>
                <a:srgbClr val="001C30"/>
              </a:solidFill>
              <a:round/>
              <a:headEnd/>
              <a:tailEnd/>
            </a:ln>
            <a:extLst>
              <a:ext uri="{909E8E84-426E-40DD-AFC4-6F175D3DCCD1}">
                <a14:hiddenFill xmlns:a14="http://schemas.microsoft.com/office/drawing/2010/main">
                  <a:noFill/>
                </a14:hiddenFill>
              </a:ext>
            </a:extLst>
          </p:spPr>
          <p:txBody>
            <a:bodyPr wrap="none"/>
            <a:lstStyle/>
            <a:p>
              <a:pPr fontAlgn="auto">
                <a:spcBef>
                  <a:spcPts val="0"/>
                </a:spcBef>
                <a:spcAft>
                  <a:spcPts val="0"/>
                </a:spcAft>
                <a:defRPr/>
              </a:pPr>
              <a:endParaRPr lang="en-GB" sz="1800" b="0" kern="0" dirty="0">
                <a:solidFill>
                  <a:prstClr val="white"/>
                </a:solidFill>
                <a:latin typeface="Arial"/>
              </a:endParaRPr>
            </a:p>
          </p:txBody>
        </p:sp>
        <p:sp>
          <p:nvSpPr>
            <p:cNvPr id="82" name="Line 13"/>
            <p:cNvSpPr>
              <a:spLocks noChangeShapeType="1"/>
            </p:cNvSpPr>
            <p:nvPr/>
          </p:nvSpPr>
          <p:spPr bwMode="auto">
            <a:xfrm>
              <a:off x="6195948" y="4044630"/>
              <a:ext cx="72000" cy="0"/>
            </a:xfrm>
            <a:prstGeom prst="line">
              <a:avLst/>
            </a:prstGeom>
            <a:noFill/>
            <a:ln w="9525">
              <a:solidFill>
                <a:srgbClr val="001C30"/>
              </a:solidFill>
              <a:round/>
              <a:headEnd/>
              <a:tailEnd/>
            </a:ln>
            <a:extLst>
              <a:ext uri="{909E8E84-426E-40DD-AFC4-6F175D3DCCD1}">
                <a14:hiddenFill xmlns:a14="http://schemas.microsoft.com/office/drawing/2010/main">
                  <a:noFill/>
                </a14:hiddenFill>
              </a:ext>
            </a:extLst>
          </p:spPr>
          <p:txBody>
            <a:bodyPr wrap="none"/>
            <a:lstStyle/>
            <a:p>
              <a:pPr fontAlgn="auto">
                <a:spcBef>
                  <a:spcPts val="0"/>
                </a:spcBef>
                <a:spcAft>
                  <a:spcPts val="0"/>
                </a:spcAft>
                <a:defRPr/>
              </a:pPr>
              <a:endParaRPr lang="en-GB" sz="1800" b="0" kern="0" dirty="0">
                <a:solidFill>
                  <a:prstClr val="white"/>
                </a:solidFill>
                <a:latin typeface="Arial"/>
              </a:endParaRPr>
            </a:p>
          </p:txBody>
        </p:sp>
        <p:sp>
          <p:nvSpPr>
            <p:cNvPr id="83" name="Line 13"/>
            <p:cNvSpPr>
              <a:spLocks noChangeShapeType="1"/>
            </p:cNvSpPr>
            <p:nvPr/>
          </p:nvSpPr>
          <p:spPr bwMode="auto">
            <a:xfrm>
              <a:off x="6194056" y="4518976"/>
              <a:ext cx="72000" cy="0"/>
            </a:xfrm>
            <a:prstGeom prst="line">
              <a:avLst/>
            </a:prstGeom>
            <a:noFill/>
            <a:ln w="9525">
              <a:solidFill>
                <a:srgbClr val="001C30"/>
              </a:solidFill>
              <a:round/>
              <a:headEnd/>
              <a:tailEnd/>
            </a:ln>
            <a:extLst>
              <a:ext uri="{909E8E84-426E-40DD-AFC4-6F175D3DCCD1}">
                <a14:hiddenFill xmlns:a14="http://schemas.microsoft.com/office/drawing/2010/main">
                  <a:noFill/>
                </a14:hiddenFill>
              </a:ext>
            </a:extLst>
          </p:spPr>
          <p:txBody>
            <a:bodyPr wrap="none"/>
            <a:lstStyle/>
            <a:p>
              <a:pPr fontAlgn="auto">
                <a:spcBef>
                  <a:spcPts val="0"/>
                </a:spcBef>
                <a:spcAft>
                  <a:spcPts val="0"/>
                </a:spcAft>
                <a:defRPr/>
              </a:pPr>
              <a:endParaRPr lang="en-GB" sz="1800" b="0" kern="0" dirty="0">
                <a:solidFill>
                  <a:prstClr val="white"/>
                </a:solidFill>
                <a:latin typeface="Arial"/>
              </a:endParaRPr>
            </a:p>
          </p:txBody>
        </p:sp>
        <p:sp>
          <p:nvSpPr>
            <p:cNvPr id="84" name="Line 13"/>
            <p:cNvSpPr>
              <a:spLocks noChangeShapeType="1"/>
            </p:cNvSpPr>
            <p:nvPr/>
          </p:nvSpPr>
          <p:spPr bwMode="auto">
            <a:xfrm>
              <a:off x="7992200" y="4979036"/>
              <a:ext cx="0" cy="72000"/>
            </a:xfrm>
            <a:prstGeom prst="line">
              <a:avLst/>
            </a:prstGeom>
            <a:noFill/>
            <a:ln w="9525">
              <a:solidFill>
                <a:srgbClr val="001C30"/>
              </a:solidFill>
              <a:round/>
              <a:headEnd/>
              <a:tailEnd/>
            </a:ln>
            <a:extLst>
              <a:ext uri="{909E8E84-426E-40DD-AFC4-6F175D3DCCD1}">
                <a14:hiddenFill xmlns:a14="http://schemas.microsoft.com/office/drawing/2010/main">
                  <a:noFill/>
                </a14:hiddenFill>
              </a:ext>
            </a:extLst>
          </p:spPr>
          <p:txBody>
            <a:bodyPr wrap="none"/>
            <a:lstStyle/>
            <a:p>
              <a:pPr fontAlgn="auto">
                <a:spcBef>
                  <a:spcPts val="0"/>
                </a:spcBef>
                <a:spcAft>
                  <a:spcPts val="0"/>
                </a:spcAft>
                <a:defRPr/>
              </a:pPr>
              <a:endParaRPr lang="en-GB" sz="1800" b="0" kern="0" dirty="0">
                <a:solidFill>
                  <a:prstClr val="white"/>
                </a:solidFill>
                <a:latin typeface="Arial"/>
              </a:endParaRPr>
            </a:p>
          </p:txBody>
        </p:sp>
        <p:sp>
          <p:nvSpPr>
            <p:cNvPr id="85" name="TextBox 42"/>
            <p:cNvSpPr txBox="1">
              <a:spLocks noChangeArrowheads="1"/>
            </p:cNvSpPr>
            <p:nvPr/>
          </p:nvSpPr>
          <p:spPr bwMode="auto">
            <a:xfrm>
              <a:off x="5845496" y="4842688"/>
              <a:ext cx="413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eaLnBrk="1" fontAlgn="auto" hangingPunct="1">
                <a:spcBef>
                  <a:spcPct val="0"/>
                </a:spcBef>
                <a:spcAft>
                  <a:spcPts val="0"/>
                </a:spcAft>
                <a:buNone/>
                <a:defRPr/>
              </a:pPr>
              <a:r>
                <a:rPr lang="en-GB" altLang="en-US" sz="1200" b="0" dirty="0">
                  <a:solidFill>
                    <a:prstClr val="white"/>
                  </a:solidFill>
                  <a:latin typeface="Arial"/>
                </a:rPr>
                <a:t>0.0</a:t>
              </a:r>
            </a:p>
          </p:txBody>
        </p:sp>
        <p:sp>
          <p:nvSpPr>
            <p:cNvPr id="86" name="TextBox 42"/>
            <p:cNvSpPr txBox="1">
              <a:spLocks noChangeArrowheads="1"/>
            </p:cNvSpPr>
            <p:nvPr/>
          </p:nvSpPr>
          <p:spPr bwMode="auto">
            <a:xfrm>
              <a:off x="5858339" y="4380476"/>
              <a:ext cx="413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eaLnBrk="1" fontAlgn="auto" hangingPunct="1">
                <a:spcBef>
                  <a:spcPct val="0"/>
                </a:spcBef>
                <a:spcAft>
                  <a:spcPts val="0"/>
                </a:spcAft>
                <a:buNone/>
                <a:defRPr/>
              </a:pPr>
              <a:r>
                <a:rPr lang="en-GB" altLang="en-US" sz="1200" b="0" dirty="0">
                  <a:solidFill>
                    <a:prstClr val="white"/>
                  </a:solidFill>
                  <a:latin typeface="Arial"/>
                </a:rPr>
                <a:t>0.2</a:t>
              </a:r>
            </a:p>
          </p:txBody>
        </p:sp>
        <p:sp>
          <p:nvSpPr>
            <p:cNvPr id="87" name="TextBox 42"/>
            <p:cNvSpPr txBox="1">
              <a:spLocks noChangeArrowheads="1"/>
            </p:cNvSpPr>
            <p:nvPr/>
          </p:nvSpPr>
          <p:spPr bwMode="auto">
            <a:xfrm>
              <a:off x="5859277" y="3906359"/>
              <a:ext cx="413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eaLnBrk="1" fontAlgn="auto" hangingPunct="1">
                <a:spcBef>
                  <a:spcPct val="0"/>
                </a:spcBef>
                <a:spcAft>
                  <a:spcPts val="0"/>
                </a:spcAft>
                <a:buNone/>
                <a:defRPr/>
              </a:pPr>
              <a:r>
                <a:rPr lang="en-GB" altLang="en-US" sz="1200" b="0" dirty="0">
                  <a:solidFill>
                    <a:prstClr val="white"/>
                  </a:solidFill>
                  <a:latin typeface="Arial"/>
                </a:rPr>
                <a:t>0.4</a:t>
              </a:r>
            </a:p>
          </p:txBody>
        </p:sp>
        <p:sp>
          <p:nvSpPr>
            <p:cNvPr id="88" name="TextBox 42"/>
            <p:cNvSpPr txBox="1">
              <a:spLocks noChangeArrowheads="1"/>
            </p:cNvSpPr>
            <p:nvPr/>
          </p:nvSpPr>
          <p:spPr bwMode="auto">
            <a:xfrm>
              <a:off x="5852134" y="3430924"/>
              <a:ext cx="413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eaLnBrk="1" fontAlgn="auto" hangingPunct="1">
                <a:spcBef>
                  <a:spcPct val="0"/>
                </a:spcBef>
                <a:spcAft>
                  <a:spcPts val="0"/>
                </a:spcAft>
                <a:buNone/>
                <a:defRPr/>
              </a:pPr>
              <a:r>
                <a:rPr lang="en-GB" altLang="en-US" sz="1200" b="0" dirty="0">
                  <a:solidFill>
                    <a:prstClr val="white"/>
                  </a:solidFill>
                  <a:latin typeface="Arial"/>
                </a:rPr>
                <a:t>0.6</a:t>
              </a:r>
            </a:p>
          </p:txBody>
        </p:sp>
        <p:sp>
          <p:nvSpPr>
            <p:cNvPr id="89" name="TextBox 42"/>
            <p:cNvSpPr txBox="1">
              <a:spLocks noChangeArrowheads="1"/>
            </p:cNvSpPr>
            <p:nvPr/>
          </p:nvSpPr>
          <p:spPr bwMode="auto">
            <a:xfrm>
              <a:off x="5854515" y="2945965"/>
              <a:ext cx="413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eaLnBrk="1" fontAlgn="auto" hangingPunct="1">
                <a:spcBef>
                  <a:spcPct val="0"/>
                </a:spcBef>
                <a:spcAft>
                  <a:spcPts val="0"/>
                </a:spcAft>
                <a:buNone/>
                <a:defRPr/>
              </a:pPr>
              <a:r>
                <a:rPr lang="en-GB" altLang="en-US" sz="1200" b="0" dirty="0">
                  <a:solidFill>
                    <a:prstClr val="white"/>
                  </a:solidFill>
                  <a:latin typeface="Arial"/>
                </a:rPr>
                <a:t>0.8</a:t>
              </a:r>
            </a:p>
          </p:txBody>
        </p:sp>
        <p:sp>
          <p:nvSpPr>
            <p:cNvPr id="90" name="TextBox 42"/>
            <p:cNvSpPr txBox="1">
              <a:spLocks noChangeArrowheads="1"/>
            </p:cNvSpPr>
            <p:nvPr/>
          </p:nvSpPr>
          <p:spPr bwMode="auto">
            <a:xfrm>
              <a:off x="5856896" y="2477673"/>
              <a:ext cx="413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b="1">
                  <a:solidFill>
                    <a:schemeClr val="tx1"/>
                  </a:solidFill>
                  <a:latin typeface="Arial" charset="0"/>
                </a:defRPr>
              </a:lvl1pPr>
              <a:lvl2pPr marL="742950" indent="-285750" eaLnBrk="0" hangingPunct="0">
                <a:spcBef>
                  <a:spcPct val="20000"/>
                </a:spcBef>
                <a:buFont typeface="Arial" charset="0"/>
                <a:buChar char="–"/>
                <a:defRPr sz="2000">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sz="1600">
                  <a:solidFill>
                    <a:schemeClr val="tx1"/>
                  </a:solidFill>
                  <a:latin typeface="Arial" charset="0"/>
                </a:defRPr>
              </a:lvl4pPr>
              <a:lvl5pPr marL="2057400" indent="-228600" eaLnBrk="0" hangingPunct="0">
                <a:spcBef>
                  <a:spcPct val="20000"/>
                </a:spcBef>
                <a:buFont typeface="Arial" charset="0"/>
                <a:buChar char="»"/>
                <a:defRPr sz="1600">
                  <a:solidFill>
                    <a:schemeClr val="tx1"/>
                  </a:solidFill>
                  <a:latin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defRPr>
              </a:lvl9pPr>
            </a:lstStyle>
            <a:p>
              <a:pPr eaLnBrk="1" fontAlgn="auto" hangingPunct="1">
                <a:spcBef>
                  <a:spcPct val="0"/>
                </a:spcBef>
                <a:spcAft>
                  <a:spcPts val="0"/>
                </a:spcAft>
                <a:buNone/>
                <a:defRPr/>
              </a:pPr>
              <a:r>
                <a:rPr lang="en-GB" altLang="en-US" sz="1200" b="0" dirty="0">
                  <a:solidFill>
                    <a:prstClr val="white"/>
                  </a:solidFill>
                  <a:latin typeface="Arial"/>
                </a:rPr>
                <a:t>1.0</a:t>
              </a:r>
            </a:p>
          </p:txBody>
        </p:sp>
      </p:grpSp>
      <p:sp>
        <p:nvSpPr>
          <p:cNvPr id="93" name="Rectangle 92"/>
          <p:cNvSpPr/>
          <p:nvPr/>
        </p:nvSpPr>
        <p:spPr>
          <a:xfrm>
            <a:off x="1995988" y="5281217"/>
            <a:ext cx="8229600" cy="923330"/>
          </a:xfrm>
          <a:prstGeom prst="rect">
            <a:avLst/>
          </a:prstGeom>
        </p:spPr>
        <p:txBody>
          <a:bodyPr wrap="square">
            <a:spAutoFit/>
          </a:bodyPr>
          <a:lstStyle/>
          <a:p>
            <a:pPr marL="172800" indent="-172800" fontAlgn="auto">
              <a:spcBef>
                <a:spcPts val="0"/>
              </a:spcBef>
              <a:spcAft>
                <a:spcPts val="0"/>
              </a:spcAft>
              <a:buFont typeface="Arial" panose="020B0604020202020204" pitchFamily="34" charset="0"/>
              <a:buChar char="•"/>
              <a:defRPr/>
            </a:pPr>
            <a:r>
              <a:rPr lang="en-GB" altLang="en-US" sz="1800" b="0" kern="0" dirty="0" err="1">
                <a:solidFill>
                  <a:prstClr val="white"/>
                </a:solidFill>
                <a:latin typeface="Arial"/>
              </a:rPr>
              <a:t>Tiotropium</a:t>
            </a:r>
            <a:r>
              <a:rPr lang="en-GB" altLang="en-US" sz="1800" b="0" kern="0" dirty="0">
                <a:solidFill>
                  <a:prstClr val="white"/>
                </a:solidFill>
                <a:latin typeface="Arial"/>
              </a:rPr>
              <a:t> </a:t>
            </a:r>
            <a:r>
              <a:rPr lang="en-GB" altLang="en-US" sz="1800" b="0" kern="0" dirty="0" err="1">
                <a:solidFill>
                  <a:prstClr val="white"/>
                </a:solidFill>
                <a:latin typeface="Arial"/>
              </a:rPr>
              <a:t>giảm</a:t>
            </a:r>
            <a:r>
              <a:rPr lang="en-GB" altLang="en-US" sz="1800" b="0" kern="0" dirty="0">
                <a:solidFill>
                  <a:prstClr val="white"/>
                </a:solidFill>
                <a:latin typeface="Arial"/>
              </a:rPr>
              <a:t> 20% </a:t>
            </a:r>
            <a:r>
              <a:rPr lang="en-GB" altLang="en-US" sz="1800" b="0" kern="0" dirty="0" err="1">
                <a:solidFill>
                  <a:prstClr val="white"/>
                </a:solidFill>
                <a:latin typeface="Arial"/>
              </a:rPr>
              <a:t>thời</a:t>
            </a:r>
            <a:r>
              <a:rPr lang="en-GB" altLang="en-US" sz="1800" b="0" kern="0" dirty="0">
                <a:solidFill>
                  <a:prstClr val="white"/>
                </a:solidFill>
                <a:latin typeface="Arial"/>
              </a:rPr>
              <a:t> </a:t>
            </a:r>
            <a:r>
              <a:rPr lang="en-GB" altLang="en-US" sz="1800" b="0" kern="0" dirty="0" err="1">
                <a:solidFill>
                  <a:prstClr val="white"/>
                </a:solidFill>
                <a:latin typeface="Arial"/>
              </a:rPr>
              <a:t>gian</a:t>
            </a:r>
            <a:r>
              <a:rPr lang="en-GB" altLang="en-US" sz="1800" b="0" kern="0" dirty="0">
                <a:solidFill>
                  <a:prstClr val="white"/>
                </a:solidFill>
                <a:latin typeface="Arial"/>
              </a:rPr>
              <a:t> </a:t>
            </a:r>
            <a:r>
              <a:rPr lang="en-GB" altLang="en-US" sz="1800" b="0" kern="0" dirty="0" err="1">
                <a:solidFill>
                  <a:prstClr val="white"/>
                </a:solidFill>
                <a:latin typeface="Arial"/>
              </a:rPr>
              <a:t>tới</a:t>
            </a:r>
            <a:r>
              <a:rPr lang="en-GB" altLang="en-US" sz="1800" b="0" kern="0" dirty="0">
                <a:solidFill>
                  <a:prstClr val="white"/>
                </a:solidFill>
                <a:latin typeface="Arial"/>
              </a:rPr>
              <a:t> </a:t>
            </a:r>
            <a:r>
              <a:rPr lang="en-GB" altLang="en-US" sz="1800" b="0" kern="0" dirty="0" err="1">
                <a:solidFill>
                  <a:prstClr val="white"/>
                </a:solidFill>
                <a:latin typeface="Arial"/>
              </a:rPr>
              <a:t>đợt</a:t>
            </a:r>
            <a:r>
              <a:rPr lang="en-GB" altLang="en-US" sz="1800" b="0" kern="0" dirty="0">
                <a:solidFill>
                  <a:prstClr val="white"/>
                </a:solidFill>
                <a:latin typeface="Arial"/>
              </a:rPr>
              <a:t> </a:t>
            </a:r>
            <a:r>
              <a:rPr lang="en-GB" altLang="en-US" sz="1800" b="0" kern="0" dirty="0" err="1">
                <a:solidFill>
                  <a:prstClr val="white"/>
                </a:solidFill>
                <a:latin typeface="Arial"/>
              </a:rPr>
              <a:t>cấp</a:t>
            </a:r>
            <a:r>
              <a:rPr lang="en-GB" altLang="en-US" sz="1800" b="0" kern="0" dirty="0">
                <a:solidFill>
                  <a:prstClr val="white"/>
                </a:solidFill>
                <a:latin typeface="Arial"/>
              </a:rPr>
              <a:t> </a:t>
            </a:r>
            <a:r>
              <a:rPr lang="en-GB" altLang="en-US" sz="1800" b="0" kern="0" dirty="0" err="1">
                <a:solidFill>
                  <a:prstClr val="white"/>
                </a:solidFill>
                <a:latin typeface="Arial"/>
              </a:rPr>
              <a:t>nặng</a:t>
            </a:r>
            <a:r>
              <a:rPr lang="en-GB" altLang="en-US" sz="1800" b="0" kern="0" dirty="0">
                <a:solidFill>
                  <a:prstClr val="white"/>
                </a:solidFill>
                <a:latin typeface="Arial"/>
              </a:rPr>
              <a:t> </a:t>
            </a:r>
            <a:r>
              <a:rPr lang="en-GB" altLang="en-US" sz="1800" b="0" kern="0" dirty="0" err="1">
                <a:solidFill>
                  <a:prstClr val="white"/>
                </a:solidFill>
                <a:latin typeface="Arial"/>
              </a:rPr>
              <a:t>và</a:t>
            </a:r>
            <a:r>
              <a:rPr lang="en-GB" altLang="en-US" sz="1800" b="0" kern="0" dirty="0">
                <a:solidFill>
                  <a:prstClr val="white"/>
                </a:solidFill>
                <a:latin typeface="Arial"/>
              </a:rPr>
              <a:t> </a:t>
            </a:r>
            <a:r>
              <a:rPr lang="en-GB" altLang="en-US" sz="1800" b="0" kern="0" dirty="0" err="1">
                <a:solidFill>
                  <a:prstClr val="white"/>
                </a:solidFill>
                <a:latin typeface="Arial"/>
              </a:rPr>
              <a:t>trung</a:t>
            </a:r>
            <a:r>
              <a:rPr lang="en-GB" altLang="en-US" sz="1800" b="0" kern="0" dirty="0">
                <a:solidFill>
                  <a:prstClr val="white"/>
                </a:solidFill>
                <a:latin typeface="Arial"/>
              </a:rPr>
              <a:t> </a:t>
            </a:r>
            <a:r>
              <a:rPr lang="en-GB" altLang="en-US" sz="1800" b="0" kern="0" dirty="0" err="1">
                <a:solidFill>
                  <a:prstClr val="white"/>
                </a:solidFill>
                <a:latin typeface="Arial"/>
              </a:rPr>
              <a:t>bình</a:t>
            </a:r>
            <a:r>
              <a:rPr lang="en-GB" altLang="en-US" sz="1800" b="0" kern="0" dirty="0">
                <a:solidFill>
                  <a:prstClr val="white"/>
                </a:solidFill>
                <a:latin typeface="Arial"/>
              </a:rPr>
              <a:t> </a:t>
            </a:r>
            <a:r>
              <a:rPr lang="en-GB" altLang="en-US" sz="1800" b="0" kern="0" dirty="0" err="1">
                <a:solidFill>
                  <a:prstClr val="white"/>
                </a:solidFill>
                <a:latin typeface="Arial"/>
              </a:rPr>
              <a:t>đầu</a:t>
            </a:r>
            <a:r>
              <a:rPr lang="en-GB" altLang="en-US" sz="1800" b="0" kern="0" dirty="0">
                <a:solidFill>
                  <a:prstClr val="white"/>
                </a:solidFill>
                <a:latin typeface="Arial"/>
              </a:rPr>
              <a:t> </a:t>
            </a:r>
            <a:r>
              <a:rPr lang="en-GB" altLang="en-US" sz="1800" b="0" kern="0" dirty="0" err="1">
                <a:solidFill>
                  <a:prstClr val="white"/>
                </a:solidFill>
                <a:latin typeface="Arial"/>
              </a:rPr>
              <a:t>tiên</a:t>
            </a:r>
            <a:r>
              <a:rPr lang="en-GB" altLang="en-US" sz="1800" b="0" kern="0" dirty="0">
                <a:solidFill>
                  <a:prstClr val="white"/>
                </a:solidFill>
                <a:latin typeface="Arial"/>
              </a:rPr>
              <a:t> so </a:t>
            </a:r>
            <a:r>
              <a:rPr lang="en-GB" altLang="en-US" sz="1800" b="0" kern="0" dirty="0" err="1">
                <a:solidFill>
                  <a:prstClr val="white"/>
                </a:solidFill>
                <a:latin typeface="Arial"/>
              </a:rPr>
              <a:t>với</a:t>
            </a:r>
            <a:r>
              <a:rPr lang="en-GB" altLang="en-US" sz="1800" b="0" kern="0" dirty="0">
                <a:solidFill>
                  <a:prstClr val="white"/>
                </a:solidFill>
                <a:latin typeface="Arial"/>
              </a:rPr>
              <a:t> </a:t>
            </a:r>
            <a:r>
              <a:rPr lang="en-GB" altLang="en-US" sz="1800" b="0" kern="0" dirty="0" err="1">
                <a:solidFill>
                  <a:prstClr val="white"/>
                </a:solidFill>
                <a:latin typeface="Arial"/>
              </a:rPr>
              <a:t>indacaterol</a:t>
            </a:r>
            <a:r>
              <a:rPr lang="en-GB" altLang="en-US" sz="1800" b="0" kern="0" dirty="0">
                <a:solidFill>
                  <a:prstClr val="white"/>
                </a:solidFill>
                <a:latin typeface="Arial"/>
              </a:rPr>
              <a:t> (</a:t>
            </a:r>
            <a:r>
              <a:rPr lang="en-GB" altLang="en-US" sz="1800" b="0" i="1" kern="0" dirty="0">
                <a:solidFill>
                  <a:prstClr val="white"/>
                </a:solidFill>
                <a:latin typeface="Arial"/>
              </a:rPr>
              <a:t>P</a:t>
            </a:r>
            <a:r>
              <a:rPr lang="en-GB" altLang="en-US" sz="1800" b="0" kern="0" dirty="0">
                <a:solidFill>
                  <a:prstClr val="white"/>
                </a:solidFill>
                <a:latin typeface="Arial"/>
              </a:rPr>
              <a:t>=0.0012)</a:t>
            </a:r>
          </a:p>
          <a:p>
            <a:pPr marL="172800" indent="-172800" fontAlgn="auto">
              <a:spcBef>
                <a:spcPts val="0"/>
              </a:spcBef>
              <a:spcAft>
                <a:spcPts val="0"/>
              </a:spcAft>
              <a:buFont typeface="Arial" panose="020B0604020202020204" pitchFamily="34" charset="0"/>
              <a:buChar char="•"/>
              <a:defRPr/>
            </a:pPr>
            <a:r>
              <a:rPr lang="en-GB" altLang="en-US" sz="1800" b="0" kern="0" dirty="0" err="1">
                <a:solidFill>
                  <a:prstClr val="white"/>
                </a:solidFill>
                <a:latin typeface="Arial"/>
              </a:rPr>
              <a:t>Tỷ</a:t>
            </a:r>
            <a:r>
              <a:rPr lang="en-GB" altLang="en-US" sz="1800" b="0" kern="0" dirty="0">
                <a:solidFill>
                  <a:prstClr val="white"/>
                </a:solidFill>
                <a:latin typeface="Arial"/>
              </a:rPr>
              <a:t> </a:t>
            </a:r>
            <a:r>
              <a:rPr lang="en-GB" altLang="en-US" sz="1800" b="0" kern="0" dirty="0" err="1">
                <a:solidFill>
                  <a:prstClr val="white"/>
                </a:solidFill>
                <a:latin typeface="Arial"/>
              </a:rPr>
              <a:t>lệ</a:t>
            </a:r>
            <a:r>
              <a:rPr lang="en-GB" altLang="en-US" sz="1800" b="0" kern="0" dirty="0">
                <a:solidFill>
                  <a:prstClr val="white"/>
                </a:solidFill>
                <a:latin typeface="Arial"/>
              </a:rPr>
              <a:t> </a:t>
            </a:r>
            <a:r>
              <a:rPr lang="en-GB" altLang="en-US" sz="1800" b="0" kern="0" dirty="0" err="1">
                <a:solidFill>
                  <a:prstClr val="white"/>
                </a:solidFill>
                <a:latin typeface="Arial"/>
              </a:rPr>
              <a:t>đợt</a:t>
            </a:r>
            <a:r>
              <a:rPr lang="en-GB" altLang="en-US" sz="1800" b="0" kern="0" dirty="0">
                <a:solidFill>
                  <a:prstClr val="white"/>
                </a:solidFill>
                <a:latin typeface="Arial"/>
              </a:rPr>
              <a:t> </a:t>
            </a:r>
            <a:r>
              <a:rPr lang="en-GB" altLang="en-US" sz="1800" b="0" kern="0" dirty="0" err="1">
                <a:solidFill>
                  <a:prstClr val="white"/>
                </a:solidFill>
                <a:latin typeface="Arial"/>
              </a:rPr>
              <a:t>cấp</a:t>
            </a:r>
            <a:r>
              <a:rPr lang="en-GB" altLang="en-US" sz="1800" b="0" kern="0" dirty="0">
                <a:solidFill>
                  <a:prstClr val="white"/>
                </a:solidFill>
                <a:latin typeface="Arial"/>
              </a:rPr>
              <a:t> </a:t>
            </a:r>
            <a:r>
              <a:rPr lang="en-GB" altLang="en-US" sz="1800" b="0" kern="0" dirty="0" err="1">
                <a:solidFill>
                  <a:prstClr val="white"/>
                </a:solidFill>
                <a:latin typeface="Arial"/>
              </a:rPr>
              <a:t>hàng</a:t>
            </a:r>
            <a:r>
              <a:rPr lang="en-GB" altLang="en-US" sz="1800" b="0" kern="0" dirty="0">
                <a:solidFill>
                  <a:prstClr val="white"/>
                </a:solidFill>
                <a:latin typeface="Arial"/>
              </a:rPr>
              <a:t> </a:t>
            </a:r>
            <a:r>
              <a:rPr lang="en-GB" altLang="en-US" sz="1800" b="0" kern="0" dirty="0" err="1">
                <a:solidFill>
                  <a:prstClr val="white"/>
                </a:solidFill>
                <a:latin typeface="Arial"/>
              </a:rPr>
              <a:t>năm</a:t>
            </a:r>
            <a:r>
              <a:rPr lang="en-GB" altLang="en-US" sz="1800" b="0" kern="0" dirty="0">
                <a:solidFill>
                  <a:prstClr val="white"/>
                </a:solidFill>
                <a:latin typeface="Arial"/>
              </a:rPr>
              <a:t> </a:t>
            </a:r>
            <a:r>
              <a:rPr lang="en-GB" altLang="en-US" sz="1800" b="0" kern="0" dirty="0" err="1">
                <a:solidFill>
                  <a:prstClr val="white"/>
                </a:solidFill>
                <a:latin typeface="Arial"/>
              </a:rPr>
              <a:t>thấp</a:t>
            </a:r>
            <a:r>
              <a:rPr lang="en-GB" altLang="en-US" sz="1800" b="0" kern="0" dirty="0">
                <a:solidFill>
                  <a:prstClr val="white"/>
                </a:solidFill>
                <a:latin typeface="Arial"/>
              </a:rPr>
              <a:t> </a:t>
            </a:r>
            <a:r>
              <a:rPr lang="en-GB" altLang="en-US" sz="1800" b="0" kern="0" dirty="0" err="1">
                <a:solidFill>
                  <a:prstClr val="white"/>
                </a:solidFill>
                <a:latin typeface="Arial"/>
              </a:rPr>
              <a:t>hơn</a:t>
            </a:r>
            <a:r>
              <a:rPr lang="en-GB" altLang="en-US" sz="1800" b="0" kern="0" dirty="0">
                <a:solidFill>
                  <a:prstClr val="white"/>
                </a:solidFill>
                <a:latin typeface="Arial"/>
              </a:rPr>
              <a:t> ở </a:t>
            </a:r>
            <a:r>
              <a:rPr lang="en-GB" altLang="en-US" sz="1800" b="0" kern="0" dirty="0" err="1">
                <a:solidFill>
                  <a:prstClr val="white"/>
                </a:solidFill>
                <a:latin typeface="Arial"/>
              </a:rPr>
              <a:t>nhóm</a:t>
            </a:r>
            <a:r>
              <a:rPr lang="en-GB" altLang="en-US" sz="1800" b="0" kern="0" dirty="0">
                <a:solidFill>
                  <a:prstClr val="white"/>
                </a:solidFill>
                <a:latin typeface="Arial"/>
              </a:rPr>
              <a:t> BN </a:t>
            </a:r>
            <a:r>
              <a:rPr lang="en-GB" altLang="en-US" sz="1800" b="0" kern="0" dirty="0" err="1">
                <a:solidFill>
                  <a:prstClr val="white"/>
                </a:solidFill>
                <a:latin typeface="Arial"/>
              </a:rPr>
              <a:t>sử</a:t>
            </a:r>
            <a:r>
              <a:rPr lang="en-GB" altLang="en-US" sz="1800" b="0" kern="0" dirty="0">
                <a:solidFill>
                  <a:prstClr val="white"/>
                </a:solidFill>
                <a:latin typeface="Arial"/>
              </a:rPr>
              <a:t> </a:t>
            </a:r>
            <a:r>
              <a:rPr lang="en-GB" altLang="en-US" sz="1800" b="0" kern="0" dirty="0" err="1">
                <a:solidFill>
                  <a:prstClr val="white"/>
                </a:solidFill>
                <a:latin typeface="Arial"/>
              </a:rPr>
              <a:t>dụng</a:t>
            </a:r>
            <a:r>
              <a:rPr lang="en-GB" altLang="en-US" sz="1800" b="0" kern="0" dirty="0">
                <a:solidFill>
                  <a:prstClr val="white"/>
                </a:solidFill>
                <a:latin typeface="Arial"/>
              </a:rPr>
              <a:t> </a:t>
            </a:r>
            <a:r>
              <a:rPr lang="en-GB" altLang="en-US" sz="1800" b="0" kern="0" dirty="0" err="1">
                <a:solidFill>
                  <a:prstClr val="white"/>
                </a:solidFill>
                <a:latin typeface="Arial"/>
              </a:rPr>
              <a:t>Tiotropium</a:t>
            </a:r>
            <a:r>
              <a:rPr lang="en-GB" altLang="en-US" sz="1800" b="0" kern="0" dirty="0">
                <a:solidFill>
                  <a:prstClr val="white"/>
                </a:solidFill>
                <a:latin typeface="Arial"/>
              </a:rPr>
              <a:t>.</a:t>
            </a:r>
          </a:p>
        </p:txBody>
      </p:sp>
      <p:grpSp>
        <p:nvGrpSpPr>
          <p:cNvPr id="96" name="Group 95"/>
          <p:cNvGrpSpPr/>
          <p:nvPr/>
        </p:nvGrpSpPr>
        <p:grpSpPr>
          <a:xfrm>
            <a:off x="2053888" y="1945055"/>
            <a:ext cx="4552927" cy="3388951"/>
            <a:chOff x="93187" y="3365499"/>
            <a:chExt cx="2716688" cy="1841174"/>
          </a:xfrm>
        </p:grpSpPr>
        <p:sp>
          <p:nvSpPr>
            <p:cNvPr id="97" name="Freeform 96"/>
            <p:cNvSpPr/>
            <p:nvPr/>
          </p:nvSpPr>
          <p:spPr bwMode="auto">
            <a:xfrm>
              <a:off x="438150" y="4276725"/>
              <a:ext cx="2262188" cy="600075"/>
            </a:xfrm>
            <a:custGeom>
              <a:avLst/>
              <a:gdLst>
                <a:gd name="connsiteX0" fmla="*/ 0 w 2262188"/>
                <a:gd name="connsiteY0" fmla="*/ 600075 h 600075"/>
                <a:gd name="connsiteX1" fmla="*/ 71438 w 2262188"/>
                <a:gd name="connsiteY1" fmla="*/ 566738 h 600075"/>
                <a:gd name="connsiteX2" fmla="*/ 95250 w 2262188"/>
                <a:gd name="connsiteY2" fmla="*/ 552450 h 600075"/>
                <a:gd name="connsiteX3" fmla="*/ 90488 w 2262188"/>
                <a:gd name="connsiteY3" fmla="*/ 531019 h 600075"/>
                <a:gd name="connsiteX4" fmla="*/ 145256 w 2262188"/>
                <a:gd name="connsiteY4" fmla="*/ 528638 h 600075"/>
                <a:gd name="connsiteX5" fmla="*/ 200025 w 2262188"/>
                <a:gd name="connsiteY5" fmla="*/ 511969 h 600075"/>
                <a:gd name="connsiteX6" fmla="*/ 235744 w 2262188"/>
                <a:gd name="connsiteY6" fmla="*/ 497681 h 600075"/>
                <a:gd name="connsiteX7" fmla="*/ 259556 w 2262188"/>
                <a:gd name="connsiteY7" fmla="*/ 481013 h 600075"/>
                <a:gd name="connsiteX8" fmla="*/ 302419 w 2262188"/>
                <a:gd name="connsiteY8" fmla="*/ 490538 h 600075"/>
                <a:gd name="connsiteX9" fmla="*/ 314325 w 2262188"/>
                <a:gd name="connsiteY9" fmla="*/ 466725 h 600075"/>
                <a:gd name="connsiteX10" fmla="*/ 338138 w 2262188"/>
                <a:gd name="connsiteY10" fmla="*/ 466725 h 600075"/>
                <a:gd name="connsiteX11" fmla="*/ 369094 w 2262188"/>
                <a:gd name="connsiteY11" fmla="*/ 450056 h 600075"/>
                <a:gd name="connsiteX12" fmla="*/ 400050 w 2262188"/>
                <a:gd name="connsiteY12" fmla="*/ 454819 h 600075"/>
                <a:gd name="connsiteX13" fmla="*/ 507206 w 2262188"/>
                <a:gd name="connsiteY13" fmla="*/ 409575 h 600075"/>
                <a:gd name="connsiteX14" fmla="*/ 519113 w 2262188"/>
                <a:gd name="connsiteY14" fmla="*/ 395288 h 600075"/>
                <a:gd name="connsiteX15" fmla="*/ 602456 w 2262188"/>
                <a:gd name="connsiteY15" fmla="*/ 381000 h 600075"/>
                <a:gd name="connsiteX16" fmla="*/ 611981 w 2262188"/>
                <a:gd name="connsiteY16" fmla="*/ 361950 h 600075"/>
                <a:gd name="connsiteX17" fmla="*/ 678656 w 2262188"/>
                <a:gd name="connsiteY17" fmla="*/ 345281 h 600075"/>
                <a:gd name="connsiteX18" fmla="*/ 702469 w 2262188"/>
                <a:gd name="connsiteY18" fmla="*/ 347663 h 600075"/>
                <a:gd name="connsiteX19" fmla="*/ 716756 w 2262188"/>
                <a:gd name="connsiteY19" fmla="*/ 330994 h 600075"/>
                <a:gd name="connsiteX20" fmla="*/ 788194 w 2262188"/>
                <a:gd name="connsiteY20" fmla="*/ 326231 h 600075"/>
                <a:gd name="connsiteX21" fmla="*/ 892969 w 2262188"/>
                <a:gd name="connsiteY21" fmla="*/ 285750 h 600075"/>
                <a:gd name="connsiteX22" fmla="*/ 942975 w 2262188"/>
                <a:gd name="connsiteY22" fmla="*/ 292894 h 600075"/>
                <a:gd name="connsiteX23" fmla="*/ 1016794 w 2262188"/>
                <a:gd name="connsiteY23" fmla="*/ 273844 h 600075"/>
                <a:gd name="connsiteX24" fmla="*/ 1042988 w 2262188"/>
                <a:gd name="connsiteY24" fmla="*/ 269081 h 600075"/>
                <a:gd name="connsiteX25" fmla="*/ 1104900 w 2262188"/>
                <a:gd name="connsiteY25" fmla="*/ 233363 h 600075"/>
                <a:gd name="connsiteX26" fmla="*/ 1135856 w 2262188"/>
                <a:gd name="connsiteY26" fmla="*/ 233363 h 600075"/>
                <a:gd name="connsiteX27" fmla="*/ 1173956 w 2262188"/>
                <a:gd name="connsiteY27" fmla="*/ 214313 h 600075"/>
                <a:gd name="connsiteX28" fmla="*/ 1193006 w 2262188"/>
                <a:gd name="connsiteY28" fmla="*/ 214313 h 600075"/>
                <a:gd name="connsiteX29" fmla="*/ 1209675 w 2262188"/>
                <a:gd name="connsiteY29" fmla="*/ 200025 h 600075"/>
                <a:gd name="connsiteX30" fmla="*/ 1247775 w 2262188"/>
                <a:gd name="connsiteY30" fmla="*/ 207169 h 600075"/>
                <a:gd name="connsiteX31" fmla="*/ 1288256 w 2262188"/>
                <a:gd name="connsiteY31" fmla="*/ 188119 h 600075"/>
                <a:gd name="connsiteX32" fmla="*/ 1454944 w 2262188"/>
                <a:gd name="connsiteY32" fmla="*/ 169069 h 600075"/>
                <a:gd name="connsiteX33" fmla="*/ 1488281 w 2262188"/>
                <a:gd name="connsiteY33" fmla="*/ 166688 h 600075"/>
                <a:gd name="connsiteX34" fmla="*/ 1500188 w 2262188"/>
                <a:gd name="connsiteY34" fmla="*/ 147638 h 600075"/>
                <a:gd name="connsiteX35" fmla="*/ 1600200 w 2262188"/>
                <a:gd name="connsiteY35" fmla="*/ 135731 h 600075"/>
                <a:gd name="connsiteX36" fmla="*/ 1619250 w 2262188"/>
                <a:gd name="connsiteY36" fmla="*/ 126206 h 600075"/>
                <a:gd name="connsiteX37" fmla="*/ 1647825 w 2262188"/>
                <a:gd name="connsiteY37" fmla="*/ 123825 h 600075"/>
                <a:gd name="connsiteX38" fmla="*/ 1647825 w 2262188"/>
                <a:gd name="connsiteY38" fmla="*/ 123825 h 600075"/>
                <a:gd name="connsiteX39" fmla="*/ 1685925 w 2262188"/>
                <a:gd name="connsiteY39" fmla="*/ 107156 h 600075"/>
                <a:gd name="connsiteX40" fmla="*/ 1724025 w 2262188"/>
                <a:gd name="connsiteY40" fmla="*/ 92869 h 600075"/>
                <a:gd name="connsiteX41" fmla="*/ 1766888 w 2262188"/>
                <a:gd name="connsiteY41" fmla="*/ 95250 h 600075"/>
                <a:gd name="connsiteX42" fmla="*/ 1843088 w 2262188"/>
                <a:gd name="connsiteY42" fmla="*/ 73819 h 600075"/>
                <a:gd name="connsiteX43" fmla="*/ 1852613 w 2262188"/>
                <a:gd name="connsiteY43" fmla="*/ 66675 h 600075"/>
                <a:gd name="connsiteX44" fmla="*/ 1907381 w 2262188"/>
                <a:gd name="connsiteY44" fmla="*/ 66675 h 600075"/>
                <a:gd name="connsiteX45" fmla="*/ 1926431 w 2262188"/>
                <a:gd name="connsiteY45" fmla="*/ 52388 h 600075"/>
                <a:gd name="connsiteX46" fmla="*/ 2052638 w 2262188"/>
                <a:gd name="connsiteY46" fmla="*/ 54769 h 600075"/>
                <a:gd name="connsiteX47" fmla="*/ 2052638 w 2262188"/>
                <a:gd name="connsiteY47" fmla="*/ 54769 h 600075"/>
                <a:gd name="connsiteX48" fmla="*/ 2078831 w 2262188"/>
                <a:gd name="connsiteY48" fmla="*/ 40481 h 600075"/>
                <a:gd name="connsiteX49" fmla="*/ 2097881 w 2262188"/>
                <a:gd name="connsiteY49" fmla="*/ 23813 h 600075"/>
                <a:gd name="connsiteX50" fmla="*/ 2171700 w 2262188"/>
                <a:gd name="connsiteY50" fmla="*/ 19050 h 600075"/>
                <a:gd name="connsiteX51" fmla="*/ 2185988 w 2262188"/>
                <a:gd name="connsiteY51" fmla="*/ 4763 h 600075"/>
                <a:gd name="connsiteX52" fmla="*/ 2262188 w 2262188"/>
                <a:gd name="connsiteY52"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262188" h="600075">
                  <a:moveTo>
                    <a:pt x="0" y="600075"/>
                  </a:moveTo>
                  <a:lnTo>
                    <a:pt x="71438" y="566738"/>
                  </a:lnTo>
                  <a:lnTo>
                    <a:pt x="95250" y="552450"/>
                  </a:lnTo>
                  <a:lnTo>
                    <a:pt x="90488" y="531019"/>
                  </a:lnTo>
                  <a:lnTo>
                    <a:pt x="145256" y="528638"/>
                  </a:lnTo>
                  <a:lnTo>
                    <a:pt x="200025" y="511969"/>
                  </a:lnTo>
                  <a:lnTo>
                    <a:pt x="235744" y="497681"/>
                  </a:lnTo>
                  <a:lnTo>
                    <a:pt x="259556" y="481013"/>
                  </a:lnTo>
                  <a:lnTo>
                    <a:pt x="302419" y="490538"/>
                  </a:lnTo>
                  <a:lnTo>
                    <a:pt x="314325" y="466725"/>
                  </a:lnTo>
                  <a:lnTo>
                    <a:pt x="338138" y="466725"/>
                  </a:lnTo>
                  <a:lnTo>
                    <a:pt x="369094" y="450056"/>
                  </a:lnTo>
                  <a:lnTo>
                    <a:pt x="400050" y="454819"/>
                  </a:lnTo>
                  <a:lnTo>
                    <a:pt x="507206" y="409575"/>
                  </a:lnTo>
                  <a:lnTo>
                    <a:pt x="519113" y="395288"/>
                  </a:lnTo>
                  <a:lnTo>
                    <a:pt x="602456" y="381000"/>
                  </a:lnTo>
                  <a:lnTo>
                    <a:pt x="611981" y="361950"/>
                  </a:lnTo>
                  <a:lnTo>
                    <a:pt x="678656" y="345281"/>
                  </a:lnTo>
                  <a:lnTo>
                    <a:pt x="702469" y="347663"/>
                  </a:lnTo>
                  <a:lnTo>
                    <a:pt x="716756" y="330994"/>
                  </a:lnTo>
                  <a:lnTo>
                    <a:pt x="788194" y="326231"/>
                  </a:lnTo>
                  <a:lnTo>
                    <a:pt x="892969" y="285750"/>
                  </a:lnTo>
                  <a:lnTo>
                    <a:pt x="942975" y="292894"/>
                  </a:lnTo>
                  <a:lnTo>
                    <a:pt x="1016794" y="273844"/>
                  </a:lnTo>
                  <a:lnTo>
                    <a:pt x="1042988" y="269081"/>
                  </a:lnTo>
                  <a:lnTo>
                    <a:pt x="1104900" y="233363"/>
                  </a:lnTo>
                  <a:lnTo>
                    <a:pt x="1135856" y="233363"/>
                  </a:lnTo>
                  <a:lnTo>
                    <a:pt x="1173956" y="214313"/>
                  </a:lnTo>
                  <a:lnTo>
                    <a:pt x="1193006" y="214313"/>
                  </a:lnTo>
                  <a:lnTo>
                    <a:pt x="1209675" y="200025"/>
                  </a:lnTo>
                  <a:lnTo>
                    <a:pt x="1247775" y="207169"/>
                  </a:lnTo>
                  <a:lnTo>
                    <a:pt x="1288256" y="188119"/>
                  </a:lnTo>
                  <a:lnTo>
                    <a:pt x="1454944" y="169069"/>
                  </a:lnTo>
                  <a:lnTo>
                    <a:pt x="1488281" y="166688"/>
                  </a:lnTo>
                  <a:lnTo>
                    <a:pt x="1500188" y="147638"/>
                  </a:lnTo>
                  <a:lnTo>
                    <a:pt x="1600200" y="135731"/>
                  </a:lnTo>
                  <a:lnTo>
                    <a:pt x="1619250" y="126206"/>
                  </a:lnTo>
                  <a:lnTo>
                    <a:pt x="1647825" y="123825"/>
                  </a:lnTo>
                  <a:lnTo>
                    <a:pt x="1647825" y="123825"/>
                  </a:lnTo>
                  <a:lnTo>
                    <a:pt x="1685925" y="107156"/>
                  </a:lnTo>
                  <a:lnTo>
                    <a:pt x="1724025" y="92869"/>
                  </a:lnTo>
                  <a:lnTo>
                    <a:pt x="1766888" y="95250"/>
                  </a:lnTo>
                  <a:lnTo>
                    <a:pt x="1843088" y="73819"/>
                  </a:lnTo>
                  <a:lnTo>
                    <a:pt x="1852613" y="66675"/>
                  </a:lnTo>
                  <a:lnTo>
                    <a:pt x="1907381" y="66675"/>
                  </a:lnTo>
                  <a:lnTo>
                    <a:pt x="1926431" y="52388"/>
                  </a:lnTo>
                  <a:lnTo>
                    <a:pt x="2052638" y="54769"/>
                  </a:lnTo>
                  <a:lnTo>
                    <a:pt x="2052638" y="54769"/>
                  </a:lnTo>
                  <a:lnTo>
                    <a:pt x="2078831" y="40481"/>
                  </a:lnTo>
                  <a:lnTo>
                    <a:pt x="2097881" y="23813"/>
                  </a:lnTo>
                  <a:lnTo>
                    <a:pt x="2171700" y="19050"/>
                  </a:lnTo>
                  <a:lnTo>
                    <a:pt x="2185988" y="4763"/>
                  </a:lnTo>
                  <a:lnTo>
                    <a:pt x="2262188" y="0"/>
                  </a:lnTo>
                </a:path>
              </a:pathLst>
            </a:custGeom>
            <a:noFill/>
            <a:ln w="19050" cap="flat" cmpd="sng" algn="ctr">
              <a:solidFill>
                <a:schemeClr val="accent1"/>
              </a:solidFill>
              <a:prstDash val="solid"/>
              <a:round/>
              <a:headEnd type="none" w="med" len="med"/>
              <a:tailEnd type="none" w="med" len="med"/>
            </a:ln>
            <a:effectLst/>
          </p:spPr>
          <p:txBody>
            <a:bodyPr vert="horz" wrap="none" lIns="91414" tIns="45708" rIns="91414" bIns="45708" numCol="1" rtlCol="0" anchor="ctr" anchorCtr="0" compatLnSpc="1">
              <a:prstTxWarp prst="textNoShape">
                <a:avLst/>
              </a:prstTxWarp>
            </a:bodyPr>
            <a:lstStyle/>
            <a:p>
              <a:pPr algn="ctr" fontAlgn="auto">
                <a:spcBef>
                  <a:spcPts val="0"/>
                </a:spcBef>
                <a:spcAft>
                  <a:spcPts val="0"/>
                </a:spcAft>
                <a:defRPr/>
              </a:pPr>
              <a:endParaRPr lang="en-GB" sz="1400" b="0" dirty="0">
                <a:solidFill>
                  <a:prstClr val="white"/>
                </a:solidFill>
                <a:latin typeface="Arial"/>
              </a:endParaRPr>
            </a:p>
          </p:txBody>
        </p:sp>
        <p:cxnSp>
          <p:nvCxnSpPr>
            <p:cNvPr id="99" name="Straight Connector 98"/>
            <p:cNvCxnSpPr/>
            <p:nvPr/>
          </p:nvCxnSpPr>
          <p:spPr>
            <a:xfrm flipH="1">
              <a:off x="436532" y="3398042"/>
              <a:ext cx="1618" cy="154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84150" y="3400424"/>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382532" y="3550427"/>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82532" y="3698048"/>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81769" y="3848033"/>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81006" y="3993256"/>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80243" y="4148003"/>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79480" y="4290845"/>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78717" y="4443211"/>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77954" y="4588434"/>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377191" y="4740800"/>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376428" y="4886023"/>
              <a:ext cx="2329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629593" y="4890819"/>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812939" y="4886023"/>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005809" y="4888370"/>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189155" y="4888336"/>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382025" y="4888302"/>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565371" y="4888268"/>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758241" y="4888234"/>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948730" y="4888200"/>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132076" y="4888166"/>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324946" y="4888132"/>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510673" y="4888098"/>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701162" y="4888064"/>
              <a:ext cx="0" cy="5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3477" y="3370574"/>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100</a:t>
              </a:r>
            </a:p>
          </p:txBody>
        </p:sp>
        <p:sp>
          <p:nvSpPr>
            <p:cNvPr id="124" name="TextBox 123"/>
            <p:cNvSpPr txBox="1"/>
            <p:nvPr/>
          </p:nvSpPr>
          <p:spPr>
            <a:xfrm>
              <a:off x="547877" y="4955550"/>
              <a:ext cx="16649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30</a:t>
              </a:r>
            </a:p>
          </p:txBody>
        </p:sp>
        <p:sp>
          <p:nvSpPr>
            <p:cNvPr id="125" name="TextBox 124"/>
            <p:cNvSpPr txBox="1"/>
            <p:nvPr/>
          </p:nvSpPr>
          <p:spPr>
            <a:xfrm>
              <a:off x="732027" y="4958725"/>
              <a:ext cx="16649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60</a:t>
              </a:r>
            </a:p>
          </p:txBody>
        </p:sp>
        <p:sp>
          <p:nvSpPr>
            <p:cNvPr id="126" name="TextBox 125"/>
            <p:cNvSpPr txBox="1"/>
            <p:nvPr/>
          </p:nvSpPr>
          <p:spPr>
            <a:xfrm>
              <a:off x="925702" y="4955550"/>
              <a:ext cx="16649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90</a:t>
              </a:r>
            </a:p>
          </p:txBody>
        </p:sp>
        <p:sp>
          <p:nvSpPr>
            <p:cNvPr id="127" name="TextBox 126"/>
            <p:cNvSpPr txBox="1"/>
            <p:nvPr/>
          </p:nvSpPr>
          <p:spPr>
            <a:xfrm>
              <a:off x="1078102" y="4958725"/>
              <a:ext cx="22364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120</a:t>
              </a:r>
            </a:p>
          </p:txBody>
        </p:sp>
        <p:sp>
          <p:nvSpPr>
            <p:cNvPr id="128" name="TextBox 127"/>
            <p:cNvSpPr txBox="1"/>
            <p:nvPr/>
          </p:nvSpPr>
          <p:spPr>
            <a:xfrm>
              <a:off x="1271777" y="4955550"/>
              <a:ext cx="22364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150</a:t>
              </a:r>
            </a:p>
          </p:txBody>
        </p:sp>
        <p:sp>
          <p:nvSpPr>
            <p:cNvPr id="129" name="TextBox 128"/>
            <p:cNvSpPr txBox="1"/>
            <p:nvPr/>
          </p:nvSpPr>
          <p:spPr>
            <a:xfrm>
              <a:off x="1455927" y="4955550"/>
              <a:ext cx="22364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180</a:t>
              </a:r>
            </a:p>
          </p:txBody>
        </p:sp>
        <p:sp>
          <p:nvSpPr>
            <p:cNvPr id="130" name="TextBox 129"/>
            <p:cNvSpPr txBox="1"/>
            <p:nvPr/>
          </p:nvSpPr>
          <p:spPr>
            <a:xfrm>
              <a:off x="1649602" y="4955550"/>
              <a:ext cx="22364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210</a:t>
              </a:r>
            </a:p>
          </p:txBody>
        </p:sp>
        <p:sp>
          <p:nvSpPr>
            <p:cNvPr id="131" name="TextBox 130"/>
            <p:cNvSpPr txBox="1"/>
            <p:nvPr/>
          </p:nvSpPr>
          <p:spPr>
            <a:xfrm>
              <a:off x="1836927" y="4955550"/>
              <a:ext cx="22364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240</a:t>
              </a:r>
            </a:p>
          </p:txBody>
        </p:sp>
        <p:sp>
          <p:nvSpPr>
            <p:cNvPr id="132" name="TextBox 131"/>
            <p:cNvSpPr txBox="1"/>
            <p:nvPr/>
          </p:nvSpPr>
          <p:spPr>
            <a:xfrm>
              <a:off x="2021077" y="4955550"/>
              <a:ext cx="22364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270</a:t>
              </a:r>
            </a:p>
          </p:txBody>
        </p:sp>
        <p:sp>
          <p:nvSpPr>
            <p:cNvPr id="133" name="TextBox 132"/>
            <p:cNvSpPr txBox="1"/>
            <p:nvPr/>
          </p:nvSpPr>
          <p:spPr>
            <a:xfrm>
              <a:off x="2214752" y="4955550"/>
              <a:ext cx="22364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300</a:t>
              </a:r>
            </a:p>
          </p:txBody>
        </p:sp>
        <p:sp>
          <p:nvSpPr>
            <p:cNvPr id="134" name="TextBox 133"/>
            <p:cNvSpPr txBox="1"/>
            <p:nvPr/>
          </p:nvSpPr>
          <p:spPr>
            <a:xfrm>
              <a:off x="2402077" y="4955550"/>
              <a:ext cx="22364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330</a:t>
              </a:r>
            </a:p>
          </p:txBody>
        </p:sp>
        <p:sp>
          <p:nvSpPr>
            <p:cNvPr id="135" name="TextBox 134"/>
            <p:cNvSpPr txBox="1"/>
            <p:nvPr/>
          </p:nvSpPr>
          <p:spPr>
            <a:xfrm>
              <a:off x="2586227" y="4955550"/>
              <a:ext cx="22364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360</a:t>
              </a:r>
            </a:p>
          </p:txBody>
        </p:sp>
        <p:sp>
          <p:nvSpPr>
            <p:cNvPr id="136" name="TextBox 135"/>
            <p:cNvSpPr txBox="1"/>
            <p:nvPr/>
          </p:nvSpPr>
          <p:spPr>
            <a:xfrm>
              <a:off x="384150" y="5068174"/>
              <a:ext cx="2377305"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Days</a:t>
              </a:r>
            </a:p>
          </p:txBody>
        </p:sp>
        <p:sp>
          <p:nvSpPr>
            <p:cNvPr id="137" name="TextBox 136"/>
            <p:cNvSpPr txBox="1"/>
            <p:nvPr/>
          </p:nvSpPr>
          <p:spPr>
            <a:xfrm rot="16200000">
              <a:off x="-611325" y="4070011"/>
              <a:ext cx="1547523" cy="138499"/>
            </a:xfrm>
            <a:prstGeom prst="rect">
              <a:avLst/>
            </a:prstGeom>
            <a:noFill/>
          </p:spPr>
          <p:txBody>
            <a:bodyPr wrap="square" lIns="0" tIns="0" rIns="0" bIns="0" rtlCol="0">
              <a:noAutofit/>
            </a:bodyPr>
            <a:lstStyle/>
            <a:p>
              <a:pPr algn="ctr" fontAlgn="auto">
                <a:spcBef>
                  <a:spcPts val="0"/>
                </a:spcBef>
                <a:spcAft>
                  <a:spcPts val="0"/>
                </a:spcAft>
                <a:defRPr/>
              </a:pPr>
              <a:r>
                <a:rPr lang="en-GB" sz="1200" b="0" dirty="0">
                  <a:solidFill>
                    <a:prstClr val="white"/>
                  </a:solidFill>
                  <a:latin typeface="Arial"/>
                </a:rPr>
                <a:t>Patients with exacerbations (%)</a:t>
              </a:r>
            </a:p>
          </p:txBody>
        </p:sp>
        <p:sp>
          <p:nvSpPr>
            <p:cNvPr id="138" name="TextBox 137"/>
            <p:cNvSpPr txBox="1"/>
            <p:nvPr/>
          </p:nvSpPr>
          <p:spPr>
            <a:xfrm>
              <a:off x="100302" y="3516624"/>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90</a:t>
              </a:r>
            </a:p>
          </p:txBody>
        </p:sp>
        <p:sp>
          <p:nvSpPr>
            <p:cNvPr id="139" name="TextBox 138"/>
            <p:cNvSpPr txBox="1"/>
            <p:nvPr/>
          </p:nvSpPr>
          <p:spPr>
            <a:xfrm>
              <a:off x="350917" y="4958393"/>
              <a:ext cx="166498" cy="138499"/>
            </a:xfrm>
            <a:prstGeom prst="rect">
              <a:avLst/>
            </a:prstGeom>
            <a:noFill/>
          </p:spPr>
          <p:txBody>
            <a:bodyPr wrap="square" lIns="0" tIns="0" rIns="0" bIns="0" rtlCol="0">
              <a:noAutofit/>
            </a:bodyPr>
            <a:lstStyle/>
            <a:p>
              <a:pPr algn="ctr" fontAlgn="auto">
                <a:spcBef>
                  <a:spcPts val="0"/>
                </a:spcBef>
                <a:spcAft>
                  <a:spcPts val="0"/>
                </a:spcAft>
                <a:defRPr/>
              </a:pPr>
              <a:r>
                <a:rPr lang="en-GB" sz="800" b="0" dirty="0">
                  <a:solidFill>
                    <a:prstClr val="white"/>
                  </a:solidFill>
                  <a:latin typeface="Arial"/>
                </a:rPr>
                <a:t>0</a:t>
              </a:r>
            </a:p>
          </p:txBody>
        </p:sp>
        <p:sp>
          <p:nvSpPr>
            <p:cNvPr id="140" name="TextBox 139"/>
            <p:cNvSpPr txBox="1"/>
            <p:nvPr/>
          </p:nvSpPr>
          <p:spPr>
            <a:xfrm>
              <a:off x="204757" y="4854111"/>
              <a:ext cx="166498"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0</a:t>
              </a:r>
            </a:p>
          </p:txBody>
        </p:sp>
        <p:sp>
          <p:nvSpPr>
            <p:cNvPr id="141" name="TextBox 140"/>
            <p:cNvSpPr txBox="1"/>
            <p:nvPr/>
          </p:nvSpPr>
          <p:spPr>
            <a:xfrm>
              <a:off x="106652" y="3665849"/>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80</a:t>
              </a:r>
            </a:p>
          </p:txBody>
        </p:sp>
        <p:sp>
          <p:nvSpPr>
            <p:cNvPr id="142" name="TextBox 141"/>
            <p:cNvSpPr txBox="1"/>
            <p:nvPr/>
          </p:nvSpPr>
          <p:spPr>
            <a:xfrm>
              <a:off x="100302" y="3818249"/>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70</a:t>
              </a:r>
            </a:p>
          </p:txBody>
        </p:sp>
        <p:sp>
          <p:nvSpPr>
            <p:cNvPr id="143" name="TextBox 142"/>
            <p:cNvSpPr txBox="1"/>
            <p:nvPr/>
          </p:nvSpPr>
          <p:spPr>
            <a:xfrm>
              <a:off x="97127" y="3961124"/>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60</a:t>
              </a:r>
            </a:p>
          </p:txBody>
        </p:sp>
        <p:sp>
          <p:nvSpPr>
            <p:cNvPr id="144" name="TextBox 143"/>
            <p:cNvSpPr txBox="1"/>
            <p:nvPr/>
          </p:nvSpPr>
          <p:spPr>
            <a:xfrm>
              <a:off x="103477" y="4116699"/>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50</a:t>
              </a:r>
            </a:p>
          </p:txBody>
        </p:sp>
        <p:sp>
          <p:nvSpPr>
            <p:cNvPr id="145" name="TextBox 144"/>
            <p:cNvSpPr txBox="1"/>
            <p:nvPr/>
          </p:nvSpPr>
          <p:spPr>
            <a:xfrm>
              <a:off x="97127" y="4259574"/>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40</a:t>
              </a:r>
            </a:p>
          </p:txBody>
        </p:sp>
        <p:sp>
          <p:nvSpPr>
            <p:cNvPr id="146" name="TextBox 145"/>
            <p:cNvSpPr txBox="1"/>
            <p:nvPr/>
          </p:nvSpPr>
          <p:spPr>
            <a:xfrm>
              <a:off x="97127" y="4411974"/>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30</a:t>
              </a:r>
            </a:p>
          </p:txBody>
        </p:sp>
        <p:sp>
          <p:nvSpPr>
            <p:cNvPr id="147" name="TextBox 146"/>
            <p:cNvSpPr txBox="1"/>
            <p:nvPr/>
          </p:nvSpPr>
          <p:spPr>
            <a:xfrm>
              <a:off x="97127" y="4554849"/>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20</a:t>
              </a:r>
            </a:p>
          </p:txBody>
        </p:sp>
        <p:sp>
          <p:nvSpPr>
            <p:cNvPr id="148" name="TextBox 147"/>
            <p:cNvSpPr txBox="1"/>
            <p:nvPr/>
          </p:nvSpPr>
          <p:spPr>
            <a:xfrm>
              <a:off x="93952" y="4710424"/>
              <a:ext cx="272950" cy="138499"/>
            </a:xfrm>
            <a:prstGeom prst="rect">
              <a:avLst/>
            </a:prstGeom>
            <a:noFill/>
          </p:spPr>
          <p:txBody>
            <a:bodyPr wrap="square" lIns="0" tIns="0" rIns="0" bIns="0" rtlCol="0">
              <a:noAutofit/>
            </a:bodyPr>
            <a:lstStyle/>
            <a:p>
              <a:pPr algn="r" fontAlgn="auto">
                <a:spcBef>
                  <a:spcPts val="0"/>
                </a:spcBef>
                <a:spcAft>
                  <a:spcPts val="0"/>
                </a:spcAft>
                <a:defRPr/>
              </a:pPr>
              <a:r>
                <a:rPr lang="en-GB" sz="800" b="0" dirty="0">
                  <a:solidFill>
                    <a:prstClr val="white"/>
                  </a:solidFill>
                  <a:latin typeface="Arial"/>
                </a:rPr>
                <a:t>10</a:t>
              </a:r>
            </a:p>
          </p:txBody>
        </p:sp>
        <p:sp>
          <p:nvSpPr>
            <p:cNvPr id="149" name="TextBox 148"/>
            <p:cNvSpPr txBox="1"/>
            <p:nvPr/>
          </p:nvSpPr>
          <p:spPr>
            <a:xfrm>
              <a:off x="1341571" y="4601448"/>
              <a:ext cx="796808" cy="138499"/>
            </a:xfrm>
            <a:prstGeom prst="rect">
              <a:avLst/>
            </a:prstGeom>
            <a:noFill/>
          </p:spPr>
          <p:txBody>
            <a:bodyPr wrap="square" lIns="0" tIns="0" rIns="0" bIns="0" rtlCol="0">
              <a:noAutofit/>
            </a:bodyPr>
            <a:lstStyle/>
            <a:p>
              <a:pPr algn="ctr" fontAlgn="auto">
                <a:spcBef>
                  <a:spcPts val="0"/>
                </a:spcBef>
                <a:spcAft>
                  <a:spcPts val="0"/>
                </a:spcAft>
                <a:defRPr/>
              </a:pPr>
              <a:r>
                <a:rPr lang="en-GB" sz="900" b="0" dirty="0">
                  <a:solidFill>
                    <a:prstClr val="white"/>
                  </a:solidFill>
                  <a:latin typeface="Arial"/>
                </a:rPr>
                <a:t>Tiotropium</a:t>
              </a:r>
            </a:p>
          </p:txBody>
        </p:sp>
        <p:sp>
          <p:nvSpPr>
            <p:cNvPr id="150" name="TextBox 149"/>
            <p:cNvSpPr txBox="1"/>
            <p:nvPr/>
          </p:nvSpPr>
          <p:spPr>
            <a:xfrm>
              <a:off x="915260" y="4257560"/>
              <a:ext cx="796808" cy="138499"/>
            </a:xfrm>
            <a:prstGeom prst="rect">
              <a:avLst/>
            </a:prstGeom>
            <a:noFill/>
          </p:spPr>
          <p:txBody>
            <a:bodyPr wrap="square" lIns="0" tIns="0" rIns="0" bIns="0" rtlCol="0">
              <a:noAutofit/>
            </a:bodyPr>
            <a:lstStyle/>
            <a:p>
              <a:pPr algn="ctr" fontAlgn="auto">
                <a:spcBef>
                  <a:spcPts val="0"/>
                </a:spcBef>
                <a:spcAft>
                  <a:spcPts val="0"/>
                </a:spcAft>
                <a:defRPr/>
              </a:pPr>
              <a:r>
                <a:rPr lang="en-GB" sz="900" b="0" dirty="0">
                  <a:solidFill>
                    <a:prstClr val="white"/>
                  </a:solidFill>
                  <a:latin typeface="Arial"/>
                </a:rPr>
                <a:t>Indacaterol</a:t>
              </a:r>
            </a:p>
          </p:txBody>
        </p:sp>
        <p:sp>
          <p:nvSpPr>
            <p:cNvPr id="151" name="TextBox 150"/>
            <p:cNvSpPr txBox="1"/>
            <p:nvPr/>
          </p:nvSpPr>
          <p:spPr>
            <a:xfrm>
              <a:off x="1854337" y="3853329"/>
              <a:ext cx="813869" cy="235582"/>
            </a:xfrm>
            <a:prstGeom prst="rect">
              <a:avLst/>
            </a:prstGeom>
            <a:noFill/>
          </p:spPr>
          <p:txBody>
            <a:bodyPr wrap="square" lIns="0" tIns="0" rIns="0" bIns="0" rtlCol="0">
              <a:noAutofit/>
            </a:bodyPr>
            <a:lstStyle/>
            <a:p>
              <a:pPr algn="ctr" fontAlgn="auto">
                <a:spcBef>
                  <a:spcPts val="0"/>
                </a:spcBef>
                <a:spcAft>
                  <a:spcPts val="0"/>
                </a:spcAft>
                <a:defRPr/>
              </a:pPr>
              <a:r>
                <a:rPr lang="en-GB" sz="1200" dirty="0">
                  <a:solidFill>
                    <a:prstClr val="white"/>
                  </a:solidFill>
                  <a:latin typeface="Arial"/>
                </a:rPr>
                <a:t>20% </a:t>
              </a:r>
              <a:br>
                <a:rPr lang="en-GB" sz="1200" dirty="0">
                  <a:solidFill>
                    <a:prstClr val="white"/>
                  </a:solidFill>
                  <a:latin typeface="Arial"/>
                </a:rPr>
              </a:br>
              <a:r>
                <a:rPr lang="en-GB" sz="1200" dirty="0">
                  <a:solidFill>
                    <a:prstClr val="white"/>
                  </a:solidFill>
                  <a:latin typeface="Arial"/>
                </a:rPr>
                <a:t>risk difference</a:t>
              </a:r>
            </a:p>
          </p:txBody>
        </p:sp>
        <p:sp>
          <p:nvSpPr>
            <p:cNvPr id="154" name="Freeform 153"/>
            <p:cNvSpPr/>
            <p:nvPr/>
          </p:nvSpPr>
          <p:spPr bwMode="auto">
            <a:xfrm>
              <a:off x="447675" y="4207669"/>
              <a:ext cx="2240756" cy="676275"/>
            </a:xfrm>
            <a:custGeom>
              <a:avLst/>
              <a:gdLst>
                <a:gd name="connsiteX0" fmla="*/ 0 w 2240756"/>
                <a:gd name="connsiteY0" fmla="*/ 676275 h 676275"/>
                <a:gd name="connsiteX1" fmla="*/ 42863 w 2240756"/>
                <a:gd name="connsiteY1" fmla="*/ 635794 h 676275"/>
                <a:gd name="connsiteX2" fmla="*/ 80963 w 2240756"/>
                <a:gd name="connsiteY2" fmla="*/ 626269 h 676275"/>
                <a:gd name="connsiteX3" fmla="*/ 85725 w 2240756"/>
                <a:gd name="connsiteY3" fmla="*/ 602456 h 676275"/>
                <a:gd name="connsiteX4" fmla="*/ 128588 w 2240756"/>
                <a:gd name="connsiteY4" fmla="*/ 592931 h 676275"/>
                <a:gd name="connsiteX5" fmla="*/ 173831 w 2240756"/>
                <a:gd name="connsiteY5" fmla="*/ 573881 h 676275"/>
                <a:gd name="connsiteX6" fmla="*/ 197644 w 2240756"/>
                <a:gd name="connsiteY6" fmla="*/ 571500 h 676275"/>
                <a:gd name="connsiteX7" fmla="*/ 219075 w 2240756"/>
                <a:gd name="connsiteY7" fmla="*/ 552450 h 676275"/>
                <a:gd name="connsiteX8" fmla="*/ 219075 w 2240756"/>
                <a:gd name="connsiteY8" fmla="*/ 552450 h 676275"/>
                <a:gd name="connsiteX9" fmla="*/ 326231 w 2240756"/>
                <a:gd name="connsiteY9" fmla="*/ 509587 h 676275"/>
                <a:gd name="connsiteX10" fmla="*/ 333375 w 2240756"/>
                <a:gd name="connsiteY10" fmla="*/ 492919 h 676275"/>
                <a:gd name="connsiteX11" fmla="*/ 404813 w 2240756"/>
                <a:gd name="connsiteY11" fmla="*/ 473869 h 676275"/>
                <a:gd name="connsiteX12" fmla="*/ 411956 w 2240756"/>
                <a:gd name="connsiteY12" fmla="*/ 461962 h 676275"/>
                <a:gd name="connsiteX13" fmla="*/ 431006 w 2240756"/>
                <a:gd name="connsiteY13" fmla="*/ 466725 h 676275"/>
                <a:gd name="connsiteX14" fmla="*/ 478631 w 2240756"/>
                <a:gd name="connsiteY14" fmla="*/ 440531 h 676275"/>
                <a:gd name="connsiteX15" fmla="*/ 497681 w 2240756"/>
                <a:gd name="connsiteY15" fmla="*/ 435769 h 676275"/>
                <a:gd name="connsiteX16" fmla="*/ 547688 w 2240756"/>
                <a:gd name="connsiteY16" fmla="*/ 402431 h 676275"/>
                <a:gd name="connsiteX17" fmla="*/ 573881 w 2240756"/>
                <a:gd name="connsiteY17" fmla="*/ 404812 h 676275"/>
                <a:gd name="connsiteX18" fmla="*/ 623888 w 2240756"/>
                <a:gd name="connsiteY18" fmla="*/ 373856 h 676275"/>
                <a:gd name="connsiteX19" fmla="*/ 638175 w 2240756"/>
                <a:gd name="connsiteY19" fmla="*/ 378619 h 676275"/>
                <a:gd name="connsiteX20" fmla="*/ 659606 w 2240756"/>
                <a:gd name="connsiteY20" fmla="*/ 369094 h 676275"/>
                <a:gd name="connsiteX21" fmla="*/ 681038 w 2240756"/>
                <a:gd name="connsiteY21" fmla="*/ 366712 h 676275"/>
                <a:gd name="connsiteX22" fmla="*/ 700088 w 2240756"/>
                <a:gd name="connsiteY22" fmla="*/ 357187 h 676275"/>
                <a:gd name="connsiteX23" fmla="*/ 711994 w 2240756"/>
                <a:gd name="connsiteY23" fmla="*/ 359569 h 676275"/>
                <a:gd name="connsiteX24" fmla="*/ 721519 w 2240756"/>
                <a:gd name="connsiteY24" fmla="*/ 347662 h 676275"/>
                <a:gd name="connsiteX25" fmla="*/ 735806 w 2240756"/>
                <a:gd name="connsiteY25" fmla="*/ 354806 h 676275"/>
                <a:gd name="connsiteX26" fmla="*/ 776288 w 2240756"/>
                <a:gd name="connsiteY26" fmla="*/ 330994 h 676275"/>
                <a:gd name="connsiteX27" fmla="*/ 802481 w 2240756"/>
                <a:gd name="connsiteY27" fmla="*/ 338137 h 676275"/>
                <a:gd name="connsiteX28" fmla="*/ 842963 w 2240756"/>
                <a:gd name="connsiteY28" fmla="*/ 307181 h 676275"/>
                <a:gd name="connsiteX29" fmla="*/ 862013 w 2240756"/>
                <a:gd name="connsiteY29" fmla="*/ 307181 h 676275"/>
                <a:gd name="connsiteX30" fmla="*/ 892969 w 2240756"/>
                <a:gd name="connsiteY30" fmla="*/ 297656 h 676275"/>
                <a:gd name="connsiteX31" fmla="*/ 947738 w 2240756"/>
                <a:gd name="connsiteY31" fmla="*/ 302419 h 676275"/>
                <a:gd name="connsiteX32" fmla="*/ 1050131 w 2240756"/>
                <a:gd name="connsiteY32" fmla="*/ 242887 h 676275"/>
                <a:gd name="connsiteX33" fmla="*/ 1064419 w 2240756"/>
                <a:gd name="connsiteY33" fmla="*/ 242887 h 676275"/>
                <a:gd name="connsiteX34" fmla="*/ 1166813 w 2240756"/>
                <a:gd name="connsiteY34" fmla="*/ 190500 h 676275"/>
                <a:gd name="connsiteX35" fmla="*/ 1226344 w 2240756"/>
                <a:gd name="connsiteY35" fmla="*/ 197644 h 676275"/>
                <a:gd name="connsiteX36" fmla="*/ 1245394 w 2240756"/>
                <a:gd name="connsiteY36" fmla="*/ 192881 h 676275"/>
                <a:gd name="connsiteX37" fmla="*/ 1266825 w 2240756"/>
                <a:gd name="connsiteY37" fmla="*/ 190500 h 676275"/>
                <a:gd name="connsiteX38" fmla="*/ 1293019 w 2240756"/>
                <a:gd name="connsiteY38" fmla="*/ 173831 h 676275"/>
                <a:gd name="connsiteX39" fmla="*/ 1338263 w 2240756"/>
                <a:gd name="connsiteY39" fmla="*/ 176212 h 676275"/>
                <a:gd name="connsiteX40" fmla="*/ 1383506 w 2240756"/>
                <a:gd name="connsiteY40" fmla="*/ 157162 h 676275"/>
                <a:gd name="connsiteX41" fmla="*/ 1443038 w 2240756"/>
                <a:gd name="connsiteY41" fmla="*/ 157162 h 676275"/>
                <a:gd name="connsiteX42" fmla="*/ 1488281 w 2240756"/>
                <a:gd name="connsiteY42" fmla="*/ 145256 h 676275"/>
                <a:gd name="connsiteX43" fmla="*/ 1512094 w 2240756"/>
                <a:gd name="connsiteY43" fmla="*/ 145256 h 676275"/>
                <a:gd name="connsiteX44" fmla="*/ 1593056 w 2240756"/>
                <a:gd name="connsiteY44" fmla="*/ 107156 h 676275"/>
                <a:gd name="connsiteX45" fmla="*/ 1614488 w 2240756"/>
                <a:gd name="connsiteY45" fmla="*/ 116681 h 676275"/>
                <a:gd name="connsiteX46" fmla="*/ 1640681 w 2240756"/>
                <a:gd name="connsiteY46" fmla="*/ 100012 h 676275"/>
                <a:gd name="connsiteX47" fmla="*/ 1676400 w 2240756"/>
                <a:gd name="connsiteY47" fmla="*/ 97631 h 676275"/>
                <a:gd name="connsiteX48" fmla="*/ 1788319 w 2240756"/>
                <a:gd name="connsiteY48" fmla="*/ 83344 h 676275"/>
                <a:gd name="connsiteX49" fmla="*/ 1814513 w 2240756"/>
                <a:gd name="connsiteY49" fmla="*/ 80962 h 676275"/>
                <a:gd name="connsiteX50" fmla="*/ 1845469 w 2240756"/>
                <a:gd name="connsiteY50" fmla="*/ 64294 h 676275"/>
                <a:gd name="connsiteX51" fmla="*/ 2002631 w 2240756"/>
                <a:gd name="connsiteY51" fmla="*/ 45244 h 676275"/>
                <a:gd name="connsiteX52" fmla="*/ 2002631 w 2240756"/>
                <a:gd name="connsiteY52" fmla="*/ 45244 h 676275"/>
                <a:gd name="connsiteX53" fmla="*/ 2040731 w 2240756"/>
                <a:gd name="connsiteY53" fmla="*/ 30956 h 676275"/>
                <a:gd name="connsiteX54" fmla="*/ 2064544 w 2240756"/>
                <a:gd name="connsiteY54" fmla="*/ 40481 h 676275"/>
                <a:gd name="connsiteX55" fmla="*/ 2076450 w 2240756"/>
                <a:gd name="connsiteY55" fmla="*/ 21431 h 676275"/>
                <a:gd name="connsiteX56" fmla="*/ 2097881 w 2240756"/>
                <a:gd name="connsiteY56" fmla="*/ 28575 h 676275"/>
                <a:gd name="connsiteX57" fmla="*/ 2119313 w 2240756"/>
                <a:gd name="connsiteY57" fmla="*/ 16669 h 676275"/>
                <a:gd name="connsiteX58" fmla="*/ 2138363 w 2240756"/>
                <a:gd name="connsiteY58" fmla="*/ 21431 h 676275"/>
                <a:gd name="connsiteX59" fmla="*/ 2176463 w 2240756"/>
                <a:gd name="connsiteY59" fmla="*/ 9525 h 676275"/>
                <a:gd name="connsiteX60" fmla="*/ 2197894 w 2240756"/>
                <a:gd name="connsiteY60" fmla="*/ 11906 h 676275"/>
                <a:gd name="connsiteX61" fmla="*/ 2216944 w 2240756"/>
                <a:gd name="connsiteY61" fmla="*/ 0 h 676275"/>
                <a:gd name="connsiteX62" fmla="*/ 2240756 w 2240756"/>
                <a:gd name="connsiteY62"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40756" h="676275">
                  <a:moveTo>
                    <a:pt x="0" y="676275"/>
                  </a:moveTo>
                  <a:lnTo>
                    <a:pt x="42863" y="635794"/>
                  </a:lnTo>
                  <a:lnTo>
                    <a:pt x="80963" y="626269"/>
                  </a:lnTo>
                  <a:lnTo>
                    <a:pt x="85725" y="602456"/>
                  </a:lnTo>
                  <a:lnTo>
                    <a:pt x="128588" y="592931"/>
                  </a:lnTo>
                  <a:lnTo>
                    <a:pt x="173831" y="573881"/>
                  </a:lnTo>
                  <a:lnTo>
                    <a:pt x="197644" y="571500"/>
                  </a:lnTo>
                  <a:lnTo>
                    <a:pt x="219075" y="552450"/>
                  </a:lnTo>
                  <a:lnTo>
                    <a:pt x="219075" y="552450"/>
                  </a:lnTo>
                  <a:lnTo>
                    <a:pt x="326231" y="509587"/>
                  </a:lnTo>
                  <a:lnTo>
                    <a:pt x="333375" y="492919"/>
                  </a:lnTo>
                  <a:lnTo>
                    <a:pt x="404813" y="473869"/>
                  </a:lnTo>
                  <a:lnTo>
                    <a:pt x="411956" y="461962"/>
                  </a:lnTo>
                  <a:lnTo>
                    <a:pt x="431006" y="466725"/>
                  </a:lnTo>
                  <a:lnTo>
                    <a:pt x="478631" y="440531"/>
                  </a:lnTo>
                  <a:lnTo>
                    <a:pt x="497681" y="435769"/>
                  </a:lnTo>
                  <a:lnTo>
                    <a:pt x="547688" y="402431"/>
                  </a:lnTo>
                  <a:lnTo>
                    <a:pt x="573881" y="404812"/>
                  </a:lnTo>
                  <a:lnTo>
                    <a:pt x="623888" y="373856"/>
                  </a:lnTo>
                  <a:lnTo>
                    <a:pt x="638175" y="378619"/>
                  </a:lnTo>
                  <a:lnTo>
                    <a:pt x="659606" y="369094"/>
                  </a:lnTo>
                  <a:lnTo>
                    <a:pt x="681038" y="366712"/>
                  </a:lnTo>
                  <a:lnTo>
                    <a:pt x="700088" y="357187"/>
                  </a:lnTo>
                  <a:lnTo>
                    <a:pt x="711994" y="359569"/>
                  </a:lnTo>
                  <a:lnTo>
                    <a:pt x="721519" y="347662"/>
                  </a:lnTo>
                  <a:lnTo>
                    <a:pt x="735806" y="354806"/>
                  </a:lnTo>
                  <a:lnTo>
                    <a:pt x="776288" y="330994"/>
                  </a:lnTo>
                  <a:lnTo>
                    <a:pt x="802481" y="338137"/>
                  </a:lnTo>
                  <a:lnTo>
                    <a:pt x="842963" y="307181"/>
                  </a:lnTo>
                  <a:lnTo>
                    <a:pt x="862013" y="307181"/>
                  </a:lnTo>
                  <a:lnTo>
                    <a:pt x="892969" y="297656"/>
                  </a:lnTo>
                  <a:lnTo>
                    <a:pt x="947738" y="302419"/>
                  </a:lnTo>
                  <a:lnTo>
                    <a:pt x="1050131" y="242887"/>
                  </a:lnTo>
                  <a:lnTo>
                    <a:pt x="1064419" y="242887"/>
                  </a:lnTo>
                  <a:lnTo>
                    <a:pt x="1166813" y="190500"/>
                  </a:lnTo>
                  <a:lnTo>
                    <a:pt x="1226344" y="197644"/>
                  </a:lnTo>
                  <a:lnTo>
                    <a:pt x="1245394" y="192881"/>
                  </a:lnTo>
                  <a:lnTo>
                    <a:pt x="1266825" y="190500"/>
                  </a:lnTo>
                  <a:lnTo>
                    <a:pt x="1293019" y="173831"/>
                  </a:lnTo>
                  <a:lnTo>
                    <a:pt x="1338263" y="176212"/>
                  </a:lnTo>
                  <a:lnTo>
                    <a:pt x="1383506" y="157162"/>
                  </a:lnTo>
                  <a:lnTo>
                    <a:pt x="1443038" y="157162"/>
                  </a:lnTo>
                  <a:lnTo>
                    <a:pt x="1488281" y="145256"/>
                  </a:lnTo>
                  <a:lnTo>
                    <a:pt x="1512094" y="145256"/>
                  </a:lnTo>
                  <a:lnTo>
                    <a:pt x="1593056" y="107156"/>
                  </a:lnTo>
                  <a:lnTo>
                    <a:pt x="1614488" y="116681"/>
                  </a:lnTo>
                  <a:lnTo>
                    <a:pt x="1640681" y="100012"/>
                  </a:lnTo>
                  <a:lnTo>
                    <a:pt x="1676400" y="97631"/>
                  </a:lnTo>
                  <a:lnTo>
                    <a:pt x="1788319" y="83344"/>
                  </a:lnTo>
                  <a:lnTo>
                    <a:pt x="1814513" y="80962"/>
                  </a:lnTo>
                  <a:lnTo>
                    <a:pt x="1845469" y="64294"/>
                  </a:lnTo>
                  <a:lnTo>
                    <a:pt x="2002631" y="45244"/>
                  </a:lnTo>
                  <a:lnTo>
                    <a:pt x="2002631" y="45244"/>
                  </a:lnTo>
                  <a:lnTo>
                    <a:pt x="2040731" y="30956"/>
                  </a:lnTo>
                  <a:lnTo>
                    <a:pt x="2064544" y="40481"/>
                  </a:lnTo>
                  <a:lnTo>
                    <a:pt x="2076450" y="21431"/>
                  </a:lnTo>
                  <a:lnTo>
                    <a:pt x="2097881" y="28575"/>
                  </a:lnTo>
                  <a:lnTo>
                    <a:pt x="2119313" y="16669"/>
                  </a:lnTo>
                  <a:lnTo>
                    <a:pt x="2138363" y="21431"/>
                  </a:lnTo>
                  <a:lnTo>
                    <a:pt x="2176463" y="9525"/>
                  </a:lnTo>
                  <a:lnTo>
                    <a:pt x="2197894" y="11906"/>
                  </a:lnTo>
                  <a:lnTo>
                    <a:pt x="2216944" y="0"/>
                  </a:lnTo>
                  <a:lnTo>
                    <a:pt x="2240756" y="0"/>
                  </a:lnTo>
                </a:path>
              </a:pathLst>
            </a:custGeom>
            <a:noFill/>
            <a:ln w="19050" cap="flat" cmpd="sng" algn="ctr">
              <a:solidFill>
                <a:srgbClr val="FFC000"/>
              </a:solidFill>
              <a:prstDash val="solid"/>
              <a:round/>
              <a:headEnd type="none" w="med" len="med"/>
              <a:tailEnd type="none" w="med" len="med"/>
            </a:ln>
            <a:effectLst/>
          </p:spPr>
          <p:txBody>
            <a:bodyPr vert="horz" wrap="none" lIns="91414" tIns="45708" rIns="91414" bIns="45708" numCol="1" rtlCol="0" anchor="ctr" anchorCtr="0" compatLnSpc="1">
              <a:prstTxWarp prst="textNoShape">
                <a:avLst/>
              </a:prstTxWarp>
            </a:bodyPr>
            <a:lstStyle/>
            <a:p>
              <a:pPr algn="ctr" fontAlgn="auto">
                <a:spcBef>
                  <a:spcPts val="0"/>
                </a:spcBef>
                <a:spcAft>
                  <a:spcPts val="0"/>
                </a:spcAft>
                <a:defRPr/>
              </a:pPr>
              <a:endParaRPr lang="en-GB" sz="1400" b="0" dirty="0">
                <a:solidFill>
                  <a:prstClr val="white"/>
                </a:solidFill>
                <a:latin typeface="Arial"/>
              </a:endParaRPr>
            </a:p>
          </p:txBody>
        </p:sp>
      </p:grpSp>
      <p:sp>
        <p:nvSpPr>
          <p:cNvPr id="94" name="Rectangle 93"/>
          <p:cNvSpPr/>
          <p:nvPr/>
        </p:nvSpPr>
        <p:spPr>
          <a:xfrm>
            <a:off x="2719417" y="1978704"/>
            <a:ext cx="4572000" cy="577081"/>
          </a:xfrm>
          <a:prstGeom prst="rect">
            <a:avLst/>
          </a:prstGeom>
        </p:spPr>
        <p:txBody>
          <a:bodyPr>
            <a:spAutoFit/>
          </a:bodyPr>
          <a:lstStyle/>
          <a:p>
            <a:pPr fontAlgn="auto">
              <a:spcBef>
                <a:spcPts val="0"/>
              </a:spcBef>
              <a:spcAft>
                <a:spcPts val="0"/>
              </a:spcAft>
              <a:defRPr/>
            </a:pPr>
            <a:r>
              <a:rPr lang="en-GB" sz="1050" b="0" dirty="0">
                <a:latin typeface="Arial"/>
              </a:rPr>
              <a:t>Risk (time to first exacerbation)</a:t>
            </a:r>
          </a:p>
          <a:p>
            <a:pPr fontAlgn="auto">
              <a:spcBef>
                <a:spcPts val="0"/>
              </a:spcBef>
              <a:spcAft>
                <a:spcPts val="0"/>
              </a:spcAft>
              <a:defRPr/>
            </a:pPr>
            <a:r>
              <a:rPr lang="en-GB" sz="1050" b="0" dirty="0">
                <a:latin typeface="Arial"/>
              </a:rPr>
              <a:t>HR (95% CI): 1.20 (1.07, 1.33)</a:t>
            </a:r>
          </a:p>
          <a:p>
            <a:pPr fontAlgn="auto">
              <a:spcBef>
                <a:spcPts val="0"/>
              </a:spcBef>
              <a:spcAft>
                <a:spcPts val="0"/>
              </a:spcAft>
              <a:defRPr/>
            </a:pPr>
            <a:r>
              <a:rPr lang="en-GB" sz="1050" b="0" i="1" dirty="0">
                <a:latin typeface="Arial"/>
              </a:rPr>
              <a:t>P</a:t>
            </a:r>
            <a:r>
              <a:rPr lang="en-GB" sz="1050" b="0" dirty="0">
                <a:latin typeface="Arial"/>
              </a:rPr>
              <a:t>=0.0012 (log-rank test)</a:t>
            </a:r>
          </a:p>
        </p:txBody>
      </p:sp>
      <p:sp>
        <p:nvSpPr>
          <p:cNvPr id="156" name="TextBox 19"/>
          <p:cNvSpPr txBox="1">
            <a:spLocks/>
          </p:cNvSpPr>
          <p:nvPr>
            <p:custDataLst>
              <p:tags r:id="rId1"/>
            </p:custDataLst>
          </p:nvPr>
        </p:nvSpPr>
        <p:spPr>
          <a:xfrm>
            <a:off x="2808000" y="1513200"/>
            <a:ext cx="6869400" cy="468000"/>
          </a:xfrm>
          <a:prstGeom prst="roundRect">
            <a:avLst/>
          </a:prstGeom>
          <a:solidFill>
            <a:srgbClr val="FFC000"/>
          </a:solidFill>
          <a:ln>
            <a:solidFill>
              <a:srgbClr val="FFC000"/>
            </a:solidFill>
          </a:ln>
        </p:spPr>
        <p:style>
          <a:lnRef idx="0">
            <a:schemeClr val="accent2"/>
          </a:lnRef>
          <a:fillRef idx="3">
            <a:schemeClr val="accent2"/>
          </a:fillRef>
          <a:effectRef idx="3">
            <a:schemeClr val="accent2"/>
          </a:effectRef>
          <a:fontRef idx="minor">
            <a:schemeClr val="lt1"/>
          </a:fontRef>
        </p:style>
        <p:txBody>
          <a:bodyPr wrap="square" rIns="0" rtlCol="0" anchor="ctr">
            <a:noAutofit/>
          </a:bodyPr>
          <a:lstStyle/>
          <a:p>
            <a:pPr algn="ctr" fontAlgn="auto">
              <a:spcBef>
                <a:spcPts val="0"/>
              </a:spcBef>
              <a:spcAft>
                <a:spcPts val="0"/>
              </a:spcAft>
              <a:buClr>
                <a:srgbClr val="336699"/>
              </a:buClr>
              <a:defRPr/>
            </a:pPr>
            <a:r>
              <a:rPr lang="en-US" sz="1400" dirty="0">
                <a:solidFill>
                  <a:prstClr val="black"/>
                </a:solidFill>
                <a:latin typeface="Arial"/>
              </a:rPr>
              <a:t>Indacaterol 150</a:t>
            </a:r>
            <a:r>
              <a:rPr lang="sv-SE" sz="1400" dirty="0">
                <a:solidFill>
                  <a:prstClr val="black"/>
                </a:solidFill>
                <a:latin typeface="Arial"/>
              </a:rPr>
              <a:t> µg qd versus tiotropium </a:t>
            </a:r>
            <a:r>
              <a:rPr lang="en-GB" altLang="en-US" sz="1400" kern="0" dirty="0">
                <a:solidFill>
                  <a:srgbClr val="000000"/>
                </a:solidFill>
                <a:latin typeface="Arial"/>
              </a:rPr>
              <a:t>HandiHaler</a:t>
            </a:r>
            <a:r>
              <a:rPr lang="en-GB" altLang="en-US" sz="1400" kern="0" baseline="30000" dirty="0">
                <a:solidFill>
                  <a:srgbClr val="000000"/>
                </a:solidFill>
                <a:latin typeface="Arial"/>
              </a:rPr>
              <a:t>®</a:t>
            </a:r>
            <a:r>
              <a:rPr lang="en-GB" altLang="en-US" sz="1400" kern="0" dirty="0">
                <a:solidFill>
                  <a:srgbClr val="000000"/>
                </a:solidFill>
                <a:latin typeface="Arial"/>
              </a:rPr>
              <a:t> 18 µg </a:t>
            </a:r>
            <a:r>
              <a:rPr lang="en-GB" altLang="en-US" sz="1400" kern="0" dirty="0" err="1">
                <a:solidFill>
                  <a:srgbClr val="000000"/>
                </a:solidFill>
                <a:latin typeface="Arial"/>
              </a:rPr>
              <a:t>qd</a:t>
            </a:r>
            <a:r>
              <a:rPr lang="en-US" sz="1400" dirty="0">
                <a:solidFill>
                  <a:prstClr val="black"/>
                </a:solidFill>
                <a:latin typeface="Arial"/>
              </a:rPr>
              <a:t>: INVIGORATE</a:t>
            </a:r>
            <a:endParaRPr lang="en-US" sz="1400" baseline="30000" dirty="0">
              <a:solidFill>
                <a:prstClr val="black"/>
              </a:solidFill>
              <a:latin typeface="Arial"/>
            </a:endParaRPr>
          </a:p>
        </p:txBody>
      </p:sp>
      <p:sp>
        <p:nvSpPr>
          <p:cNvPr id="4" name="Title 3"/>
          <p:cNvSpPr>
            <a:spLocks noGrp="1"/>
          </p:cNvSpPr>
          <p:nvPr>
            <p:ph type="title"/>
          </p:nvPr>
        </p:nvSpPr>
        <p:spPr/>
        <p:txBody>
          <a:bodyPr/>
          <a:lstStyle/>
          <a:p>
            <a:r>
              <a:rPr lang="en-US" sz="2800" dirty="0"/>
              <a:t>NC INVIGORATE: TIOTROPIUM TỐT HƠN INDACATEROL TRONG GIẢM ĐỢT CẤP</a:t>
            </a:r>
          </a:p>
        </p:txBody>
      </p:sp>
      <p:sp>
        <p:nvSpPr>
          <p:cNvPr id="3" name="Slide Number Placeholder 2"/>
          <p:cNvSpPr>
            <a:spLocks noGrp="1"/>
          </p:cNvSpPr>
          <p:nvPr>
            <p:ph type="sldNum" sz="quarter" idx="4294967295"/>
          </p:nvPr>
        </p:nvSpPr>
        <p:spPr>
          <a:xfrm>
            <a:off x="11796713" y="6492875"/>
            <a:ext cx="395287" cy="365125"/>
          </a:xfrm>
          <a:prstGeom prst="rect">
            <a:avLst/>
          </a:prstGeom>
        </p:spPr>
        <p:txBody>
          <a:bodyPr/>
          <a:lstStyle/>
          <a:p>
            <a:pPr fontAlgn="auto">
              <a:spcBef>
                <a:spcPts val="0"/>
              </a:spcBef>
              <a:spcAft>
                <a:spcPts val="0"/>
              </a:spcAft>
              <a:defRPr/>
            </a:pPr>
            <a:fld id="{3A59A1B1-FD72-084A-A4BD-B37C2EF2B0CF}" type="slidenum">
              <a:rPr lang="en-US" sz="1000" b="0">
                <a:solidFill>
                  <a:prstClr val="black"/>
                </a:solidFill>
                <a:latin typeface="Arial"/>
              </a:rPr>
              <a:pPr fontAlgn="auto">
                <a:spcBef>
                  <a:spcPts val="0"/>
                </a:spcBef>
                <a:spcAft>
                  <a:spcPts val="0"/>
                </a:spcAft>
                <a:defRPr/>
              </a:pPr>
              <a:t>70</a:t>
            </a:fld>
            <a:endParaRPr lang="en-US" sz="1000" b="0" dirty="0">
              <a:solidFill>
                <a:prstClr val="black"/>
              </a:solidFill>
              <a:latin typeface="Arial"/>
            </a:endParaRPr>
          </a:p>
        </p:txBody>
      </p:sp>
    </p:spTree>
    <p:extLst>
      <p:ext uri="{BB962C8B-B14F-4D97-AF65-F5344CB8AC3E}">
        <p14:creationId xmlns:p14="http://schemas.microsoft.com/office/powerpoint/2010/main" val="391464637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IND/GLY &gt; LAMA to reduce the rate of COPD exacerbations</a:t>
            </a:r>
            <a:br>
              <a:rPr lang="en-US" sz="2400" dirty="0"/>
            </a:b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386143"/>
            <a:ext cx="1474787" cy="50006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p:cNvPicPr>
            <a:picLocks noChangeAspect="1"/>
          </p:cNvPicPr>
          <p:nvPr/>
        </p:nvPicPr>
        <p:blipFill rotWithShape="1">
          <a:blip r:embed="rId3"/>
          <a:srcRect l="-1163" t="5549" r="-265" b="2372"/>
          <a:stretch/>
        </p:blipFill>
        <p:spPr>
          <a:xfrm>
            <a:off x="1905000" y="1295400"/>
            <a:ext cx="8610600" cy="4419600"/>
          </a:xfrm>
          <a:prstGeom prst="rect">
            <a:avLst/>
          </a:prstGeom>
          <a:solidFill>
            <a:schemeClr val="tx1"/>
          </a:solidFill>
        </p:spPr>
      </p:pic>
      <p:sp>
        <p:nvSpPr>
          <p:cNvPr id="113" name="Rectangle 112"/>
          <p:cNvSpPr/>
          <p:nvPr/>
        </p:nvSpPr>
        <p:spPr>
          <a:xfrm>
            <a:off x="1638300" y="5987636"/>
            <a:ext cx="4572000" cy="489365"/>
          </a:xfrm>
          <a:prstGeom prst="rect">
            <a:avLst/>
          </a:prstGeom>
          <a:solidFill>
            <a:schemeClr val="tx1"/>
          </a:solidFill>
        </p:spPr>
        <p:txBody>
          <a:bodyPr>
            <a:spAutoFit/>
          </a:bodyPr>
          <a:lstStyle/>
          <a:p>
            <a:pPr marL="156845" fontAlgn="auto">
              <a:lnSpc>
                <a:spcPct val="115000"/>
              </a:lnSpc>
              <a:spcBef>
                <a:spcPts val="170"/>
              </a:spcBef>
              <a:spcAft>
                <a:spcPts val="0"/>
              </a:spcAft>
              <a:defRPr/>
            </a:pPr>
            <a:r>
              <a:rPr lang="en-US" sz="1200" b="0" spc="-5">
                <a:solidFill>
                  <a:srgbClr val="000000"/>
                </a:solidFill>
                <a:ea typeface="Arial" panose="020B0604020202020204" pitchFamily="34" charset="0"/>
                <a:cs typeface="Times New Roman" panose="02020603050405020304" pitchFamily="18" charset="0"/>
              </a:rPr>
              <a:t>P</a:t>
            </a:r>
            <a:r>
              <a:rPr lang="en-US" sz="1200" b="0">
                <a:solidFill>
                  <a:srgbClr val="000000"/>
                </a:solidFill>
                <a:ea typeface="Arial" panose="020B0604020202020204" pitchFamily="34" charset="0"/>
                <a:cs typeface="Times New Roman" panose="02020603050405020304" pitchFamily="18" charset="0"/>
              </a:rPr>
              <a:t>at</a:t>
            </a:r>
            <a:r>
              <a:rPr lang="en-US" sz="1200" b="0" spc="-10">
                <a:solidFill>
                  <a:srgbClr val="000000"/>
                </a:solidFill>
                <a:ea typeface="Arial" panose="020B0604020202020204" pitchFamily="34" charset="0"/>
                <a:cs typeface="Times New Roman" panose="02020603050405020304" pitchFamily="18" charset="0"/>
              </a:rPr>
              <a:t>i</a:t>
            </a:r>
            <a:r>
              <a:rPr lang="en-US" sz="1200" b="0">
                <a:solidFill>
                  <a:srgbClr val="000000"/>
                </a:solidFill>
                <a:ea typeface="Arial" panose="020B0604020202020204" pitchFamily="34" charset="0"/>
                <a:cs typeface="Times New Roman" panose="02020603050405020304" pitchFamily="18" charset="0"/>
              </a:rPr>
              <a:t>e</a:t>
            </a:r>
            <a:r>
              <a:rPr lang="en-US" sz="1200" b="0" spc="-5">
                <a:solidFill>
                  <a:srgbClr val="000000"/>
                </a:solidFill>
                <a:ea typeface="Arial" panose="020B0604020202020204" pitchFamily="34" charset="0"/>
                <a:cs typeface="Times New Roman" panose="02020603050405020304" pitchFamily="18" charset="0"/>
              </a:rPr>
              <a:t>n</a:t>
            </a:r>
            <a:r>
              <a:rPr lang="en-US" sz="1200" b="0">
                <a:solidFill>
                  <a:srgbClr val="000000"/>
                </a:solidFill>
                <a:ea typeface="Arial" panose="020B0604020202020204" pitchFamily="34" charset="0"/>
                <a:cs typeface="Times New Roman" panose="02020603050405020304" pitchFamily="18" charset="0"/>
              </a:rPr>
              <a:t>ts</a:t>
            </a:r>
            <a:r>
              <a:rPr lang="en-US" sz="1200" b="0" spc="-30">
                <a:solidFill>
                  <a:srgbClr val="000000"/>
                </a:solidFill>
                <a:ea typeface="Arial" panose="020B0604020202020204" pitchFamily="34" charset="0"/>
                <a:cs typeface="Times New Roman" panose="02020603050405020304" pitchFamily="18" charset="0"/>
              </a:rPr>
              <a:t> </a:t>
            </a:r>
            <a:r>
              <a:rPr lang="en-US" sz="1200" b="0">
                <a:solidFill>
                  <a:srgbClr val="000000"/>
                </a:solidFill>
                <a:ea typeface="Arial" panose="020B0604020202020204" pitchFamily="34" charset="0"/>
                <a:cs typeface="Times New Roman" panose="02020603050405020304" pitchFamily="18" charset="0"/>
              </a:rPr>
              <a:t>h</a:t>
            </a:r>
            <a:r>
              <a:rPr lang="en-US" sz="1200" b="0" spc="-5">
                <a:solidFill>
                  <a:srgbClr val="000000"/>
                </a:solidFill>
                <a:ea typeface="Arial" panose="020B0604020202020204" pitchFamily="34" charset="0"/>
                <a:cs typeface="Times New Roman" panose="02020603050405020304" pitchFamily="18" charset="0"/>
              </a:rPr>
              <a:t>a</a:t>
            </a:r>
            <a:r>
              <a:rPr lang="en-US" sz="1200" b="0">
                <a:solidFill>
                  <a:srgbClr val="000000"/>
                </a:solidFill>
                <a:ea typeface="Arial" panose="020B0604020202020204" pitchFamily="34" charset="0"/>
                <a:cs typeface="Times New Roman" panose="02020603050405020304" pitchFamily="18" charset="0"/>
              </a:rPr>
              <a:t>d</a:t>
            </a:r>
            <a:r>
              <a:rPr lang="en-US" sz="1200" b="0" spc="-30">
                <a:solidFill>
                  <a:srgbClr val="000000"/>
                </a:solidFill>
                <a:ea typeface="Arial" panose="020B0604020202020204" pitchFamily="34" charset="0"/>
                <a:cs typeface="Times New Roman" panose="02020603050405020304" pitchFamily="18" charset="0"/>
              </a:rPr>
              <a:t> </a:t>
            </a:r>
            <a:r>
              <a:rPr lang="en-US" sz="1200" b="0" spc="5">
                <a:solidFill>
                  <a:srgbClr val="000000"/>
                </a:solidFill>
                <a:ea typeface="Arial" panose="020B0604020202020204" pitchFamily="34" charset="0"/>
                <a:cs typeface="Times New Roman" panose="02020603050405020304" pitchFamily="18" charset="0"/>
              </a:rPr>
              <a:t>s</a:t>
            </a:r>
            <a:r>
              <a:rPr lang="en-US" sz="1200" b="0">
                <a:solidFill>
                  <a:srgbClr val="000000"/>
                </a:solidFill>
                <a:ea typeface="Arial" panose="020B0604020202020204" pitchFamily="34" charset="0"/>
                <a:cs typeface="Times New Roman" panose="02020603050405020304" pitchFamily="18" charset="0"/>
              </a:rPr>
              <a:t>e</a:t>
            </a:r>
            <a:r>
              <a:rPr lang="en-US" sz="1200" b="0" spc="-10">
                <a:solidFill>
                  <a:srgbClr val="000000"/>
                </a:solidFill>
                <a:ea typeface="Arial" panose="020B0604020202020204" pitchFamily="34" charset="0"/>
                <a:cs typeface="Times New Roman" panose="02020603050405020304" pitchFamily="18" charset="0"/>
              </a:rPr>
              <a:t>v</a:t>
            </a:r>
            <a:r>
              <a:rPr lang="en-US" sz="1200" b="0">
                <a:solidFill>
                  <a:srgbClr val="000000"/>
                </a:solidFill>
                <a:ea typeface="Arial" panose="020B0604020202020204" pitchFamily="34" charset="0"/>
                <a:cs typeface="Times New Roman" panose="02020603050405020304" pitchFamily="18" charset="0"/>
              </a:rPr>
              <a:t>ere</a:t>
            </a:r>
            <a:r>
              <a:rPr lang="en-US" sz="1200" b="0" spc="5">
                <a:solidFill>
                  <a:srgbClr val="000000"/>
                </a:solidFill>
                <a:ea typeface="Arial" panose="020B0604020202020204" pitchFamily="34" charset="0"/>
                <a:cs typeface="Times New Roman" panose="02020603050405020304" pitchFamily="18" charset="0"/>
              </a:rPr>
              <a:t>-</a:t>
            </a:r>
            <a:r>
              <a:rPr lang="en-US" sz="1200" b="0">
                <a:solidFill>
                  <a:srgbClr val="000000"/>
                </a:solidFill>
                <a:ea typeface="Arial" panose="020B0604020202020204" pitchFamily="34" charset="0"/>
                <a:cs typeface="Times New Roman" panose="02020603050405020304" pitchFamily="18" charset="0"/>
              </a:rPr>
              <a:t>to</a:t>
            </a:r>
            <a:r>
              <a:rPr lang="en-US" sz="1200" b="0" spc="5">
                <a:solidFill>
                  <a:srgbClr val="000000"/>
                </a:solidFill>
                <a:ea typeface="Arial" panose="020B0604020202020204" pitchFamily="34" charset="0"/>
                <a:cs typeface="Times New Roman" panose="02020603050405020304" pitchFamily="18" charset="0"/>
              </a:rPr>
              <a:t>-</a:t>
            </a:r>
            <a:r>
              <a:rPr lang="en-US" sz="1200" b="0" spc="-5">
                <a:solidFill>
                  <a:srgbClr val="000000"/>
                </a:solidFill>
                <a:ea typeface="Arial" panose="020B0604020202020204" pitchFamily="34" charset="0"/>
                <a:cs typeface="Times New Roman" panose="02020603050405020304" pitchFamily="18" charset="0"/>
              </a:rPr>
              <a:t>v</a:t>
            </a:r>
            <a:r>
              <a:rPr lang="en-US" sz="1200" b="0">
                <a:solidFill>
                  <a:srgbClr val="000000"/>
                </a:solidFill>
                <a:ea typeface="Arial" panose="020B0604020202020204" pitchFamily="34" charset="0"/>
                <a:cs typeface="Times New Roman" panose="02020603050405020304" pitchFamily="18" charset="0"/>
              </a:rPr>
              <a:t>ery</a:t>
            </a:r>
            <a:r>
              <a:rPr lang="en-US" sz="1200" b="0" spc="-60">
                <a:solidFill>
                  <a:srgbClr val="000000"/>
                </a:solidFill>
                <a:ea typeface="Arial" panose="020B0604020202020204" pitchFamily="34" charset="0"/>
                <a:cs typeface="Times New Roman" panose="02020603050405020304" pitchFamily="18" charset="0"/>
              </a:rPr>
              <a:t> </a:t>
            </a:r>
            <a:r>
              <a:rPr lang="en-US" sz="1200" b="0" spc="5">
                <a:solidFill>
                  <a:srgbClr val="000000"/>
                </a:solidFill>
                <a:ea typeface="Arial" panose="020B0604020202020204" pitchFamily="34" charset="0"/>
                <a:cs typeface="Times New Roman" panose="02020603050405020304" pitchFamily="18" charset="0"/>
              </a:rPr>
              <a:t>s</a:t>
            </a:r>
            <a:r>
              <a:rPr lang="en-US" sz="1200" b="0">
                <a:solidFill>
                  <a:srgbClr val="000000"/>
                </a:solidFill>
                <a:ea typeface="Arial" panose="020B0604020202020204" pitchFamily="34" charset="0"/>
                <a:cs typeface="Times New Roman" panose="02020603050405020304" pitchFamily="18" charset="0"/>
              </a:rPr>
              <a:t>e</a:t>
            </a:r>
            <a:r>
              <a:rPr lang="en-US" sz="1200" b="0" spc="-10">
                <a:solidFill>
                  <a:srgbClr val="000000"/>
                </a:solidFill>
                <a:ea typeface="Arial" panose="020B0604020202020204" pitchFamily="34" charset="0"/>
                <a:cs typeface="Times New Roman" panose="02020603050405020304" pitchFamily="18" charset="0"/>
              </a:rPr>
              <a:t>v</a:t>
            </a:r>
            <a:r>
              <a:rPr lang="en-US" sz="1200" b="0">
                <a:solidFill>
                  <a:srgbClr val="000000"/>
                </a:solidFill>
                <a:ea typeface="Arial" panose="020B0604020202020204" pitchFamily="34" charset="0"/>
                <a:cs typeface="Times New Roman" panose="02020603050405020304" pitchFamily="18" charset="0"/>
              </a:rPr>
              <a:t>ere</a:t>
            </a:r>
            <a:r>
              <a:rPr lang="en-US" sz="1200" b="0" spc="-30">
                <a:solidFill>
                  <a:srgbClr val="000000"/>
                </a:solidFill>
                <a:ea typeface="Arial" panose="020B0604020202020204" pitchFamily="34" charset="0"/>
                <a:cs typeface="Times New Roman" panose="02020603050405020304" pitchFamily="18" charset="0"/>
              </a:rPr>
              <a:t> </a:t>
            </a:r>
            <a:r>
              <a:rPr lang="en-US" sz="1200" b="0">
                <a:solidFill>
                  <a:srgbClr val="000000"/>
                </a:solidFill>
                <a:ea typeface="Arial" panose="020B0604020202020204" pitchFamily="34" charset="0"/>
                <a:cs typeface="Times New Roman" panose="02020603050405020304" pitchFamily="18" charset="0"/>
              </a:rPr>
              <a:t>a</a:t>
            </a:r>
            <a:r>
              <a:rPr lang="en-US" sz="1200" b="0" spc="-5">
                <a:solidFill>
                  <a:srgbClr val="000000"/>
                </a:solidFill>
                <a:ea typeface="Arial" panose="020B0604020202020204" pitchFamily="34" charset="0"/>
                <a:cs typeface="Times New Roman" panose="02020603050405020304" pitchFamily="18" charset="0"/>
              </a:rPr>
              <a:t>i</a:t>
            </a:r>
            <a:r>
              <a:rPr lang="en-US" sz="1200" b="0" spc="5">
                <a:solidFill>
                  <a:srgbClr val="000000"/>
                </a:solidFill>
                <a:ea typeface="Arial" panose="020B0604020202020204" pitchFamily="34" charset="0"/>
                <a:cs typeface="Times New Roman" panose="02020603050405020304" pitchFamily="18" charset="0"/>
              </a:rPr>
              <a:t>r</a:t>
            </a:r>
            <a:r>
              <a:rPr lang="en-US" sz="1200" b="0" spc="10">
                <a:solidFill>
                  <a:srgbClr val="000000"/>
                </a:solidFill>
                <a:ea typeface="Arial" panose="020B0604020202020204" pitchFamily="34" charset="0"/>
                <a:cs typeface="Times New Roman" panose="02020603050405020304" pitchFamily="18" charset="0"/>
              </a:rPr>
              <a:t>f</a:t>
            </a:r>
            <a:r>
              <a:rPr lang="en-US" sz="1200" b="0" spc="-5">
                <a:solidFill>
                  <a:srgbClr val="000000"/>
                </a:solidFill>
                <a:ea typeface="Arial" panose="020B0604020202020204" pitchFamily="34" charset="0"/>
                <a:cs typeface="Times New Roman" panose="02020603050405020304" pitchFamily="18" charset="0"/>
              </a:rPr>
              <a:t>l</a:t>
            </a:r>
            <a:r>
              <a:rPr lang="en-US" sz="1200" b="0">
                <a:solidFill>
                  <a:srgbClr val="000000"/>
                </a:solidFill>
                <a:ea typeface="Arial" panose="020B0604020202020204" pitchFamily="34" charset="0"/>
                <a:cs typeface="Times New Roman" panose="02020603050405020304" pitchFamily="18" charset="0"/>
              </a:rPr>
              <a:t>ow</a:t>
            </a:r>
            <a:r>
              <a:rPr lang="en-US" sz="1200" b="0" spc="-20">
                <a:solidFill>
                  <a:srgbClr val="000000"/>
                </a:solidFill>
                <a:ea typeface="Arial" panose="020B0604020202020204" pitchFamily="34" charset="0"/>
                <a:cs typeface="Times New Roman" panose="02020603050405020304" pitchFamily="18" charset="0"/>
              </a:rPr>
              <a:t> </a:t>
            </a:r>
            <a:r>
              <a:rPr lang="en-US" sz="1200" b="0" spc="-5">
                <a:solidFill>
                  <a:srgbClr val="000000"/>
                </a:solidFill>
                <a:ea typeface="Arial" panose="020B0604020202020204" pitchFamily="34" charset="0"/>
                <a:cs typeface="Times New Roman" panose="02020603050405020304" pitchFamily="18" charset="0"/>
              </a:rPr>
              <a:t>li</a:t>
            </a:r>
            <a:r>
              <a:rPr lang="en-US" sz="1200" b="0" spc="20">
                <a:solidFill>
                  <a:srgbClr val="000000"/>
                </a:solidFill>
                <a:ea typeface="Arial" panose="020B0604020202020204" pitchFamily="34" charset="0"/>
                <a:cs typeface="Times New Roman" panose="02020603050405020304" pitchFamily="18" charset="0"/>
              </a:rPr>
              <a:t>m</a:t>
            </a:r>
            <a:r>
              <a:rPr lang="en-US" sz="1200" b="0" spc="-5">
                <a:solidFill>
                  <a:srgbClr val="000000"/>
                </a:solidFill>
                <a:ea typeface="Arial" panose="020B0604020202020204" pitchFamily="34" charset="0"/>
                <a:cs typeface="Times New Roman" panose="02020603050405020304" pitchFamily="18" charset="0"/>
              </a:rPr>
              <a:t>i</a:t>
            </a:r>
            <a:r>
              <a:rPr lang="en-US" sz="1200" b="0">
                <a:solidFill>
                  <a:srgbClr val="000000"/>
                </a:solidFill>
                <a:ea typeface="Arial" panose="020B0604020202020204" pitchFamily="34" charset="0"/>
                <a:cs typeface="Times New Roman" panose="02020603050405020304" pitchFamily="18" charset="0"/>
              </a:rPr>
              <a:t>ta</a:t>
            </a:r>
            <a:r>
              <a:rPr lang="en-US" sz="1200" b="0" spc="-5">
                <a:solidFill>
                  <a:srgbClr val="000000"/>
                </a:solidFill>
                <a:ea typeface="Arial" panose="020B0604020202020204" pitchFamily="34" charset="0"/>
                <a:cs typeface="Times New Roman" panose="02020603050405020304" pitchFamily="18" charset="0"/>
              </a:rPr>
              <a:t>ti</a:t>
            </a:r>
            <a:r>
              <a:rPr lang="en-US" sz="1200" b="0">
                <a:solidFill>
                  <a:srgbClr val="000000"/>
                </a:solidFill>
                <a:ea typeface="Arial" panose="020B0604020202020204" pitchFamily="34" charset="0"/>
                <a:cs typeface="Times New Roman" panose="02020603050405020304" pitchFamily="18" charset="0"/>
              </a:rPr>
              <a:t>on</a:t>
            </a:r>
            <a:endParaRPr lang="en-US" sz="1200" b="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fontAlgn="auto">
              <a:spcBef>
                <a:spcPts val="0"/>
              </a:spcBef>
              <a:spcAft>
                <a:spcPts val="0"/>
              </a:spcAft>
              <a:defRPr/>
            </a:pPr>
            <a:r>
              <a:rPr lang="en-US" sz="1200" b="0">
                <a:solidFill>
                  <a:srgbClr val="000000"/>
                </a:solidFill>
                <a:ea typeface="Arial" panose="020B0604020202020204" pitchFamily="34" charset="0"/>
              </a:rPr>
              <a:t>and</a:t>
            </a:r>
            <a:r>
              <a:rPr lang="en-US" sz="1200" b="0" spc="-30">
                <a:solidFill>
                  <a:srgbClr val="000000"/>
                </a:solidFill>
                <a:ea typeface="Arial" panose="020B0604020202020204" pitchFamily="34" charset="0"/>
              </a:rPr>
              <a:t> </a:t>
            </a:r>
            <a:r>
              <a:rPr lang="en-US" sz="1200" b="0" spc="5">
                <a:solidFill>
                  <a:srgbClr val="000000"/>
                </a:solidFill>
                <a:ea typeface="Arial" panose="020B0604020202020204" pitchFamily="34" charset="0"/>
              </a:rPr>
              <a:t>≥</a:t>
            </a:r>
            <a:r>
              <a:rPr lang="en-US" sz="1200" b="0">
                <a:solidFill>
                  <a:srgbClr val="000000"/>
                </a:solidFill>
                <a:ea typeface="Arial" panose="020B0604020202020204" pitchFamily="34" charset="0"/>
              </a:rPr>
              <a:t>1</a:t>
            </a:r>
            <a:r>
              <a:rPr lang="en-US" sz="1200" b="0" spc="-10">
                <a:solidFill>
                  <a:srgbClr val="000000"/>
                </a:solidFill>
                <a:ea typeface="Arial" panose="020B0604020202020204" pitchFamily="34" charset="0"/>
              </a:rPr>
              <a:t> </a:t>
            </a:r>
            <a:r>
              <a:rPr lang="en-US" sz="1200" b="0" spc="-5">
                <a:solidFill>
                  <a:srgbClr val="000000"/>
                </a:solidFill>
                <a:ea typeface="Arial" panose="020B0604020202020204" pitchFamily="34" charset="0"/>
              </a:rPr>
              <a:t>e</a:t>
            </a:r>
            <a:r>
              <a:rPr lang="en-US" sz="1200" b="0" spc="5">
                <a:solidFill>
                  <a:srgbClr val="000000"/>
                </a:solidFill>
                <a:ea typeface="Arial" panose="020B0604020202020204" pitchFamily="34" charset="0"/>
              </a:rPr>
              <a:t>x</a:t>
            </a:r>
            <a:r>
              <a:rPr lang="en-US" sz="1200" b="0">
                <a:solidFill>
                  <a:srgbClr val="000000"/>
                </a:solidFill>
                <a:ea typeface="Arial" panose="020B0604020202020204" pitchFamily="34" charset="0"/>
              </a:rPr>
              <a:t>a</a:t>
            </a:r>
            <a:r>
              <a:rPr lang="en-US" sz="1200" b="0" spc="5">
                <a:solidFill>
                  <a:srgbClr val="000000"/>
                </a:solidFill>
                <a:ea typeface="Arial" panose="020B0604020202020204" pitchFamily="34" charset="0"/>
              </a:rPr>
              <a:t>c</a:t>
            </a:r>
            <a:r>
              <a:rPr lang="en-US" sz="1200" b="0">
                <a:solidFill>
                  <a:srgbClr val="000000"/>
                </a:solidFill>
                <a:ea typeface="Arial" panose="020B0604020202020204" pitchFamily="34" charset="0"/>
              </a:rPr>
              <a:t>erbat</a:t>
            </a:r>
            <a:r>
              <a:rPr lang="en-US" sz="1200" b="0" spc="-5">
                <a:solidFill>
                  <a:srgbClr val="000000"/>
                </a:solidFill>
                <a:ea typeface="Arial" panose="020B0604020202020204" pitchFamily="34" charset="0"/>
              </a:rPr>
              <a:t>i</a:t>
            </a:r>
            <a:r>
              <a:rPr lang="en-US" sz="1200" b="0">
                <a:solidFill>
                  <a:srgbClr val="000000"/>
                </a:solidFill>
                <a:ea typeface="Arial" panose="020B0604020202020204" pitchFamily="34" charset="0"/>
              </a:rPr>
              <a:t>on</a:t>
            </a:r>
            <a:r>
              <a:rPr lang="en-US" sz="1200" b="0" spc="-75">
                <a:solidFill>
                  <a:srgbClr val="000000"/>
                </a:solidFill>
                <a:ea typeface="Arial" panose="020B0604020202020204" pitchFamily="34" charset="0"/>
              </a:rPr>
              <a:t> </a:t>
            </a:r>
            <a:r>
              <a:rPr lang="en-US" sz="1200" b="0" spc="-5">
                <a:solidFill>
                  <a:srgbClr val="000000"/>
                </a:solidFill>
                <a:ea typeface="Arial" panose="020B0604020202020204" pitchFamily="34" charset="0"/>
              </a:rPr>
              <a:t>i</a:t>
            </a:r>
            <a:r>
              <a:rPr lang="en-US" sz="1200" b="0">
                <a:solidFill>
                  <a:srgbClr val="000000"/>
                </a:solidFill>
                <a:ea typeface="Arial" panose="020B0604020202020204" pitchFamily="34" charset="0"/>
              </a:rPr>
              <a:t>n</a:t>
            </a:r>
            <a:r>
              <a:rPr lang="en-US" sz="1200" b="0" spc="-10">
                <a:solidFill>
                  <a:srgbClr val="000000"/>
                </a:solidFill>
                <a:ea typeface="Arial" panose="020B0604020202020204" pitchFamily="34" charset="0"/>
              </a:rPr>
              <a:t> </a:t>
            </a:r>
            <a:r>
              <a:rPr lang="en-US" sz="1200" b="0" spc="-5">
                <a:solidFill>
                  <a:srgbClr val="000000"/>
                </a:solidFill>
                <a:ea typeface="Arial" panose="020B0604020202020204" pitchFamily="34" charset="0"/>
              </a:rPr>
              <a:t>t</a:t>
            </a:r>
            <a:r>
              <a:rPr lang="en-US" sz="1200" b="0">
                <a:solidFill>
                  <a:srgbClr val="000000"/>
                </a:solidFill>
                <a:ea typeface="Arial" panose="020B0604020202020204" pitchFamily="34" charset="0"/>
              </a:rPr>
              <a:t>he</a:t>
            </a:r>
            <a:r>
              <a:rPr lang="en-US" sz="1200" b="0" spc="-20">
                <a:solidFill>
                  <a:srgbClr val="000000"/>
                </a:solidFill>
                <a:ea typeface="Arial" panose="020B0604020202020204" pitchFamily="34" charset="0"/>
              </a:rPr>
              <a:t> </a:t>
            </a:r>
            <a:r>
              <a:rPr lang="en-US" sz="1200" b="0" spc="-30">
                <a:solidFill>
                  <a:srgbClr val="000000"/>
                </a:solidFill>
                <a:ea typeface="Arial" panose="020B0604020202020204" pitchFamily="34" charset="0"/>
              </a:rPr>
              <a:t>y</a:t>
            </a:r>
            <a:r>
              <a:rPr lang="en-US" sz="1200" b="0">
                <a:solidFill>
                  <a:srgbClr val="000000"/>
                </a:solidFill>
                <a:ea typeface="Arial" panose="020B0604020202020204" pitchFamily="34" charset="0"/>
              </a:rPr>
              <a:t>e</a:t>
            </a:r>
            <a:r>
              <a:rPr lang="en-US" sz="1200" b="0" spc="-5">
                <a:solidFill>
                  <a:srgbClr val="000000"/>
                </a:solidFill>
                <a:ea typeface="Arial" panose="020B0604020202020204" pitchFamily="34" charset="0"/>
              </a:rPr>
              <a:t>a</a:t>
            </a:r>
            <a:r>
              <a:rPr lang="en-US" sz="1200" b="0">
                <a:solidFill>
                  <a:srgbClr val="000000"/>
                </a:solidFill>
                <a:ea typeface="Arial" panose="020B0604020202020204" pitchFamily="34" charset="0"/>
              </a:rPr>
              <a:t>r</a:t>
            </a:r>
            <a:r>
              <a:rPr lang="en-US" sz="1200" b="0" spc="5">
                <a:solidFill>
                  <a:srgbClr val="000000"/>
                </a:solidFill>
                <a:ea typeface="Arial" panose="020B0604020202020204" pitchFamily="34" charset="0"/>
              </a:rPr>
              <a:t> </a:t>
            </a:r>
            <a:r>
              <a:rPr lang="en-US" sz="1200" b="0">
                <a:solidFill>
                  <a:srgbClr val="000000"/>
                </a:solidFill>
                <a:ea typeface="Arial" panose="020B0604020202020204" pitchFamily="34" charset="0"/>
              </a:rPr>
              <a:t>pri</a:t>
            </a:r>
            <a:r>
              <a:rPr lang="en-US" sz="1200" b="0" spc="-5">
                <a:solidFill>
                  <a:srgbClr val="000000"/>
                </a:solidFill>
                <a:ea typeface="Arial" panose="020B0604020202020204" pitchFamily="34" charset="0"/>
              </a:rPr>
              <a:t>o</a:t>
            </a:r>
            <a:r>
              <a:rPr lang="en-US" sz="1200" b="0">
                <a:solidFill>
                  <a:srgbClr val="000000"/>
                </a:solidFill>
                <a:ea typeface="Arial" panose="020B0604020202020204" pitchFamily="34" charset="0"/>
              </a:rPr>
              <a:t>r</a:t>
            </a:r>
            <a:r>
              <a:rPr lang="en-US" sz="1200" b="0" spc="-10">
                <a:solidFill>
                  <a:srgbClr val="000000"/>
                </a:solidFill>
                <a:ea typeface="Arial" panose="020B0604020202020204" pitchFamily="34" charset="0"/>
              </a:rPr>
              <a:t> </a:t>
            </a:r>
            <a:r>
              <a:rPr lang="en-US" sz="1200" b="0">
                <a:solidFill>
                  <a:srgbClr val="000000"/>
                </a:solidFill>
                <a:ea typeface="Arial" panose="020B0604020202020204" pitchFamily="34" charset="0"/>
              </a:rPr>
              <a:t>to</a:t>
            </a:r>
            <a:r>
              <a:rPr lang="en-US" sz="1200" b="0" spc="-15">
                <a:solidFill>
                  <a:srgbClr val="000000"/>
                </a:solidFill>
                <a:ea typeface="Arial" panose="020B0604020202020204" pitchFamily="34" charset="0"/>
              </a:rPr>
              <a:t> </a:t>
            </a:r>
            <a:r>
              <a:rPr lang="en-US" sz="1200" b="0" spc="5">
                <a:solidFill>
                  <a:srgbClr val="000000"/>
                </a:solidFill>
                <a:ea typeface="Arial" panose="020B0604020202020204" pitchFamily="34" charset="0"/>
              </a:rPr>
              <a:t>s</a:t>
            </a:r>
            <a:r>
              <a:rPr lang="en-US" sz="1200" b="0">
                <a:solidFill>
                  <a:srgbClr val="000000"/>
                </a:solidFill>
                <a:ea typeface="Arial" panose="020B0604020202020204" pitchFamily="34" charset="0"/>
              </a:rPr>
              <a:t>tu</a:t>
            </a:r>
            <a:r>
              <a:rPr lang="en-US" sz="1200" b="0" spc="-5">
                <a:solidFill>
                  <a:srgbClr val="000000"/>
                </a:solidFill>
                <a:ea typeface="Arial" panose="020B0604020202020204" pitchFamily="34" charset="0"/>
              </a:rPr>
              <a:t>d</a:t>
            </a:r>
            <a:r>
              <a:rPr lang="en-US" sz="1200" b="0">
                <a:solidFill>
                  <a:srgbClr val="000000"/>
                </a:solidFill>
                <a:ea typeface="Arial" panose="020B0604020202020204" pitchFamily="34" charset="0"/>
              </a:rPr>
              <a:t>y</a:t>
            </a:r>
            <a:r>
              <a:rPr lang="en-US" sz="1200" b="0" spc="-45">
                <a:solidFill>
                  <a:srgbClr val="000000"/>
                </a:solidFill>
                <a:ea typeface="Arial" panose="020B0604020202020204" pitchFamily="34" charset="0"/>
              </a:rPr>
              <a:t> </a:t>
            </a:r>
            <a:r>
              <a:rPr lang="en-US" sz="1200" b="0">
                <a:solidFill>
                  <a:srgbClr val="000000"/>
                </a:solidFill>
                <a:ea typeface="Arial" panose="020B0604020202020204" pitchFamily="34" charset="0"/>
              </a:rPr>
              <a:t>e</a:t>
            </a:r>
            <a:r>
              <a:rPr lang="en-US" sz="1200" b="0" spc="-5">
                <a:solidFill>
                  <a:srgbClr val="000000"/>
                </a:solidFill>
                <a:ea typeface="Arial" panose="020B0604020202020204" pitchFamily="34" charset="0"/>
              </a:rPr>
              <a:t>n</a:t>
            </a:r>
            <a:r>
              <a:rPr lang="en-US" sz="1200" b="0">
                <a:solidFill>
                  <a:srgbClr val="000000"/>
                </a:solidFill>
                <a:ea typeface="Arial" panose="020B0604020202020204" pitchFamily="34" charset="0"/>
              </a:rPr>
              <a:t>tr</a:t>
            </a:r>
            <a:r>
              <a:rPr lang="en-US" sz="1200" b="0" spc="-30">
                <a:solidFill>
                  <a:srgbClr val="000000"/>
                </a:solidFill>
                <a:ea typeface="Arial" panose="020B0604020202020204" pitchFamily="34" charset="0"/>
              </a:rPr>
              <a:t>y</a:t>
            </a:r>
            <a:r>
              <a:rPr lang="en-US" sz="1200" b="0">
                <a:solidFill>
                  <a:srgbClr val="000000"/>
                </a:solidFill>
                <a:ea typeface="Arial" panose="020B0604020202020204" pitchFamily="34" charset="0"/>
              </a:rPr>
              <a:t>.</a:t>
            </a:r>
            <a:endParaRPr lang="en-US" sz="1200" b="0" dirty="0">
              <a:solidFill>
                <a:srgbClr val="000000"/>
              </a:solidFill>
              <a:latin typeface="Arial"/>
            </a:endParaRPr>
          </a:p>
        </p:txBody>
      </p:sp>
      <p:sp>
        <p:nvSpPr>
          <p:cNvPr id="114" name="Rectangle 113"/>
          <p:cNvSpPr/>
          <p:nvPr/>
        </p:nvSpPr>
        <p:spPr>
          <a:xfrm>
            <a:off x="6705600" y="6088977"/>
            <a:ext cx="4572000" cy="286682"/>
          </a:xfrm>
          <a:prstGeom prst="rect">
            <a:avLst/>
          </a:prstGeom>
          <a:solidFill>
            <a:schemeClr val="tx1"/>
          </a:solidFill>
        </p:spPr>
        <p:txBody>
          <a:bodyPr>
            <a:spAutoFit/>
          </a:bodyPr>
          <a:lstStyle/>
          <a:p>
            <a:pPr marL="156845" fontAlgn="auto">
              <a:lnSpc>
                <a:spcPct val="115000"/>
              </a:lnSpc>
              <a:spcBef>
                <a:spcPts val="45"/>
              </a:spcBef>
              <a:spcAft>
                <a:spcPts val="0"/>
              </a:spcAft>
              <a:tabLst>
                <a:tab pos="5397500" algn="l"/>
              </a:tabLst>
              <a:defRPr/>
            </a:pPr>
            <a:r>
              <a:rPr lang="en-US" sz="1200" b="0" spc="45" dirty="0" err="1">
                <a:solidFill>
                  <a:srgbClr val="000000"/>
                </a:solidFill>
                <a:ea typeface="Arial" panose="020B0604020202020204" pitchFamily="34" charset="0"/>
                <a:cs typeface="Times New Roman" panose="02020603050405020304" pitchFamily="18" charset="0"/>
              </a:rPr>
              <a:t>W</a:t>
            </a:r>
            <a:r>
              <a:rPr lang="en-US" sz="1200" b="0" dirty="0" err="1">
                <a:solidFill>
                  <a:srgbClr val="000000"/>
                </a:solidFill>
                <a:ea typeface="Arial" panose="020B0604020202020204" pitchFamily="34" charset="0"/>
                <a:cs typeface="Times New Roman" panose="02020603050405020304" pitchFamily="18" charset="0"/>
              </a:rPr>
              <a:t>e</a:t>
            </a:r>
            <a:r>
              <a:rPr lang="en-US" sz="1200" b="0" spc="-5" dirty="0" err="1">
                <a:solidFill>
                  <a:srgbClr val="000000"/>
                </a:solidFill>
                <a:ea typeface="Arial" panose="020B0604020202020204" pitchFamily="34" charset="0"/>
                <a:cs typeface="Times New Roman" panose="02020603050405020304" pitchFamily="18" charset="0"/>
              </a:rPr>
              <a:t>d</a:t>
            </a:r>
            <a:r>
              <a:rPr lang="en-US" sz="1200" b="0" spc="-20" dirty="0" err="1">
                <a:solidFill>
                  <a:srgbClr val="000000"/>
                </a:solidFill>
                <a:ea typeface="Arial" panose="020B0604020202020204" pitchFamily="34" charset="0"/>
                <a:cs typeface="Times New Roman" panose="02020603050405020304" pitchFamily="18" charset="0"/>
              </a:rPr>
              <a:t>z</a:t>
            </a:r>
            <a:r>
              <a:rPr lang="en-US" sz="1200" b="0" spc="-5" dirty="0" err="1">
                <a:solidFill>
                  <a:srgbClr val="000000"/>
                </a:solidFill>
                <a:ea typeface="Arial" panose="020B0604020202020204" pitchFamily="34" charset="0"/>
                <a:cs typeface="Times New Roman" panose="02020603050405020304" pitchFamily="18" charset="0"/>
              </a:rPr>
              <a:t>i</a:t>
            </a:r>
            <a:r>
              <a:rPr lang="en-US" sz="1200" b="0" spc="5" dirty="0" err="1">
                <a:solidFill>
                  <a:srgbClr val="000000"/>
                </a:solidFill>
                <a:ea typeface="Arial" panose="020B0604020202020204" pitchFamily="34" charset="0"/>
                <a:cs typeface="Times New Roman" panose="02020603050405020304" pitchFamily="18" charset="0"/>
              </a:rPr>
              <a:t>c</a:t>
            </a:r>
            <a:r>
              <a:rPr lang="en-US" sz="1200" b="0" dirty="0" err="1">
                <a:solidFill>
                  <a:srgbClr val="000000"/>
                </a:solidFill>
                <a:ea typeface="Arial" panose="020B0604020202020204" pitchFamily="34" charset="0"/>
                <a:cs typeface="Times New Roman" panose="02020603050405020304" pitchFamily="18" charset="0"/>
              </a:rPr>
              <a:t>ha</a:t>
            </a:r>
            <a:r>
              <a:rPr lang="en-US" sz="1200" b="0" spc="-75"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J</a:t>
            </a:r>
            <a:r>
              <a:rPr lang="en-US" sz="1200" b="0" spc="-5" dirty="0">
                <a:solidFill>
                  <a:srgbClr val="000000"/>
                </a:solidFill>
                <a:ea typeface="Arial" panose="020B0604020202020204" pitchFamily="34" charset="0"/>
                <a:cs typeface="Times New Roman" panose="02020603050405020304" pitchFamily="18" charset="0"/>
              </a:rPr>
              <a:t>A</a:t>
            </a:r>
            <a:r>
              <a:rPr lang="en-US" sz="1200" b="0" dirty="0">
                <a:solidFill>
                  <a:srgbClr val="000000"/>
                </a:solidFill>
                <a:ea typeface="Arial" panose="020B0604020202020204" pitchFamily="34" charset="0"/>
                <a:cs typeface="Times New Roman" panose="02020603050405020304" pitchFamily="18" charset="0"/>
              </a:rPr>
              <a:t>,</a:t>
            </a:r>
            <a:r>
              <a:rPr lang="en-US" sz="1200" b="0" spc="-15"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e</a:t>
            </a:r>
            <a:r>
              <a:rPr lang="en-US" sz="1200" b="0" dirty="0">
                <a:solidFill>
                  <a:srgbClr val="000000"/>
                </a:solidFill>
                <a:ea typeface="Arial" panose="020B0604020202020204" pitchFamily="34" charset="0"/>
                <a:cs typeface="Times New Roman" panose="02020603050405020304" pitchFamily="18" charset="0"/>
              </a:rPr>
              <a:t>t</a:t>
            </a:r>
            <a:r>
              <a:rPr lang="en-US" sz="1200" b="0" spc="-10"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al</a:t>
            </a:r>
            <a:r>
              <a:rPr lang="en-US" sz="1200" b="0" dirty="0">
                <a:solidFill>
                  <a:srgbClr val="000000"/>
                </a:solidFill>
                <a:ea typeface="Arial" panose="020B0604020202020204" pitchFamily="34" charset="0"/>
                <a:cs typeface="Times New Roman" panose="02020603050405020304" pitchFamily="18" charset="0"/>
              </a:rPr>
              <a:t>.</a:t>
            </a:r>
            <a:r>
              <a:rPr lang="en-US" sz="1200" b="0" spc="-10"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L</a:t>
            </a:r>
            <a:r>
              <a:rPr lang="en-US" sz="1200" b="0" dirty="0">
                <a:solidFill>
                  <a:srgbClr val="000000"/>
                </a:solidFill>
                <a:ea typeface="Arial" panose="020B0604020202020204" pitchFamily="34" charset="0"/>
                <a:cs typeface="Times New Roman" panose="02020603050405020304" pitchFamily="18" charset="0"/>
              </a:rPr>
              <a:t>a</a:t>
            </a:r>
            <a:r>
              <a:rPr lang="en-US" sz="1200" b="0" spc="-5" dirty="0">
                <a:solidFill>
                  <a:srgbClr val="000000"/>
                </a:solidFill>
                <a:ea typeface="Arial" panose="020B0604020202020204" pitchFamily="34" charset="0"/>
                <a:cs typeface="Times New Roman" panose="02020603050405020304" pitchFamily="18" charset="0"/>
              </a:rPr>
              <a:t>n</a:t>
            </a:r>
            <a:r>
              <a:rPr lang="en-US" sz="1200" b="0" spc="5" dirty="0">
                <a:solidFill>
                  <a:srgbClr val="000000"/>
                </a:solidFill>
                <a:ea typeface="Arial" panose="020B0604020202020204" pitchFamily="34" charset="0"/>
                <a:cs typeface="Times New Roman" panose="02020603050405020304" pitchFamily="18" charset="0"/>
              </a:rPr>
              <a:t>c</a:t>
            </a:r>
            <a:r>
              <a:rPr lang="en-US" sz="1200" b="0" dirty="0">
                <a:solidFill>
                  <a:srgbClr val="000000"/>
                </a:solidFill>
                <a:ea typeface="Arial" panose="020B0604020202020204" pitchFamily="34" charset="0"/>
                <a:cs typeface="Times New Roman" panose="02020603050405020304" pitchFamily="18" charset="0"/>
              </a:rPr>
              <a:t>et</a:t>
            </a:r>
            <a:r>
              <a:rPr lang="en-US" sz="1200" b="0" spc="-45"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Re</a:t>
            </a:r>
            <a:r>
              <a:rPr lang="en-US" sz="1200" b="0" spc="5" dirty="0">
                <a:solidFill>
                  <a:srgbClr val="000000"/>
                </a:solidFill>
                <a:ea typeface="Arial" panose="020B0604020202020204" pitchFamily="34" charset="0"/>
                <a:cs typeface="Times New Roman" panose="02020603050405020304" pitchFamily="18" charset="0"/>
              </a:rPr>
              <a:t>s</a:t>
            </a:r>
            <a:r>
              <a:rPr lang="en-US" sz="1200" b="0" dirty="0">
                <a:solidFill>
                  <a:srgbClr val="000000"/>
                </a:solidFill>
                <a:ea typeface="Arial" panose="020B0604020202020204" pitchFamily="34" charset="0"/>
                <a:cs typeface="Times New Roman" panose="02020603050405020304" pitchFamily="18" charset="0"/>
              </a:rPr>
              <a:t>p</a:t>
            </a:r>
            <a:r>
              <a:rPr lang="en-US" sz="1200" b="0" spc="-5"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r</a:t>
            </a:r>
            <a:r>
              <a:rPr lang="en-US" sz="1200" b="0" spc="-20"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M</a:t>
            </a:r>
            <a:r>
              <a:rPr lang="en-US" sz="1200" b="0" spc="-5" dirty="0">
                <a:solidFill>
                  <a:srgbClr val="000000"/>
                </a:solidFill>
                <a:ea typeface="Arial" panose="020B0604020202020204" pitchFamily="34" charset="0"/>
                <a:cs typeface="Times New Roman" panose="02020603050405020304" pitchFamily="18" charset="0"/>
              </a:rPr>
              <a:t>e</a:t>
            </a:r>
            <a:r>
              <a:rPr lang="en-US" sz="1200" b="0" dirty="0">
                <a:solidFill>
                  <a:srgbClr val="000000"/>
                </a:solidFill>
                <a:ea typeface="Arial" panose="020B0604020202020204" pitchFamily="34" charset="0"/>
                <a:cs typeface="Times New Roman" panose="02020603050405020304" pitchFamily="18" charset="0"/>
              </a:rPr>
              <a:t>d</a:t>
            </a:r>
            <a:r>
              <a:rPr lang="en-US" sz="1200" b="0" spc="-20"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2</a:t>
            </a:r>
            <a:r>
              <a:rPr lang="en-US" sz="1200" b="0" dirty="0">
                <a:solidFill>
                  <a:srgbClr val="000000"/>
                </a:solidFill>
                <a:ea typeface="Arial" panose="020B0604020202020204" pitchFamily="34" charset="0"/>
                <a:cs typeface="Times New Roman" panose="02020603050405020304" pitchFamily="18" charset="0"/>
              </a:rPr>
              <a:t>0</a:t>
            </a:r>
            <a:r>
              <a:rPr lang="en-US" sz="1200" b="0" spc="-5" dirty="0">
                <a:solidFill>
                  <a:srgbClr val="000000"/>
                </a:solidFill>
                <a:ea typeface="Arial" panose="020B0604020202020204" pitchFamily="34" charset="0"/>
                <a:cs typeface="Times New Roman" panose="02020603050405020304" pitchFamily="18" charset="0"/>
              </a:rPr>
              <a:t>1</a:t>
            </a:r>
            <a:r>
              <a:rPr lang="en-US" sz="1200" b="0" dirty="0">
                <a:solidFill>
                  <a:srgbClr val="000000"/>
                </a:solidFill>
                <a:ea typeface="Arial" panose="020B0604020202020204" pitchFamily="34" charset="0"/>
                <a:cs typeface="Times New Roman" panose="02020603050405020304" pitchFamily="18" charset="0"/>
              </a:rPr>
              <a:t>3</a:t>
            </a:r>
            <a:endParaRPr lang="en-US" sz="1200" b="0" dirty="0">
              <a:solidFill>
                <a:srgbClr val="000000"/>
              </a:solidFill>
              <a:latin typeface="Arial"/>
            </a:endParaRPr>
          </a:p>
        </p:txBody>
      </p:sp>
    </p:spTree>
    <p:extLst>
      <p:ext uri="{BB962C8B-B14F-4D97-AF65-F5344CB8AC3E}">
        <p14:creationId xmlns:p14="http://schemas.microsoft.com/office/powerpoint/2010/main" val="347473103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2855640" y="395082"/>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Group D</a:t>
            </a:r>
          </a:p>
        </p:txBody>
      </p:sp>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76600" y="658177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76200" y="1173561"/>
            <a:ext cx="12039600" cy="2708434"/>
          </a:xfrm>
          <a:prstGeom prst="rect">
            <a:avLst/>
          </a:prstGeom>
        </p:spPr>
        <p:txBody>
          <a:bodyPr wrap="square">
            <a:spAutoFit/>
          </a:bodyPr>
          <a:lstStyle/>
          <a:p>
            <a:pPr marL="342900" indent="-342900">
              <a:spcAft>
                <a:spcPts val="1200"/>
              </a:spcAft>
              <a:buClr>
                <a:srgbClr val="FFCC66"/>
              </a:buClr>
              <a:buFont typeface="Arial" panose="020B0604020202020204" pitchFamily="34" charset="0"/>
              <a:buChar char="►"/>
            </a:pPr>
            <a:r>
              <a:rPr lang="en-GB" sz="2000" dirty="0">
                <a:solidFill>
                  <a:srgbClr val="FFC000"/>
                </a:solidFill>
                <a:latin typeface="Calibri" panose="020F0502020204030204" pitchFamily="34" charset="0"/>
                <a:cs typeface="Calibri" panose="020F0502020204030204" pitchFamily="34" charset="0"/>
              </a:rPr>
              <a:t>LAMA </a:t>
            </a:r>
            <a:r>
              <a:rPr lang="en-GB" sz="2000" dirty="0" err="1">
                <a:solidFill>
                  <a:srgbClr val="FFC000"/>
                </a:solidFill>
                <a:latin typeface="Calibri" panose="020F0502020204030204" pitchFamily="34" charset="0"/>
                <a:cs typeface="Calibri" panose="020F0502020204030204" pitchFamily="34" charset="0"/>
              </a:rPr>
              <a:t>có</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thể</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là</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thuốc</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bắt</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đầu</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vì</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giảm</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triệu</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ch</a:t>
            </a:r>
            <a:r>
              <a:rPr lang="en-US" sz="2000" dirty="0" err="1">
                <a:solidFill>
                  <a:srgbClr val="FFC000"/>
                </a:solidFill>
                <a:latin typeface="Calibri" panose="020F0502020204030204" pitchFamily="34" charset="0"/>
                <a:cs typeface="Calibri" panose="020F0502020204030204" pitchFamily="34" charset="0"/>
              </a:rPr>
              <a:t>ứng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và</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đợt</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cấp</a:t>
            </a:r>
            <a:r>
              <a:rPr lang="en-GB" sz="2000" dirty="0">
                <a:solidFill>
                  <a:srgbClr val="FFC000"/>
                </a:solidFill>
                <a:latin typeface="Calibri" panose="020F0502020204030204" pitchFamily="34" charset="0"/>
                <a:cs typeface="Calibri" panose="020F0502020204030204" pitchFamily="34" charset="0"/>
              </a:rPr>
              <a:t>.</a:t>
            </a:r>
          </a:p>
          <a:p>
            <a:pPr marL="342900" indent="-342900">
              <a:spcAft>
                <a:spcPts val="1200"/>
              </a:spcAft>
              <a:buClr>
                <a:srgbClr val="FFCC66"/>
              </a:buClr>
              <a:buFont typeface="Arial" panose="020B0604020202020204" pitchFamily="34" charset="0"/>
              <a:buChar char="►"/>
            </a:pPr>
            <a:r>
              <a:rPr lang="en-GB" sz="2000" dirty="0">
                <a:solidFill>
                  <a:srgbClr val="FFC000"/>
                </a:solidFill>
                <a:latin typeface="Calibri" panose="020F0502020204030204" pitchFamily="34" charset="0"/>
                <a:cs typeface="Calibri" panose="020F0502020204030204" pitchFamily="34" charset="0"/>
              </a:rPr>
              <a:t>Bn </a:t>
            </a:r>
            <a:r>
              <a:rPr lang="en-GB" sz="2000" dirty="0" err="1">
                <a:solidFill>
                  <a:srgbClr val="FFC000"/>
                </a:solidFill>
                <a:latin typeface="Calibri" panose="020F0502020204030204" pitchFamily="34" charset="0"/>
                <a:cs typeface="Calibri" panose="020F0502020204030204" pitchFamily="34" charset="0"/>
              </a:rPr>
              <a:t>có</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triệu</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ch</a:t>
            </a:r>
            <a:r>
              <a:rPr lang="en-US" sz="2000" dirty="0" err="1">
                <a:solidFill>
                  <a:srgbClr val="FFC000"/>
                </a:solidFill>
                <a:latin typeface="Calibri" panose="020F0502020204030204" pitchFamily="34" charset="0"/>
                <a:cs typeface="Calibri" panose="020F0502020204030204" pitchFamily="34" charset="0"/>
              </a:rPr>
              <a:t>ứng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nặng</a:t>
            </a:r>
            <a:r>
              <a:rPr lang="en-US" sz="2000" dirty="0">
                <a:solidFill>
                  <a:srgbClr val="FFC000"/>
                </a:solidFill>
                <a:latin typeface="Calibri" panose="020F0502020204030204" pitchFamily="34" charset="0"/>
                <a:cs typeface="Calibri" panose="020F0502020204030204" pitchFamily="34" charset="0"/>
              </a:rPr>
              <a:t> </a:t>
            </a:r>
            <a:r>
              <a:rPr lang="en-GB" sz="2000" dirty="0">
                <a:solidFill>
                  <a:srgbClr val="FFC000"/>
                </a:solidFill>
                <a:latin typeface="Calibri" panose="020F0502020204030204" pitchFamily="34" charset="0"/>
                <a:cs typeface="Calibri" panose="020F0502020204030204" pitchFamily="34" charset="0"/>
              </a:rPr>
              <a:t>(CAT™ ≥ 20), </a:t>
            </a:r>
            <a:r>
              <a:rPr lang="en-GB" sz="2000" dirty="0" err="1">
                <a:solidFill>
                  <a:srgbClr val="FFC000"/>
                </a:solidFill>
                <a:latin typeface="Calibri" panose="020F0502020204030204" pitchFamily="34" charset="0"/>
                <a:cs typeface="Calibri" panose="020F0502020204030204" pitchFamily="34" charset="0"/>
              </a:rPr>
              <a:t>đặc</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biệt</a:t>
            </a:r>
            <a:r>
              <a:rPr lang="en-GB" sz="2000" dirty="0">
                <a:solidFill>
                  <a:srgbClr val="FFC000"/>
                </a:solidFill>
                <a:latin typeface="Calibri" panose="020F0502020204030204" pitchFamily="34" charset="0"/>
                <a:cs typeface="Calibri" panose="020F0502020204030204" pitchFamily="34" charset="0"/>
              </a:rPr>
              <a:t> </a:t>
            </a:r>
            <a:r>
              <a:rPr lang="en-GB" sz="2000" dirty="0" err="1">
                <a:latin typeface="Calibri" panose="020F0502020204030204" pitchFamily="34" charset="0"/>
                <a:cs typeface="Calibri" panose="020F0502020204030204" pitchFamily="34" charset="0"/>
              </a:rPr>
              <a:t>khó</a:t>
            </a:r>
            <a:r>
              <a:rPr lang="en-GB" sz="2000" dirty="0">
                <a:latin typeface="Calibri" panose="020F0502020204030204" pitchFamily="34" charset="0"/>
                <a:cs typeface="Calibri" panose="020F0502020204030204" pitchFamily="34" charset="0"/>
              </a:rPr>
              <a:t> </a:t>
            </a:r>
            <a:r>
              <a:rPr lang="en-GB" sz="2000" dirty="0" err="1">
                <a:latin typeface="Calibri" panose="020F0502020204030204" pitchFamily="34" charset="0"/>
                <a:cs typeface="Calibri" panose="020F0502020204030204" pitchFamily="34" charset="0"/>
              </a:rPr>
              <a:t>th</a:t>
            </a:r>
            <a:r>
              <a:rPr lang="en-US" sz="2000" dirty="0">
                <a:latin typeface="Calibri" panose="020F0502020204030204" pitchFamily="34" charset="0"/>
                <a:cs typeface="Calibri" panose="020F0502020204030204" pitchFamily="34" charset="0"/>
              </a:rPr>
              <a:t>ở </a:t>
            </a:r>
            <a:r>
              <a:rPr lang="en-US" sz="2000" dirty="0" err="1">
                <a:latin typeface="Calibri" panose="020F0502020204030204" pitchFamily="34" charset="0"/>
                <a:cs typeface="Calibri" panose="020F0502020204030204" pitchFamily="34" charset="0"/>
              </a:rPr>
              <a:t>và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giới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hạn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vận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động</a:t>
            </a:r>
            <a:r>
              <a:rPr lang="en-GB" sz="2000" dirty="0">
                <a:solidFill>
                  <a:srgbClr val="FFC000"/>
                </a:solidFill>
                <a:latin typeface="Calibri" panose="020F0502020204030204" pitchFamily="34" charset="0"/>
                <a:cs typeface="Calibri" panose="020F0502020204030204" pitchFamily="34" charset="0"/>
              </a:rPr>
              <a:t>, LAMA/LABA </a:t>
            </a:r>
            <a:r>
              <a:rPr lang="en-GB" sz="2000" dirty="0" err="1">
                <a:solidFill>
                  <a:srgbClr val="FFC000"/>
                </a:solidFill>
                <a:latin typeface="Calibri" panose="020F0502020204030204" pitchFamily="34" charset="0"/>
                <a:cs typeface="Calibri" panose="020F0502020204030204" pitchFamily="34" charset="0"/>
              </a:rPr>
              <a:t>có</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thể</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đư</a:t>
            </a:r>
            <a:r>
              <a:rPr lang="en-US" sz="2000" dirty="0" err="1">
                <a:solidFill>
                  <a:srgbClr val="FFC000"/>
                </a:solidFill>
                <a:latin typeface="Calibri" panose="020F0502020204030204" pitchFamily="34" charset="0"/>
                <a:cs typeface="Calibri" panose="020F0502020204030204" pitchFamily="34" charset="0"/>
              </a:rPr>
              <a:t>ợc</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chọn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lựa</a:t>
            </a:r>
            <a:r>
              <a:rPr lang="en-US"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vì</a:t>
            </a:r>
            <a:r>
              <a:rPr lang="en-GB" sz="2000" dirty="0">
                <a:solidFill>
                  <a:srgbClr val="FFC000"/>
                </a:solidFill>
                <a:latin typeface="Calibri" panose="020F0502020204030204" pitchFamily="34" charset="0"/>
                <a:cs typeface="Calibri" panose="020F0502020204030204" pitchFamily="34" charset="0"/>
              </a:rPr>
              <a:t> LABA/LAMA </a:t>
            </a:r>
            <a:r>
              <a:rPr lang="en-GB" sz="2000" dirty="0" err="1">
                <a:solidFill>
                  <a:srgbClr val="FFC000"/>
                </a:solidFill>
                <a:latin typeface="Calibri" panose="020F0502020204030204" pitchFamily="34" charset="0"/>
                <a:cs typeface="Calibri" panose="020F0502020204030204" pitchFamily="34" charset="0"/>
              </a:rPr>
              <a:t>tốt</a:t>
            </a:r>
            <a:r>
              <a:rPr lang="en-GB" sz="2000" dirty="0">
                <a:solidFill>
                  <a:srgbClr val="FFC000"/>
                </a:solidFill>
                <a:latin typeface="Calibri" panose="020F0502020204030204" pitchFamily="34" charset="0"/>
                <a:cs typeface="Calibri" panose="020F0502020204030204" pitchFamily="34" charset="0"/>
              </a:rPr>
              <a:t> h</a:t>
            </a:r>
            <a:r>
              <a:rPr lang="vi-VN" sz="2000" dirty="0">
                <a:solidFill>
                  <a:srgbClr val="FFC000"/>
                </a:solidFill>
                <a:latin typeface="Calibri" panose="020F0502020204030204" pitchFamily="34" charset="0"/>
                <a:cs typeface="Calibri" panose="020F0502020204030204" pitchFamily="34" charset="0"/>
              </a:rPr>
              <a:t>ơ</a:t>
            </a:r>
            <a:r>
              <a:rPr lang="en-US" sz="2000" dirty="0">
                <a:solidFill>
                  <a:srgbClr val="FFC000"/>
                </a:solidFill>
                <a:latin typeface="Calibri" panose="020F0502020204030204" pitchFamily="34" charset="0"/>
                <a:cs typeface="Calibri" panose="020F0502020204030204" pitchFamily="34" charset="0"/>
              </a:rPr>
              <a:t>n </a:t>
            </a:r>
            <a:r>
              <a:rPr lang="en-US" sz="2000" dirty="0" err="1">
                <a:solidFill>
                  <a:srgbClr val="FFC000"/>
                </a:solidFill>
                <a:latin typeface="Calibri" panose="020F0502020204030204" pitchFamily="34" charset="0"/>
                <a:cs typeface="Calibri" panose="020F0502020204030204" pitchFamily="34" charset="0"/>
              </a:rPr>
              <a:t>từng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thành</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phần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trong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cải</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thiện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triệu</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chứng</a:t>
            </a:r>
            <a:endParaRPr lang="en-US" sz="2000"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GB" sz="2000" dirty="0">
                <a:solidFill>
                  <a:srgbClr val="FFC000"/>
                </a:solidFill>
                <a:latin typeface="Calibri" panose="020F0502020204030204" pitchFamily="34" charset="0"/>
                <a:cs typeface="Calibri" panose="020F0502020204030204" pitchFamily="34" charset="0"/>
              </a:rPr>
              <a:t>LABA/LAMA </a:t>
            </a:r>
            <a:r>
              <a:rPr lang="en-GB" sz="2000" dirty="0" err="1">
                <a:solidFill>
                  <a:srgbClr val="FFC000"/>
                </a:solidFill>
                <a:latin typeface="Calibri" panose="020F0502020204030204" pitchFamily="34" charset="0"/>
                <a:cs typeface="Calibri" panose="020F0502020204030204" pitchFamily="34" charset="0"/>
              </a:rPr>
              <a:t>không</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luôn</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tốt</a:t>
            </a:r>
            <a:r>
              <a:rPr lang="en-GB" sz="2000" dirty="0">
                <a:solidFill>
                  <a:srgbClr val="FFC000"/>
                </a:solidFill>
                <a:latin typeface="Calibri" panose="020F0502020204030204" pitchFamily="34" charset="0"/>
                <a:cs typeface="Calibri" panose="020F0502020204030204" pitchFamily="34" charset="0"/>
              </a:rPr>
              <a:t> h</a:t>
            </a:r>
            <a:r>
              <a:rPr lang="vi-VN" sz="2000" dirty="0">
                <a:solidFill>
                  <a:srgbClr val="FFC000"/>
                </a:solidFill>
                <a:latin typeface="Calibri" panose="020F0502020204030204" pitchFamily="34" charset="0"/>
                <a:cs typeface="Calibri" panose="020F0502020204030204" pitchFamily="34" charset="0"/>
              </a:rPr>
              <a:t>ơ</a:t>
            </a:r>
            <a:r>
              <a:rPr lang="en-US" sz="2000" dirty="0">
                <a:solidFill>
                  <a:srgbClr val="FFC000"/>
                </a:solidFill>
                <a:latin typeface="Calibri" panose="020F0502020204030204" pitchFamily="34" charset="0"/>
                <a:cs typeface="Calibri" panose="020F0502020204030204" pitchFamily="34" charset="0"/>
              </a:rPr>
              <a:t>n </a:t>
            </a:r>
            <a:r>
              <a:rPr lang="en-GB" sz="2000" dirty="0">
                <a:solidFill>
                  <a:srgbClr val="FFC000"/>
                </a:solidFill>
                <a:latin typeface="Calibri" panose="020F0502020204030204" pitchFamily="34" charset="0"/>
                <a:cs typeface="Calibri" panose="020F0502020204030204" pitchFamily="34" charset="0"/>
              </a:rPr>
              <a:t>LAMA </a:t>
            </a:r>
            <a:r>
              <a:rPr lang="en-GB" sz="2000" dirty="0" err="1">
                <a:solidFill>
                  <a:srgbClr val="FFC000"/>
                </a:solidFill>
                <a:latin typeface="Calibri" panose="020F0502020204030204" pitchFamily="34" charset="0"/>
                <a:cs typeface="Calibri" panose="020F0502020204030204" pitchFamily="34" charset="0"/>
              </a:rPr>
              <a:t>trong</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cải</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thiện</a:t>
            </a:r>
            <a:r>
              <a:rPr lang="en-GB" sz="2000" dirty="0">
                <a:solidFill>
                  <a:srgbClr val="FFC000"/>
                </a:solidFill>
                <a:latin typeface="Calibri" panose="020F0502020204030204" pitchFamily="34" charset="0"/>
                <a:cs typeface="Calibri" panose="020F0502020204030204" pitchFamily="34" charset="0"/>
              </a:rPr>
              <a:t> </a:t>
            </a:r>
            <a:r>
              <a:rPr lang="en-GB" sz="2000" dirty="0" err="1">
                <a:latin typeface="Calibri" panose="020F0502020204030204" pitchFamily="34" charset="0"/>
                <a:cs typeface="Calibri" panose="020F0502020204030204" pitchFamily="34" charset="0"/>
              </a:rPr>
              <a:t>đợt</a:t>
            </a:r>
            <a:r>
              <a:rPr lang="en-GB" sz="2000" dirty="0">
                <a:latin typeface="Calibri" panose="020F0502020204030204" pitchFamily="34" charset="0"/>
                <a:cs typeface="Calibri" panose="020F0502020204030204" pitchFamily="34" charset="0"/>
              </a:rPr>
              <a:t> </a:t>
            </a:r>
            <a:r>
              <a:rPr lang="en-GB" sz="2000" dirty="0" err="1">
                <a:latin typeface="Calibri" panose="020F0502020204030204" pitchFamily="34" charset="0"/>
                <a:cs typeface="Calibri" panose="020F0502020204030204" pitchFamily="34" charset="0"/>
              </a:rPr>
              <a:t>cấp</a:t>
            </a:r>
            <a:r>
              <a:rPr lang="en-GB" sz="2000" dirty="0">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vì</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vậy</a:t>
            </a:r>
            <a:r>
              <a:rPr lang="en-GB" sz="2000" dirty="0">
                <a:solidFill>
                  <a:srgbClr val="FFC000"/>
                </a:solidFill>
                <a:latin typeface="Calibri" panose="020F0502020204030204" pitchFamily="34" charset="0"/>
                <a:cs typeface="Calibri" panose="020F0502020204030204" pitchFamily="34" charset="0"/>
              </a:rPr>
              <a:t> </a:t>
            </a:r>
            <a:r>
              <a:rPr lang="en-GB" sz="2000" dirty="0" err="1">
                <a:solidFill>
                  <a:srgbClr val="FFC000"/>
                </a:solidFill>
                <a:latin typeface="Calibri" panose="020F0502020204030204" pitchFamily="34" charset="0"/>
                <a:cs typeface="Calibri" panose="020F0502020204030204" pitchFamily="34" charset="0"/>
              </a:rPr>
              <a:t>không</a:t>
            </a:r>
            <a:r>
              <a:rPr lang="en-GB" sz="2000" dirty="0">
                <a:solidFill>
                  <a:srgbClr val="FFC000"/>
                </a:solidFill>
                <a:latin typeface="Calibri" panose="020F0502020204030204" pitchFamily="34" charset="0"/>
                <a:cs typeface="Calibri" panose="020F0502020204030204" pitchFamily="34" charset="0"/>
              </a:rPr>
              <a:t> d</a:t>
            </a:r>
            <a:r>
              <a:rPr lang="en-US" sz="2000" dirty="0" err="1">
                <a:solidFill>
                  <a:srgbClr val="FFC000"/>
                </a:solidFill>
                <a:latin typeface="Calibri" panose="020F0502020204030204" pitchFamily="34" charset="0"/>
                <a:cs typeface="Calibri" panose="020F0502020204030204" pitchFamily="34" charset="0"/>
              </a:rPr>
              <a:t>ựa</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và</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đợt</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cấp</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mà</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nên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dựa</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vào</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triệu</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chứng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để</a:t>
            </a:r>
            <a:r>
              <a:rPr lang="en-US" sz="2000" dirty="0">
                <a:solidFill>
                  <a:srgbClr val="FFC000"/>
                </a:solidFill>
                <a:latin typeface="Calibri" panose="020F0502020204030204" pitchFamily="34" charset="0"/>
                <a:cs typeface="Calibri" panose="020F0502020204030204" pitchFamily="34" charset="0"/>
              </a:rPr>
              <a:t> h</a:t>
            </a:r>
            <a:r>
              <a:rPr lang="vi-VN" sz="2000" dirty="0">
                <a:solidFill>
                  <a:srgbClr val="FFC000"/>
                </a:solidFill>
                <a:latin typeface="Calibri" panose="020F0502020204030204" pitchFamily="34" charset="0"/>
                <a:cs typeface="Calibri" panose="020F0502020204030204" pitchFamily="34" charset="0"/>
              </a:rPr>
              <a:t>ư</a:t>
            </a:r>
            <a:r>
              <a:rPr lang="en-US" sz="2000" dirty="0" err="1">
                <a:solidFill>
                  <a:srgbClr val="FFC000"/>
                </a:solidFill>
                <a:latin typeface="Calibri" panose="020F0502020204030204" pitchFamily="34" charset="0"/>
                <a:cs typeface="Calibri" panose="020F0502020204030204" pitchFamily="34" charset="0"/>
              </a:rPr>
              <a:t>ớng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dẫn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chọn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thuốc</a:t>
            </a:r>
            <a:endParaRPr lang="en-US" sz="2000" dirty="0">
              <a:solidFill>
                <a:srgbClr val="FFC000"/>
              </a:solidFill>
              <a:latin typeface="Calibri" panose="020F0502020204030204" pitchFamily="34" charset="0"/>
              <a:cs typeface="Calibri" panose="020F0502020204030204" pitchFamily="34" charset="0"/>
            </a:endParaRPr>
          </a:p>
          <a:p>
            <a:pPr marL="342900" indent="-342900">
              <a:spcAft>
                <a:spcPts val="1200"/>
              </a:spcAft>
              <a:buClr>
                <a:srgbClr val="FFCC66"/>
              </a:buClr>
              <a:buFont typeface="Arial" panose="020B0604020202020204" pitchFamily="34" charset="0"/>
              <a:buChar char="►"/>
            </a:pPr>
            <a:r>
              <a:rPr lang="en-US" sz="2000" dirty="0" err="1">
                <a:solidFill>
                  <a:srgbClr val="FFC000"/>
                </a:solidFill>
                <a:latin typeface="Calibri" panose="020F0502020204030204" pitchFamily="34" charset="0"/>
                <a:cs typeface="Calibri" panose="020F0502020204030204" pitchFamily="34" charset="0"/>
              </a:rPr>
              <a:t>Nếu</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đợt</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cấp</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quan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trọng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nên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chọn</a:t>
            </a:r>
            <a:r>
              <a:rPr lang="en-US" sz="2000" dirty="0">
                <a:solidFill>
                  <a:srgbClr val="FFC000"/>
                </a:solidFill>
                <a:latin typeface="Calibri" panose="020F0502020204030204" pitchFamily="34" charset="0"/>
                <a:cs typeface="Calibri" panose="020F0502020204030204" pitchFamily="34" charset="0"/>
              </a:rPr>
              <a:t> ICS+LABA </a:t>
            </a:r>
            <a:r>
              <a:rPr lang="en-US" sz="2000" dirty="0" err="1">
                <a:solidFill>
                  <a:srgbClr val="FFC000"/>
                </a:solidFill>
                <a:latin typeface="Calibri" panose="020F0502020204030204" pitchFamily="34" charset="0"/>
                <a:cs typeface="Calibri" panose="020F0502020204030204" pitchFamily="34" charset="0"/>
              </a:rPr>
              <a:t>đặc</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biệt</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khi</a:t>
            </a:r>
            <a:r>
              <a:rPr lang="en-US" sz="2000" dirty="0">
                <a:solidFill>
                  <a:srgbClr val="FFC000"/>
                </a:solidFill>
                <a:latin typeface="Calibri" panose="020F0502020204030204" pitchFamily="34" charset="0"/>
                <a:cs typeface="Calibri" panose="020F0502020204030204" pitchFamily="34" charset="0"/>
              </a:rPr>
              <a:t> eosinophil &gt; 300/</a:t>
            </a:r>
            <a:r>
              <a:rPr lang="en-US" sz="2000" dirty="0" err="1">
                <a:solidFill>
                  <a:srgbClr val="FFC000"/>
                </a:solidFill>
                <a:latin typeface="Calibri" panose="020F0502020204030204" pitchFamily="34" charset="0"/>
                <a:cs typeface="Calibri" panose="020F0502020204030204" pitchFamily="34" charset="0"/>
              </a:rPr>
              <a:t>microL</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tiền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sử</a:t>
            </a:r>
            <a:r>
              <a:rPr lang="en-US" sz="2000" dirty="0">
                <a:solidFill>
                  <a:srgbClr val="FFC000"/>
                </a:solidFill>
                <a:latin typeface="Calibri" panose="020F0502020204030204" pitchFamily="34" charset="0"/>
                <a:cs typeface="Calibri" panose="020F0502020204030204" pitchFamily="34" charset="0"/>
              </a:rPr>
              <a:t> hen </a:t>
            </a:r>
            <a:r>
              <a:rPr lang="en-US" sz="2000" dirty="0" err="1">
                <a:solidFill>
                  <a:srgbClr val="FFC000"/>
                </a:solidFill>
                <a:latin typeface="Calibri" panose="020F0502020204030204" pitchFamily="34" charset="0"/>
                <a:cs typeface="Calibri" panose="020F0502020204030204" pitchFamily="34" charset="0"/>
              </a:rPr>
              <a:t>sau</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khi</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đã</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cân</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nhắc</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lợi</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hại</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gồm</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việc</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gia</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tăng</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viêm</a:t>
            </a:r>
            <a:r>
              <a:rPr lang="en-US" sz="2000" dirty="0">
                <a:solidFill>
                  <a:srgbClr val="FFC000"/>
                </a:solidFill>
                <a:latin typeface="Calibri" panose="020F0502020204030204" pitchFamily="34" charset="0"/>
                <a:cs typeface="Calibri" panose="020F0502020204030204" pitchFamily="34" charset="0"/>
              </a:rPr>
              <a:t> </a:t>
            </a:r>
            <a:r>
              <a:rPr lang="en-US" sz="2000" dirty="0" err="1">
                <a:solidFill>
                  <a:srgbClr val="FFC000"/>
                </a:solidFill>
                <a:latin typeface="Calibri" panose="020F0502020204030204" pitchFamily="34" charset="0"/>
                <a:cs typeface="Calibri" panose="020F0502020204030204" pitchFamily="34" charset="0"/>
              </a:rPr>
              <a:t>phổi</a:t>
            </a:r>
            <a:endParaRPr lang="en-GB" sz="2000" dirty="0">
              <a:solidFill>
                <a:srgbClr val="FFC000"/>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BCDD542F-8B66-44DB-9B4C-78F1AD627B2C}"/>
              </a:ext>
            </a:extLst>
          </p:cNvPr>
          <p:cNvGrpSpPr/>
          <p:nvPr/>
        </p:nvGrpSpPr>
        <p:grpSpPr>
          <a:xfrm>
            <a:off x="3642288" y="4005299"/>
            <a:ext cx="5620387" cy="2458919"/>
            <a:chOff x="1907704" y="3197036"/>
            <a:chExt cx="5620387" cy="2458919"/>
          </a:xfrm>
          <a:solidFill>
            <a:schemeClr val="tx1"/>
          </a:solidFill>
        </p:grpSpPr>
        <p:pic>
          <p:nvPicPr>
            <p:cNvPr id="8" name="Picture 7">
              <a:extLst>
                <a:ext uri="{FF2B5EF4-FFF2-40B4-BE49-F238E27FC236}">
                  <a16:creationId xmlns:a16="http://schemas.microsoft.com/office/drawing/2014/main" id="{32B03326-C95C-44DC-9F8C-AF6CE2A01013}"/>
                </a:ext>
              </a:extLst>
            </p:cNvPr>
            <p:cNvPicPr>
              <a:picLocks noChangeAspect="1"/>
            </p:cNvPicPr>
            <p:nvPr/>
          </p:nvPicPr>
          <p:blipFill>
            <a:blip r:embed="rId3"/>
            <a:stretch>
              <a:fillRect/>
            </a:stretch>
          </p:blipFill>
          <p:spPr>
            <a:xfrm>
              <a:off x="1907704" y="3197036"/>
              <a:ext cx="5620387" cy="2458919"/>
            </a:xfrm>
            <a:prstGeom prst="rect">
              <a:avLst/>
            </a:prstGeom>
            <a:grpFill/>
          </p:spPr>
        </p:pic>
        <p:sp>
          <p:nvSpPr>
            <p:cNvPr id="2" name="Rectangle 1">
              <a:extLst>
                <a:ext uri="{FF2B5EF4-FFF2-40B4-BE49-F238E27FC236}">
                  <a16:creationId xmlns:a16="http://schemas.microsoft.com/office/drawing/2014/main" id="{56996558-976D-45C6-BC5E-3E55097CC20A}"/>
                </a:ext>
              </a:extLst>
            </p:cNvPr>
            <p:cNvSpPr/>
            <p:nvPr/>
          </p:nvSpPr>
          <p:spPr>
            <a:xfrm>
              <a:off x="5436096" y="3727054"/>
              <a:ext cx="1944216"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135E80B5-0945-4238-B165-9088B1719B58}"/>
                </a:ext>
              </a:extLst>
            </p:cNvPr>
            <p:cNvSpPr/>
            <p:nvPr/>
          </p:nvSpPr>
          <p:spPr>
            <a:xfrm>
              <a:off x="2051720" y="3777004"/>
              <a:ext cx="1224136" cy="6201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21B3DB82-3A09-4181-B9C0-1381A1BC5182}"/>
                </a:ext>
              </a:extLst>
            </p:cNvPr>
            <p:cNvSpPr/>
            <p:nvPr/>
          </p:nvSpPr>
          <p:spPr>
            <a:xfrm>
              <a:off x="5868144" y="5292843"/>
              <a:ext cx="1080120" cy="2377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88513523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C42F9A28-DCD7-4A5E-B840-9F01AE78B416}"/>
              </a:ext>
            </a:extLst>
          </p:cNvPr>
          <p:cNvSpPr>
            <a:spLocks noGrp="1"/>
          </p:cNvSpPr>
          <p:nvPr>
            <p:ph type="ftr" sz="quarter" idx="11"/>
          </p:nvPr>
        </p:nvSpPr>
        <p:spPr>
          <a:xfrm>
            <a:off x="2982931" y="6551497"/>
            <a:ext cx="6137187" cy="365125"/>
          </a:xfrm>
        </p:spPr>
        <p:txBody>
          <a:bodyPr/>
          <a:lstStyle/>
          <a:p>
            <a:pPr defTabSz="457200" fontAlgn="auto">
              <a:spcBef>
                <a:spcPts val="0"/>
              </a:spcBef>
              <a:spcAft>
                <a:spcPts val="0"/>
              </a:spcAft>
            </a:pPr>
            <a:r>
              <a:rPr lang="en-GB" sz="1000" b="0" dirty="0">
                <a:solidFill>
                  <a:prstClr val="black">
                    <a:tint val="75000"/>
                  </a:prstClr>
                </a:solidFill>
                <a:latin typeface="Calibri" panose="020F0502020204030204"/>
              </a:rPr>
              <a:t>© 2020 Global Initiative for Chronic Obstructive Lung Disease</a:t>
            </a:r>
            <a:endParaRPr lang="en-AU" sz="1000" b="0" dirty="0">
              <a:solidFill>
                <a:prstClr val="black">
                  <a:tint val="75000"/>
                </a:prstClr>
              </a:solidFill>
              <a:latin typeface="Calibri" panose="020F0502020204030204"/>
            </a:endParaRPr>
          </a:p>
        </p:txBody>
      </p:sp>
      <p:pic>
        <p:nvPicPr>
          <p:cNvPr id="6" name="Picture 5">
            <a:extLst>
              <a:ext uri="{FF2B5EF4-FFF2-40B4-BE49-F238E27FC236}">
                <a16:creationId xmlns:a16="http://schemas.microsoft.com/office/drawing/2014/main" id="{697C5913-5583-4EDF-8BBF-048364337355}"/>
              </a:ext>
            </a:extLst>
          </p:cNvPr>
          <p:cNvPicPr/>
          <p:nvPr/>
        </p:nvPicPr>
        <p:blipFill>
          <a:blip r:embed="rId2"/>
          <a:srcRect/>
          <a:stretch/>
        </p:blipFill>
        <p:spPr>
          <a:xfrm>
            <a:off x="2773339" y="1454785"/>
            <a:ext cx="6645323" cy="3948430"/>
          </a:xfrm>
          <a:prstGeom prst="rect">
            <a:avLst/>
          </a:prstGeom>
          <a:ln w="19050">
            <a:solidFill>
              <a:schemeClr val="bg2">
                <a:lumMod val="25000"/>
              </a:schemeClr>
            </a:solidFill>
          </a:ln>
        </p:spPr>
      </p:pic>
    </p:spTree>
    <p:extLst>
      <p:ext uri="{BB962C8B-B14F-4D97-AF65-F5344CB8AC3E}">
        <p14:creationId xmlns:p14="http://schemas.microsoft.com/office/powerpoint/2010/main" val="3864443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28600"/>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pic>
        <p:nvPicPr>
          <p:cNvPr id="11" name="Picture 10">
            <a:extLst>
              <a:ext uri="{FF2B5EF4-FFF2-40B4-BE49-F238E27FC236}">
                <a16:creationId xmlns:a16="http://schemas.microsoft.com/office/drawing/2014/main" id="{32F13D51-98BF-4D81-9115-172A05F84281}"/>
              </a:ext>
            </a:extLst>
          </p:cNvPr>
          <p:cNvPicPr>
            <a:picLocks noChangeAspect="1"/>
          </p:cNvPicPr>
          <p:nvPr/>
        </p:nvPicPr>
        <p:blipFill>
          <a:blip r:embed="rId3"/>
          <a:stretch>
            <a:fillRect/>
          </a:stretch>
        </p:blipFill>
        <p:spPr>
          <a:xfrm>
            <a:off x="2438400" y="228600"/>
            <a:ext cx="6616434" cy="6202907"/>
          </a:xfrm>
          <a:prstGeom prst="rect">
            <a:avLst/>
          </a:prstGeom>
          <a:solidFill>
            <a:schemeClr val="tx1"/>
          </a:solidFill>
        </p:spPr>
      </p:pic>
      <p:sp>
        <p:nvSpPr>
          <p:cNvPr id="3" name="TextBox 2">
            <a:extLst>
              <a:ext uri="{FF2B5EF4-FFF2-40B4-BE49-F238E27FC236}">
                <a16:creationId xmlns:a16="http://schemas.microsoft.com/office/drawing/2014/main" id="{22E70FAE-C9A8-4CED-BFB7-7C8F0B18E25E}"/>
              </a:ext>
            </a:extLst>
          </p:cNvPr>
          <p:cNvSpPr txBox="1"/>
          <p:nvPr/>
        </p:nvSpPr>
        <p:spPr>
          <a:xfrm>
            <a:off x="0" y="1871059"/>
            <a:ext cx="2368683" cy="5016758"/>
          </a:xfrm>
          <a:prstGeom prst="rect">
            <a:avLst/>
          </a:prstGeom>
          <a:noFill/>
        </p:spPr>
        <p:txBody>
          <a:bodyPr wrap="square" rtlCol="0">
            <a:spAutoFit/>
          </a:bodyPr>
          <a:lstStyle/>
          <a:p>
            <a:pPr marL="342900" indent="-342900">
              <a:buFont typeface="Arial" panose="020B0604020202020204" pitchFamily="34" charset="0"/>
              <a:buChar char="•"/>
            </a:pPr>
            <a:r>
              <a:rPr lang="en-US" sz="2000" b="0" dirty="0" err="1"/>
              <a:t>Xuống</a:t>
            </a:r>
            <a:r>
              <a:rPr lang="en-US" sz="2000" b="0" dirty="0"/>
              <a:t> thang </a:t>
            </a:r>
            <a:r>
              <a:rPr lang="en-US" sz="2000" b="0" dirty="0" err="1"/>
              <a:t>khi</a:t>
            </a:r>
            <a:r>
              <a:rPr lang="en-US" sz="2000" b="0" dirty="0"/>
              <a:t> </a:t>
            </a:r>
            <a:r>
              <a:rPr lang="en-US" sz="2000" b="0" dirty="0" err="1"/>
              <a:t>không</a:t>
            </a:r>
            <a:r>
              <a:rPr lang="en-US" sz="2000" b="0" dirty="0"/>
              <a:t> </a:t>
            </a:r>
            <a:r>
              <a:rPr lang="en-US" sz="2000" b="0" dirty="0" err="1"/>
              <a:t>hiệu</a:t>
            </a:r>
            <a:r>
              <a:rPr lang="en-US" sz="2000" b="0" dirty="0"/>
              <a:t> </a:t>
            </a:r>
            <a:r>
              <a:rPr lang="en-US" sz="2000" b="0" dirty="0" err="1"/>
              <a:t>quả</a:t>
            </a:r>
            <a:r>
              <a:rPr lang="en-US" sz="2000" b="0" dirty="0"/>
              <a:t> </a:t>
            </a:r>
            <a:r>
              <a:rPr lang="en-US" sz="2000" b="0" dirty="0" err="1"/>
              <a:t>hoặc</a:t>
            </a:r>
            <a:r>
              <a:rPr lang="en-US" sz="2000" b="0" dirty="0"/>
              <a:t> </a:t>
            </a:r>
            <a:r>
              <a:rPr lang="en-US" sz="2000" b="0" dirty="0" err="1"/>
              <a:t>có</a:t>
            </a:r>
            <a:r>
              <a:rPr lang="en-US" sz="2000" b="0" dirty="0"/>
              <a:t> </a:t>
            </a:r>
            <a:r>
              <a:rPr lang="en-US" sz="2000" b="0" dirty="0" err="1"/>
              <a:t>tác</a:t>
            </a:r>
            <a:r>
              <a:rPr lang="en-US" sz="2000" b="0" dirty="0"/>
              <a:t> </a:t>
            </a:r>
            <a:r>
              <a:rPr lang="en-US" sz="2000" b="0" dirty="0" err="1"/>
              <a:t>dụng</a:t>
            </a:r>
            <a:r>
              <a:rPr lang="en-US" sz="2000" b="0" dirty="0"/>
              <a:t> </a:t>
            </a:r>
            <a:r>
              <a:rPr lang="en-US" sz="2000" b="0" dirty="0" err="1"/>
              <a:t>phụ</a:t>
            </a:r>
            <a:r>
              <a:rPr lang="en-US" sz="2000" b="0" dirty="0"/>
              <a:t>; bn </a:t>
            </a:r>
            <a:r>
              <a:rPr lang="en-US" sz="2000" b="0" dirty="0" err="1"/>
              <a:t>đã</a:t>
            </a:r>
            <a:r>
              <a:rPr lang="en-US" sz="2000" b="0" dirty="0"/>
              <a:t> </a:t>
            </a:r>
            <a:r>
              <a:rPr lang="en-US" sz="2000" b="0" dirty="0" err="1"/>
              <a:t>cải</a:t>
            </a:r>
            <a:r>
              <a:rPr lang="en-US" sz="2000" b="0" dirty="0"/>
              <a:t> </a:t>
            </a:r>
            <a:r>
              <a:rPr lang="en-US" sz="2000" b="0" dirty="0" err="1"/>
              <a:t>thiện</a:t>
            </a:r>
            <a:r>
              <a:rPr lang="en-US" sz="2000" b="0" dirty="0"/>
              <a:t> </a:t>
            </a:r>
            <a:r>
              <a:rPr lang="en-US" sz="2000" b="0" dirty="0" err="1"/>
              <a:t>triệu</a:t>
            </a:r>
            <a:r>
              <a:rPr lang="en-US" sz="2000" b="0" dirty="0"/>
              <a:t> </a:t>
            </a:r>
            <a:r>
              <a:rPr lang="en-US" sz="2000" b="0" dirty="0" err="1"/>
              <a:t>chứng</a:t>
            </a:r>
            <a:endParaRPr lang="en-US" sz="2000" b="0" dirty="0"/>
          </a:p>
          <a:p>
            <a:pPr marL="342900" indent="-342900">
              <a:buFont typeface="Arial" panose="020B0604020202020204" pitchFamily="34" charset="0"/>
              <a:buChar char="•"/>
            </a:pPr>
            <a:r>
              <a:rPr lang="en-US" sz="2000" b="0" dirty="0" err="1"/>
              <a:t>Cần</a:t>
            </a:r>
            <a:r>
              <a:rPr lang="en-US" sz="2000" b="0" dirty="0"/>
              <a:t> </a:t>
            </a:r>
            <a:r>
              <a:rPr lang="en-US" sz="2000" b="0" dirty="0" err="1"/>
              <a:t>theo</a:t>
            </a:r>
            <a:r>
              <a:rPr lang="en-US" sz="2000" b="0" dirty="0"/>
              <a:t> </a:t>
            </a:r>
            <a:r>
              <a:rPr lang="en-US" sz="2000" b="0" dirty="0" err="1"/>
              <a:t>sõi</a:t>
            </a:r>
            <a:r>
              <a:rPr lang="en-US" sz="2000" b="0" dirty="0"/>
              <a:t> </a:t>
            </a:r>
            <a:r>
              <a:rPr lang="en-US" sz="2000" b="0" dirty="0" err="1"/>
              <a:t>sát</a:t>
            </a:r>
            <a:r>
              <a:rPr lang="en-US" sz="2000" b="0" dirty="0"/>
              <a:t> bn </a:t>
            </a:r>
            <a:r>
              <a:rPr lang="en-US" sz="2000" b="0" dirty="0" err="1"/>
              <a:t>đặc</a:t>
            </a:r>
            <a:r>
              <a:rPr lang="en-US" sz="2000" b="0" dirty="0"/>
              <a:t> </a:t>
            </a:r>
            <a:r>
              <a:rPr lang="en-US" sz="2000" b="0" dirty="0" err="1"/>
              <a:t>biệt</a:t>
            </a:r>
            <a:r>
              <a:rPr lang="en-US" sz="2000" b="0" dirty="0"/>
              <a:t> </a:t>
            </a:r>
            <a:r>
              <a:rPr lang="en-US" sz="2000" b="0" dirty="0" err="1"/>
              <a:t>xuống</a:t>
            </a:r>
            <a:r>
              <a:rPr lang="en-US" sz="2000" b="0" dirty="0"/>
              <a:t> thang</a:t>
            </a:r>
          </a:p>
          <a:p>
            <a:pPr marL="342900" indent="-342900">
              <a:buFont typeface="Arial" panose="020B0604020202020204" pitchFamily="34" charset="0"/>
              <a:buChar char="•"/>
            </a:pPr>
            <a:r>
              <a:rPr lang="en-US" sz="2000" b="0" dirty="0" err="1"/>
              <a:t>Lên</a:t>
            </a:r>
            <a:r>
              <a:rPr lang="en-US" sz="2000" b="0" dirty="0"/>
              <a:t> thang, </a:t>
            </a:r>
            <a:r>
              <a:rPr lang="en-US" sz="2000" b="0" dirty="0" err="1"/>
              <a:t>xuống</a:t>
            </a:r>
            <a:r>
              <a:rPr lang="en-US" sz="2000" b="0" dirty="0"/>
              <a:t> thang </a:t>
            </a:r>
            <a:r>
              <a:rPr lang="en-US" sz="2000" b="0" dirty="0" err="1"/>
              <a:t>ch</a:t>
            </a:r>
            <a:r>
              <a:rPr lang="vi-VN" sz="2000" b="0" dirty="0"/>
              <a:t>ư</a:t>
            </a:r>
            <a:r>
              <a:rPr lang="en-US" sz="2000" b="0" dirty="0"/>
              <a:t>a </a:t>
            </a:r>
            <a:r>
              <a:rPr lang="en-US" sz="2000" b="0" dirty="0" err="1"/>
              <a:t>có</a:t>
            </a:r>
            <a:r>
              <a:rPr lang="en-US" sz="2000" b="0" dirty="0"/>
              <a:t> </a:t>
            </a:r>
            <a:r>
              <a:rPr lang="en-US" sz="2000" b="0" dirty="0" err="1"/>
              <a:t>nhiều</a:t>
            </a:r>
            <a:r>
              <a:rPr lang="en-US" sz="2000" b="0" dirty="0"/>
              <a:t> </a:t>
            </a:r>
            <a:r>
              <a:rPr lang="en-US" sz="2000" b="0" dirty="0" err="1"/>
              <a:t>chứng</a:t>
            </a:r>
            <a:r>
              <a:rPr lang="en-US" sz="2000" b="0" dirty="0"/>
              <a:t> </a:t>
            </a:r>
            <a:r>
              <a:rPr lang="en-US" sz="2000" b="0" dirty="0" err="1"/>
              <a:t>cứ</a:t>
            </a:r>
            <a:r>
              <a:rPr lang="en-US" sz="2000" b="0" dirty="0"/>
              <a:t> </a:t>
            </a:r>
            <a:r>
              <a:rPr lang="en-US" sz="2000" b="0" dirty="0" err="1"/>
              <a:t>trừ</a:t>
            </a:r>
            <a:r>
              <a:rPr lang="en-US" sz="2000" b="0" dirty="0"/>
              <a:t> </a:t>
            </a:r>
            <a:r>
              <a:rPr lang="en-US" sz="2000" b="0" dirty="0" err="1"/>
              <a:t>chứng</a:t>
            </a:r>
            <a:r>
              <a:rPr lang="en-US" sz="2000" b="0" dirty="0"/>
              <a:t> </a:t>
            </a:r>
            <a:r>
              <a:rPr lang="en-US" sz="2000" b="0" dirty="0" err="1"/>
              <a:t>cứ</a:t>
            </a:r>
            <a:r>
              <a:rPr lang="en-US" sz="2000" b="0" dirty="0"/>
              <a:t> </a:t>
            </a:r>
            <a:r>
              <a:rPr lang="en-US" sz="2000" b="0" dirty="0" err="1"/>
              <a:t>giảm</a:t>
            </a:r>
            <a:r>
              <a:rPr lang="en-US" sz="2000" b="0" dirty="0"/>
              <a:t> ICS</a:t>
            </a:r>
          </a:p>
          <a:p>
            <a:pPr marL="342900" indent="-342900">
              <a:buFont typeface="Arial" panose="020B0604020202020204" pitchFamily="34" charset="0"/>
              <a:buChar char="•"/>
            </a:pPr>
            <a:endParaRPr lang="en-US" sz="2000" b="0" dirty="0"/>
          </a:p>
        </p:txBody>
      </p:sp>
      <p:sp>
        <p:nvSpPr>
          <p:cNvPr id="8" name="TextBox 7">
            <a:extLst>
              <a:ext uri="{FF2B5EF4-FFF2-40B4-BE49-F238E27FC236}">
                <a16:creationId xmlns:a16="http://schemas.microsoft.com/office/drawing/2014/main" id="{215D1E23-5E92-44C2-B065-316C4C3AE979}"/>
              </a:ext>
            </a:extLst>
          </p:cNvPr>
          <p:cNvSpPr txBox="1"/>
          <p:nvPr/>
        </p:nvSpPr>
        <p:spPr>
          <a:xfrm>
            <a:off x="9068086" y="1981200"/>
            <a:ext cx="3054197" cy="4401205"/>
          </a:xfrm>
          <a:prstGeom prst="rect">
            <a:avLst/>
          </a:prstGeom>
          <a:noFill/>
        </p:spPr>
        <p:txBody>
          <a:bodyPr wrap="square" rtlCol="0">
            <a:spAutoFit/>
          </a:bodyPr>
          <a:lstStyle/>
          <a:p>
            <a:pPr marL="342900" indent="-342900">
              <a:buFont typeface="Arial" panose="020B0604020202020204" pitchFamily="34" charset="0"/>
              <a:buChar char="•"/>
            </a:pPr>
            <a:r>
              <a:rPr lang="en-US" sz="2000" b="0" dirty="0" err="1">
                <a:latin typeface="+mn-lt"/>
              </a:rPr>
              <a:t>Không</a:t>
            </a:r>
            <a:r>
              <a:rPr lang="en-US" sz="2000" b="0" dirty="0">
                <a:latin typeface="+mn-lt"/>
              </a:rPr>
              <a:t> </a:t>
            </a:r>
            <a:r>
              <a:rPr lang="en-US" sz="2000" b="0" dirty="0" err="1">
                <a:latin typeface="+mn-lt"/>
              </a:rPr>
              <a:t>lệ</a:t>
            </a:r>
            <a:r>
              <a:rPr lang="en-US" sz="2000" b="0" dirty="0">
                <a:latin typeface="+mn-lt"/>
              </a:rPr>
              <a:t> </a:t>
            </a:r>
            <a:r>
              <a:rPr lang="en-US" sz="2000" b="0" dirty="0" err="1">
                <a:latin typeface="+mn-lt"/>
              </a:rPr>
              <a:t>thuốc</a:t>
            </a:r>
            <a:r>
              <a:rPr lang="en-US" sz="2000" b="0" dirty="0">
                <a:latin typeface="+mn-lt"/>
              </a:rPr>
              <a:t> ABCD, </a:t>
            </a:r>
            <a:r>
              <a:rPr lang="en-US" sz="2000" b="0" dirty="0" err="1">
                <a:latin typeface="+mn-lt"/>
              </a:rPr>
              <a:t>mà</a:t>
            </a:r>
            <a:r>
              <a:rPr lang="en-US" sz="2000" b="0" dirty="0">
                <a:latin typeface="+mn-lt"/>
              </a:rPr>
              <a:t> </a:t>
            </a:r>
            <a:r>
              <a:rPr lang="en-US" sz="2000" b="0" dirty="0" err="1">
                <a:latin typeface="+mn-lt"/>
              </a:rPr>
              <a:t>vào</a:t>
            </a:r>
            <a:r>
              <a:rPr lang="en-US" sz="2000" b="0" dirty="0">
                <a:latin typeface="+mn-lt"/>
              </a:rPr>
              <a:t> </a:t>
            </a:r>
            <a:r>
              <a:rPr lang="en-US" sz="2000" b="0" dirty="0" err="1">
                <a:latin typeface="+mn-lt"/>
              </a:rPr>
              <a:t>đích</a:t>
            </a:r>
            <a:r>
              <a:rPr lang="en-US" sz="2000" b="0" dirty="0">
                <a:latin typeface="+mn-lt"/>
              </a:rPr>
              <a:t> </a:t>
            </a:r>
            <a:r>
              <a:rPr lang="en-US" sz="2000" b="0" dirty="0" err="1">
                <a:latin typeface="+mn-lt"/>
              </a:rPr>
              <a:t>muốn</a:t>
            </a:r>
            <a:r>
              <a:rPr lang="en-US" sz="2000" b="0" dirty="0">
                <a:latin typeface="+mn-lt"/>
              </a:rPr>
              <a:t> </a:t>
            </a:r>
            <a:r>
              <a:rPr lang="en-US" sz="2000" b="0" dirty="0" err="1">
                <a:latin typeface="+mn-lt"/>
              </a:rPr>
              <a:t>cải</a:t>
            </a:r>
            <a:r>
              <a:rPr lang="en-US" sz="2000" b="0" dirty="0">
                <a:latin typeface="+mn-lt"/>
              </a:rPr>
              <a:t> </a:t>
            </a:r>
            <a:r>
              <a:rPr lang="en-US" sz="2000" b="0" dirty="0" err="1">
                <a:latin typeface="+mn-lt"/>
              </a:rPr>
              <a:t>thiện</a:t>
            </a:r>
            <a:endParaRPr lang="en-US" sz="2000" b="0" dirty="0">
              <a:latin typeface="+mn-lt"/>
            </a:endParaRPr>
          </a:p>
          <a:p>
            <a:pPr marL="342900" indent="-342900">
              <a:buFont typeface="Arial" panose="020B0604020202020204" pitchFamily="34" charset="0"/>
              <a:buChar char="•"/>
            </a:pPr>
            <a:r>
              <a:rPr lang="en-US" sz="2000" b="0" dirty="0" err="1">
                <a:latin typeface="+mn-lt"/>
              </a:rPr>
              <a:t>Nếu</a:t>
            </a:r>
            <a:r>
              <a:rPr lang="en-US" sz="2000" b="0" dirty="0">
                <a:latin typeface="+mn-lt"/>
              </a:rPr>
              <a:t> </a:t>
            </a:r>
            <a:r>
              <a:rPr lang="en-US" sz="2000" b="0" dirty="0" err="1">
                <a:latin typeface="+mn-lt"/>
              </a:rPr>
              <a:t>muốn</a:t>
            </a:r>
            <a:r>
              <a:rPr lang="en-US" sz="2000" b="0" dirty="0">
                <a:latin typeface="+mn-lt"/>
              </a:rPr>
              <a:t> </a:t>
            </a:r>
            <a:r>
              <a:rPr lang="en-US" sz="2000" b="0" dirty="0" err="1">
                <a:latin typeface="+mn-lt"/>
              </a:rPr>
              <a:t>cải</a:t>
            </a:r>
            <a:r>
              <a:rPr lang="en-US" sz="2000" b="0" dirty="0">
                <a:latin typeface="+mn-lt"/>
              </a:rPr>
              <a:t> </a:t>
            </a:r>
            <a:r>
              <a:rPr lang="en-US" sz="2000" b="0" dirty="0" err="1">
                <a:latin typeface="+mn-lt"/>
              </a:rPr>
              <a:t>thiện</a:t>
            </a:r>
            <a:r>
              <a:rPr lang="en-US" sz="2000" b="0" dirty="0">
                <a:latin typeface="+mn-lt"/>
              </a:rPr>
              <a:t> </a:t>
            </a:r>
            <a:r>
              <a:rPr lang="en-US" sz="2000" b="0" dirty="0" err="1">
                <a:latin typeface="+mn-lt"/>
              </a:rPr>
              <a:t>cả</a:t>
            </a:r>
            <a:r>
              <a:rPr lang="en-US" sz="2000" b="0" dirty="0">
                <a:latin typeface="+mn-lt"/>
              </a:rPr>
              <a:t> </a:t>
            </a:r>
            <a:r>
              <a:rPr lang="en-US" sz="2000" b="0" dirty="0" err="1">
                <a:latin typeface="+mn-lt"/>
              </a:rPr>
              <a:t>khó</a:t>
            </a:r>
            <a:r>
              <a:rPr lang="en-US" sz="2000" b="0" dirty="0">
                <a:latin typeface="+mn-lt"/>
              </a:rPr>
              <a:t> </a:t>
            </a:r>
            <a:r>
              <a:rPr lang="en-US" sz="2000" b="0" dirty="0" err="1">
                <a:latin typeface="+mn-lt"/>
              </a:rPr>
              <a:t>thở</a:t>
            </a:r>
            <a:r>
              <a:rPr lang="en-US" sz="2000" b="0" dirty="0">
                <a:latin typeface="+mn-lt"/>
              </a:rPr>
              <a:t> </a:t>
            </a:r>
            <a:r>
              <a:rPr lang="en-US" sz="2000" b="0" dirty="0" err="1">
                <a:latin typeface="+mn-lt"/>
              </a:rPr>
              <a:t>lẫn</a:t>
            </a:r>
            <a:r>
              <a:rPr lang="en-US" sz="2000" b="0" dirty="0">
                <a:latin typeface="+mn-lt"/>
              </a:rPr>
              <a:t> </a:t>
            </a:r>
            <a:r>
              <a:rPr lang="en-US" sz="2000" b="0" dirty="0" err="1">
                <a:latin typeface="+mn-lt"/>
              </a:rPr>
              <a:t>đợt</a:t>
            </a:r>
            <a:r>
              <a:rPr lang="en-US" sz="2000" b="0" dirty="0">
                <a:latin typeface="+mn-lt"/>
              </a:rPr>
              <a:t> </a:t>
            </a:r>
            <a:r>
              <a:rPr lang="en-US" sz="2000" b="0" dirty="0" err="1">
                <a:latin typeface="+mn-lt"/>
              </a:rPr>
              <a:t>cấp</a:t>
            </a:r>
            <a:r>
              <a:rPr lang="en-US" sz="2000" b="0" dirty="0">
                <a:latin typeface="+mn-lt"/>
              </a:rPr>
              <a:t> </a:t>
            </a:r>
            <a:r>
              <a:rPr lang="en-US" sz="2000" b="0" dirty="0" err="1">
                <a:latin typeface="+mn-lt"/>
              </a:rPr>
              <a:t>dùng</a:t>
            </a:r>
            <a:r>
              <a:rPr lang="en-US" sz="2000" b="0" dirty="0">
                <a:latin typeface="+mn-lt"/>
              </a:rPr>
              <a:t> </a:t>
            </a:r>
            <a:r>
              <a:rPr lang="en-US" sz="2000" b="0" dirty="0" err="1">
                <a:latin typeface="+mn-lt"/>
              </a:rPr>
              <a:t>phần</a:t>
            </a:r>
            <a:r>
              <a:rPr lang="en-US" sz="2000" b="0" dirty="0">
                <a:latin typeface="+mn-lt"/>
              </a:rPr>
              <a:t> </a:t>
            </a:r>
            <a:r>
              <a:rPr lang="en-US" sz="2000" b="0" dirty="0" err="1">
                <a:latin typeface="+mn-lt"/>
              </a:rPr>
              <a:t>đợt</a:t>
            </a:r>
            <a:r>
              <a:rPr lang="en-US" sz="2000" b="0" dirty="0">
                <a:latin typeface="+mn-lt"/>
              </a:rPr>
              <a:t> </a:t>
            </a:r>
            <a:r>
              <a:rPr lang="en-US" sz="2000" b="0" dirty="0" err="1">
                <a:latin typeface="+mn-lt"/>
              </a:rPr>
              <a:t>cấp</a:t>
            </a:r>
            <a:endParaRPr lang="en-US" sz="2000" b="0" dirty="0">
              <a:latin typeface="+mn-lt"/>
            </a:endParaRPr>
          </a:p>
          <a:p>
            <a:pPr marL="342900" indent="-342900">
              <a:buFont typeface="Arial" panose="020B0604020202020204" pitchFamily="34" charset="0"/>
              <a:buChar char="•"/>
            </a:pPr>
            <a:r>
              <a:rPr lang="en-US" sz="2000" b="0" dirty="0" err="1">
                <a:latin typeface="+mn-lt"/>
              </a:rPr>
              <a:t>Xem</a:t>
            </a:r>
            <a:r>
              <a:rPr lang="en-US" sz="2000" b="0" dirty="0">
                <a:latin typeface="+mn-lt"/>
              </a:rPr>
              <a:t> bn </a:t>
            </a:r>
            <a:r>
              <a:rPr lang="en-US" sz="2000" b="0" dirty="0" err="1">
                <a:latin typeface="+mn-lt"/>
              </a:rPr>
              <a:t>đang</a:t>
            </a:r>
            <a:r>
              <a:rPr lang="en-US" sz="2000" b="0" dirty="0">
                <a:latin typeface="+mn-lt"/>
              </a:rPr>
              <a:t> </a:t>
            </a:r>
            <a:r>
              <a:rPr lang="en-US" sz="2000" b="0" dirty="0" err="1">
                <a:latin typeface="+mn-lt"/>
              </a:rPr>
              <a:t>điều</a:t>
            </a:r>
            <a:r>
              <a:rPr lang="en-US" sz="2000" b="0" dirty="0">
                <a:latin typeface="+mn-lt"/>
              </a:rPr>
              <a:t> </a:t>
            </a:r>
            <a:r>
              <a:rPr lang="en-US" sz="2000" b="0" dirty="0" err="1">
                <a:latin typeface="+mn-lt"/>
              </a:rPr>
              <a:t>trị</a:t>
            </a:r>
            <a:r>
              <a:rPr lang="en-US" sz="2000" b="0" dirty="0">
                <a:latin typeface="+mn-lt"/>
              </a:rPr>
              <a:t> </a:t>
            </a:r>
            <a:r>
              <a:rPr lang="en-US" sz="2000" b="0" dirty="0" err="1">
                <a:latin typeface="+mn-lt"/>
              </a:rPr>
              <a:t>thuốc</a:t>
            </a:r>
            <a:r>
              <a:rPr lang="en-US" sz="2000" b="0" dirty="0">
                <a:latin typeface="+mn-lt"/>
              </a:rPr>
              <a:t> </a:t>
            </a:r>
            <a:r>
              <a:rPr lang="en-US" sz="2000" b="0" dirty="0" err="1">
                <a:latin typeface="+mn-lt"/>
              </a:rPr>
              <a:t>gì</a:t>
            </a:r>
            <a:r>
              <a:rPr lang="en-US" sz="2000" b="0" dirty="0">
                <a:latin typeface="+mn-lt"/>
              </a:rPr>
              <a:t> (ô </a:t>
            </a:r>
            <a:r>
              <a:rPr lang="en-US" sz="2000" b="0" dirty="0" err="1">
                <a:latin typeface="+mn-lt"/>
              </a:rPr>
              <a:t>nào</a:t>
            </a:r>
            <a:r>
              <a:rPr lang="en-US" sz="2000" b="0" dirty="0">
                <a:latin typeface="+mn-lt"/>
              </a:rPr>
              <a:t>) </a:t>
            </a:r>
            <a:r>
              <a:rPr lang="en-US" sz="2000" b="0" dirty="0" err="1">
                <a:latin typeface="+mn-lt"/>
              </a:rPr>
              <a:t>rồi</a:t>
            </a:r>
            <a:r>
              <a:rPr lang="en-US" sz="2000" b="0" dirty="0">
                <a:latin typeface="+mn-lt"/>
              </a:rPr>
              <a:t> </a:t>
            </a:r>
            <a:r>
              <a:rPr lang="en-US" sz="2000" b="0" dirty="0" err="1">
                <a:latin typeface="+mn-lt"/>
              </a:rPr>
              <a:t>tăng</a:t>
            </a:r>
            <a:r>
              <a:rPr lang="en-US" sz="2000" b="0" dirty="0">
                <a:latin typeface="+mn-lt"/>
              </a:rPr>
              <a:t> </a:t>
            </a:r>
            <a:r>
              <a:rPr lang="en-US" sz="2000" b="0" dirty="0" err="1">
                <a:latin typeface="+mn-lt"/>
              </a:rPr>
              <a:t>giảm</a:t>
            </a:r>
            <a:r>
              <a:rPr lang="en-US" sz="2000" b="0" dirty="0">
                <a:latin typeface="+mn-lt"/>
              </a:rPr>
              <a:t> </a:t>
            </a:r>
            <a:r>
              <a:rPr lang="en-US" sz="2000" b="0" dirty="0" err="1">
                <a:latin typeface="+mn-lt"/>
              </a:rPr>
              <a:t>theo</a:t>
            </a:r>
            <a:r>
              <a:rPr lang="en-US" sz="2000" b="0" dirty="0">
                <a:latin typeface="+mn-lt"/>
              </a:rPr>
              <a:t> </a:t>
            </a:r>
            <a:r>
              <a:rPr lang="en-US" sz="2000" b="0" dirty="0" err="1">
                <a:latin typeface="+mn-lt"/>
              </a:rPr>
              <a:t>tình</a:t>
            </a:r>
            <a:r>
              <a:rPr lang="en-US" sz="2000" b="0" dirty="0">
                <a:latin typeface="+mn-lt"/>
              </a:rPr>
              <a:t> </a:t>
            </a:r>
            <a:r>
              <a:rPr lang="en-US" sz="2000" b="0" dirty="0" err="1">
                <a:latin typeface="+mn-lt"/>
              </a:rPr>
              <a:t>trạng</a:t>
            </a:r>
            <a:r>
              <a:rPr lang="en-US" sz="2000" b="0" dirty="0">
                <a:latin typeface="+mn-lt"/>
              </a:rPr>
              <a:t> bn</a:t>
            </a:r>
          </a:p>
          <a:p>
            <a:pPr marL="342900" indent="-342900">
              <a:buFont typeface="Arial" panose="020B0604020202020204" pitchFamily="34" charset="0"/>
              <a:buChar char="•"/>
            </a:pPr>
            <a:r>
              <a:rPr lang="en-GB" sz="2000" b="0" dirty="0">
                <a:latin typeface="+mn-lt"/>
                <a:cs typeface="Calibri" panose="020F0502020204030204" pitchFamily="34" charset="0"/>
              </a:rPr>
              <a:t>Eosinophil </a:t>
            </a:r>
            <a:r>
              <a:rPr lang="en-GB" sz="2000" b="0" dirty="0" err="1">
                <a:latin typeface="+mn-lt"/>
                <a:cs typeface="Calibri" panose="020F0502020204030204" pitchFamily="34" charset="0"/>
              </a:rPr>
              <a:t>máu</a:t>
            </a:r>
            <a:r>
              <a:rPr lang="en-GB" sz="2000" b="0" dirty="0">
                <a:latin typeface="+mn-lt"/>
                <a:cs typeface="Calibri" panose="020F0502020204030204" pitchFamily="34" charset="0"/>
              </a:rPr>
              <a:t> </a:t>
            </a:r>
            <a:r>
              <a:rPr lang="en-GB" sz="2000" b="0" dirty="0" err="1">
                <a:latin typeface="+mn-lt"/>
                <a:cs typeface="Calibri" panose="020F0502020204030204" pitchFamily="34" charset="0"/>
              </a:rPr>
              <a:t>có</a:t>
            </a:r>
            <a:r>
              <a:rPr lang="en-GB" sz="2000" b="0" dirty="0">
                <a:latin typeface="+mn-lt"/>
                <a:cs typeface="Calibri" panose="020F0502020204030204" pitchFamily="34" charset="0"/>
              </a:rPr>
              <a:t> </a:t>
            </a:r>
            <a:r>
              <a:rPr lang="en-GB" sz="2000" b="0" dirty="0" err="1">
                <a:latin typeface="+mn-lt"/>
                <a:cs typeface="Calibri" panose="020F0502020204030204" pitchFamily="34" charset="0"/>
              </a:rPr>
              <a:t>thể</a:t>
            </a:r>
            <a:r>
              <a:rPr lang="en-GB" sz="2000" b="0" dirty="0">
                <a:latin typeface="+mn-lt"/>
                <a:cs typeface="Calibri" panose="020F0502020204030204" pitchFamily="34" charset="0"/>
              </a:rPr>
              <a:t> </a:t>
            </a:r>
            <a:r>
              <a:rPr lang="en-GB" sz="2000" b="0" dirty="0" err="1">
                <a:latin typeface="+mn-lt"/>
                <a:cs typeface="Calibri" panose="020F0502020204030204" pitchFamily="34" charset="0"/>
              </a:rPr>
              <a:t>giúp</a:t>
            </a:r>
            <a:r>
              <a:rPr lang="en-GB" sz="2000" b="0" dirty="0">
                <a:latin typeface="+mn-lt"/>
                <a:cs typeface="Calibri" panose="020F0502020204030204" pitchFamily="34" charset="0"/>
              </a:rPr>
              <a:t> </a:t>
            </a:r>
            <a:r>
              <a:rPr lang="en-GB" sz="2000" b="0" dirty="0" err="1">
                <a:latin typeface="+mn-lt"/>
                <a:cs typeface="Calibri" panose="020F0502020204030204" pitchFamily="34" charset="0"/>
              </a:rPr>
              <a:t>nhận</a:t>
            </a:r>
            <a:r>
              <a:rPr lang="en-GB" sz="2000" b="0" dirty="0">
                <a:latin typeface="+mn-lt"/>
                <a:cs typeface="Calibri" panose="020F0502020204030204" pitchFamily="34" charset="0"/>
              </a:rPr>
              <a:t> </a:t>
            </a:r>
            <a:r>
              <a:rPr lang="en-GB" sz="2000" b="0" dirty="0" err="1">
                <a:latin typeface="+mn-lt"/>
                <a:cs typeface="Calibri" panose="020F0502020204030204" pitchFamily="34" charset="0"/>
              </a:rPr>
              <a:t>diện</a:t>
            </a:r>
            <a:r>
              <a:rPr lang="en-GB" sz="2000" b="0" dirty="0">
                <a:latin typeface="+mn-lt"/>
                <a:cs typeface="Calibri" panose="020F0502020204030204" pitchFamily="34" charset="0"/>
              </a:rPr>
              <a:t> bn </a:t>
            </a:r>
            <a:r>
              <a:rPr lang="en-GB" sz="2000" b="0" dirty="0" err="1">
                <a:latin typeface="+mn-lt"/>
                <a:cs typeface="Calibri" panose="020F0502020204030204" pitchFamily="34" charset="0"/>
              </a:rPr>
              <a:t>đáp</a:t>
            </a:r>
            <a:r>
              <a:rPr lang="en-GB" sz="2000" b="0" dirty="0">
                <a:latin typeface="+mn-lt"/>
                <a:cs typeface="Calibri" panose="020F0502020204030204" pitchFamily="34" charset="0"/>
              </a:rPr>
              <a:t> </a:t>
            </a:r>
            <a:r>
              <a:rPr lang="en-GB" sz="2000" b="0" dirty="0" err="1">
                <a:latin typeface="+mn-lt"/>
                <a:cs typeface="Calibri" panose="020F0502020204030204" pitchFamily="34" charset="0"/>
              </a:rPr>
              <a:t>ứng</a:t>
            </a:r>
            <a:r>
              <a:rPr lang="en-GB" sz="2000" b="0" dirty="0">
                <a:latin typeface="+mn-lt"/>
                <a:cs typeface="Calibri" panose="020F0502020204030204" pitchFamily="34" charset="0"/>
              </a:rPr>
              <a:t> ICS</a:t>
            </a:r>
          </a:p>
          <a:p>
            <a:pPr marL="342900" indent="-342900">
              <a:buFont typeface="Arial" panose="020B0604020202020204" pitchFamily="34" charset="0"/>
              <a:buChar char="•"/>
            </a:pPr>
            <a:endParaRPr lang="en-US" sz="2000" b="0" dirty="0"/>
          </a:p>
        </p:txBody>
      </p:sp>
    </p:spTree>
    <p:extLst>
      <p:ext uri="{BB962C8B-B14F-4D97-AF65-F5344CB8AC3E}">
        <p14:creationId xmlns:p14="http://schemas.microsoft.com/office/powerpoint/2010/main" val="800265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723900" y="1447800"/>
            <a:ext cx="10744200" cy="3139321"/>
          </a:xfrm>
          <a:prstGeom prst="rect">
            <a:avLst/>
          </a:prstGeom>
        </p:spPr>
        <p:txBody>
          <a:bodyPr wrap="square">
            <a:spAutoFit/>
          </a:bodyPr>
          <a:lstStyle/>
          <a:p>
            <a:pPr>
              <a:spcAft>
                <a:spcPts val="1200"/>
              </a:spcAft>
              <a:buClr>
                <a:srgbClr val="FFCC66"/>
              </a:buClr>
            </a:pPr>
            <a:r>
              <a:rPr lang="en-GB" dirty="0" err="1">
                <a:solidFill>
                  <a:srgbClr val="FAB516"/>
                </a:solidFill>
                <a:latin typeface="Calibri" panose="020F0502020204030204" pitchFamily="34" charset="0"/>
                <a:cs typeface="Calibri" panose="020F0502020204030204" pitchFamily="34" charset="0"/>
              </a:rPr>
              <a:t>Dyspnea</a:t>
            </a:r>
            <a:r>
              <a:rPr lang="en-GB" dirty="0">
                <a:solidFill>
                  <a:srgbClr val="FAB516"/>
                </a:solidFill>
                <a:latin typeface="Calibri" panose="020F0502020204030204" pitchFamily="34" charset="0"/>
                <a:cs typeface="Calibri" panose="020F0502020204030204" pitchFamily="34" charset="0"/>
              </a:rPr>
              <a:t> </a:t>
            </a:r>
          </a:p>
          <a:p>
            <a:pPr marL="342900" indent="-342900">
              <a:spcAft>
                <a:spcPts val="1200"/>
              </a:spcAft>
              <a:buClr>
                <a:srgbClr val="FFCC66"/>
              </a:buClr>
              <a:buFont typeface="Arial" panose="020B0604020202020204" pitchFamily="34" charset="0"/>
              <a:buChar char="►"/>
            </a:pPr>
            <a:r>
              <a:rPr lang="en-GB" dirty="0">
                <a:solidFill>
                  <a:srgbClr val="FFC000"/>
                </a:solidFill>
                <a:latin typeface="Calibri" panose="020F0502020204030204" pitchFamily="34" charset="0"/>
                <a:cs typeface="Calibri" panose="020F0502020204030204" pitchFamily="34" charset="0"/>
              </a:rPr>
              <a:t>Bn </a:t>
            </a:r>
            <a:r>
              <a:rPr lang="en-GB" dirty="0" err="1">
                <a:solidFill>
                  <a:srgbClr val="FFC000"/>
                </a:solidFill>
                <a:latin typeface="Calibri" panose="020F0502020204030204" pitchFamily="34" charset="0"/>
                <a:cs typeface="Calibri" panose="020F0502020204030204" pitchFamily="34" charset="0"/>
              </a:rPr>
              <a:t>dùng</a:t>
            </a:r>
            <a:r>
              <a:rPr lang="en-GB" dirty="0">
                <a:solidFill>
                  <a:srgbClr val="FFC000"/>
                </a:solidFill>
                <a:latin typeface="Calibri" panose="020F0502020204030204" pitchFamily="34" charset="0"/>
                <a:cs typeface="Calibri" panose="020F0502020204030204" pitchFamily="34" charset="0"/>
              </a:rPr>
              <a:t> 1 </a:t>
            </a:r>
            <a:r>
              <a:rPr lang="en-GB" dirty="0" err="1">
                <a:solidFill>
                  <a:srgbClr val="FFC000"/>
                </a:solidFill>
                <a:latin typeface="Calibri" panose="020F0502020204030204" pitchFamily="34" charset="0"/>
                <a:cs typeface="Calibri" panose="020F0502020204030204" pitchFamily="34" charset="0"/>
              </a:rPr>
              <a:t>thuốc</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khó</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th</a:t>
            </a:r>
            <a:r>
              <a:rPr lang="en-US" dirty="0">
                <a:solidFill>
                  <a:srgbClr val="FFC000"/>
                </a:solidFill>
                <a:latin typeface="Calibri" panose="020F0502020204030204" pitchFamily="34" charset="0"/>
                <a:cs typeface="Calibri" panose="020F0502020204030204" pitchFamily="34" charset="0"/>
              </a:rPr>
              <a:t>ở</a:t>
            </a:r>
            <a:r>
              <a:rPr lang="en-GB" dirty="0">
                <a:solidFill>
                  <a:srgbClr val="FFC000"/>
                </a:solidFill>
                <a:latin typeface="Calibri" panose="020F0502020204030204" pitchFamily="34" charset="0"/>
                <a:cs typeface="Calibri" panose="020F0502020204030204" pitchFamily="34" charset="0"/>
              </a:rPr>
              <a:t> </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tăng</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2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thuốc</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Không</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cải</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thiện</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đổi</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dụng</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cụ</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đổi</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thuốc</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khác</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trong</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nhóm</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trở</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lại</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1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thuốc</a:t>
            </a:r>
            <a:endParaRPr lang="en-GB" dirty="0">
              <a:solidFill>
                <a:srgbClr val="FFC000"/>
              </a:solidFill>
              <a:latin typeface="Calibri" panose="020F0502020204030204" pitchFamily="34" charset="0"/>
              <a:cs typeface="Calibri" panose="020F0502020204030204" pitchFamily="34" charset="0"/>
              <a:sym typeface="Wingdings" panose="05000000000000000000" pitchFamily="2" charset="2"/>
            </a:endParaRPr>
          </a:p>
          <a:p>
            <a:pPr marL="342900" indent="-342900">
              <a:spcAft>
                <a:spcPts val="1200"/>
              </a:spcAft>
              <a:buClr>
                <a:srgbClr val="FFCC66"/>
              </a:buClr>
              <a:buFont typeface="Arial" panose="020B0604020202020204" pitchFamily="34" charset="0"/>
              <a:buChar char="►"/>
            </a:pP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Bn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đang</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a:solidFill>
                  <a:srgbClr val="FFC000"/>
                </a:solidFill>
                <a:latin typeface="Calibri" panose="020F0502020204030204" pitchFamily="34" charset="0"/>
                <a:cs typeface="Calibri" panose="020F0502020204030204" pitchFamily="34" charset="0"/>
              </a:rPr>
              <a:t>LABA/ICS </a:t>
            </a:r>
            <a:r>
              <a:rPr lang="en-GB" dirty="0" err="1">
                <a:solidFill>
                  <a:srgbClr val="FFC000"/>
                </a:solidFill>
                <a:latin typeface="Calibri" panose="020F0502020204030204" pitchFamily="34" charset="0"/>
                <a:cs typeface="Calibri" panose="020F0502020204030204" pitchFamily="34" charset="0"/>
              </a:rPr>
              <a:t>mà</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khó</a:t>
            </a:r>
            <a:r>
              <a:rPr lang="en-GB" dirty="0">
                <a:solidFill>
                  <a:srgbClr val="FFC000"/>
                </a:solidFill>
                <a:latin typeface="Calibri" panose="020F0502020204030204" pitchFamily="34" charset="0"/>
                <a:cs typeface="Calibri" panose="020F0502020204030204" pitchFamily="34" charset="0"/>
              </a:rPr>
              <a:t> </a:t>
            </a:r>
            <a:r>
              <a:rPr lang="en-GB" dirty="0" err="1">
                <a:solidFill>
                  <a:srgbClr val="FFC000"/>
                </a:solidFill>
                <a:latin typeface="Calibri" panose="020F0502020204030204" pitchFamily="34" charset="0"/>
                <a:cs typeface="Calibri" panose="020F0502020204030204" pitchFamily="34" charset="0"/>
              </a:rPr>
              <a:t>th</a:t>
            </a:r>
            <a:r>
              <a:rPr lang="en-US" dirty="0">
                <a:solidFill>
                  <a:srgbClr val="FFC000"/>
                </a:solidFill>
                <a:latin typeface="Calibri" panose="020F0502020204030204" pitchFamily="34" charset="0"/>
                <a:cs typeface="Calibri" panose="020F0502020204030204" pitchFamily="34" charset="0"/>
              </a:rPr>
              <a:t>ở/</a:t>
            </a:r>
            <a:r>
              <a:rPr lang="en-US" dirty="0" err="1">
                <a:solidFill>
                  <a:srgbClr val="FFC000"/>
                </a:solidFill>
                <a:latin typeface="Calibri" panose="020F0502020204030204" pitchFamily="34" charset="0"/>
                <a:cs typeface="Calibri" panose="020F0502020204030204" pitchFamily="34" charset="0"/>
              </a:rPr>
              <a:t>giới</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hạn</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vận</a:t>
            </a:r>
            <a:r>
              <a:rPr lang="en-US" dirty="0">
                <a:solidFill>
                  <a:srgbClr val="FFC000"/>
                </a:solidFill>
                <a:latin typeface="Calibri" panose="020F0502020204030204" pitchFamily="34" charset="0"/>
                <a:cs typeface="Calibri" panose="020F0502020204030204" pitchFamily="34" charset="0"/>
              </a:rPr>
              <a:t> </a:t>
            </a:r>
            <a:r>
              <a:rPr lang="en-US" dirty="0" err="1">
                <a:solidFill>
                  <a:srgbClr val="FFC000"/>
                </a:solidFill>
                <a:latin typeface="Calibri" panose="020F0502020204030204" pitchFamily="34" charset="0"/>
                <a:cs typeface="Calibri" panose="020F0502020204030204" pitchFamily="34" charset="0"/>
              </a:rPr>
              <a:t>động</a:t>
            </a:r>
            <a:r>
              <a:rPr lang="en-US" dirty="0">
                <a:solidFill>
                  <a:srgbClr val="FFC000"/>
                </a:solidFill>
                <a:latin typeface="Calibri" panose="020F0502020204030204" pitchFamily="34" charset="0"/>
                <a:cs typeface="Calibri" panose="020F0502020204030204" pitchFamily="34" charset="0"/>
              </a:rPr>
              <a:t> </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thêm</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LAMA;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hoặc</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chuyển</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LABA+LAMA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nếu</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chỉ</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định</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ICS ban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đầu</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không</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đúng</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không</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GB" dirty="0" err="1">
                <a:solidFill>
                  <a:srgbClr val="FFC000"/>
                </a:solidFill>
                <a:latin typeface="Calibri" panose="020F0502020204030204" pitchFamily="34" charset="0"/>
                <a:cs typeface="Calibri" panose="020F0502020204030204" pitchFamily="34" charset="0"/>
                <a:sym typeface="Wingdings" panose="05000000000000000000" pitchFamily="2" charset="2"/>
              </a:rPr>
              <a:t>nhiều</a:t>
            </a:r>
            <a:r>
              <a:rPr lang="en-GB" dirty="0">
                <a:solidFill>
                  <a:srgbClr val="FFC000"/>
                </a:solidFill>
                <a:latin typeface="Calibri" panose="020F0502020204030204" pitchFamily="34" charset="0"/>
                <a:cs typeface="Calibri" panose="020F0502020204030204" pitchFamily="34" charset="0"/>
                <a:sym typeface="Wingdings" panose="05000000000000000000" pitchFamily="2" charset="2"/>
              </a:rPr>
              <a:t> đ</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ợt</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cấp</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không</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đáp</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ứng</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ICS,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tác</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dụng</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phụ</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cần</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ng</a:t>
            </a:r>
            <a:r>
              <a:rPr lang="vi-VN" dirty="0">
                <a:solidFill>
                  <a:srgbClr val="FFC000"/>
                </a:solidFill>
                <a:latin typeface="Calibri" panose="020F0502020204030204" pitchFamily="34" charset="0"/>
                <a:cs typeface="Calibri" panose="020F0502020204030204" pitchFamily="34" charset="0"/>
                <a:sym typeface="Wingdings" panose="05000000000000000000" pitchFamily="2" charset="2"/>
              </a:rPr>
              <a:t>ư</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ng ICS</a:t>
            </a:r>
          </a:p>
          <a:p>
            <a:pPr marL="342900" indent="-342900">
              <a:spcAft>
                <a:spcPts val="1200"/>
              </a:spcAft>
              <a:buClr>
                <a:srgbClr val="FFCC66"/>
              </a:buClr>
              <a:buFont typeface="Arial" panose="020B0604020202020204" pitchFamily="34" charset="0"/>
              <a:buChar char="►"/>
            </a:pP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Lúc</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nào</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cũng</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cần</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tìm</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nguyên</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nhân</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khó</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thở</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khác</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kỹ</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thuật</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hít</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và</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sự</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tuân</a:t>
            </a:r>
            <a:r>
              <a:rPr lang="en-US" dirty="0">
                <a:solidFill>
                  <a:srgbClr val="FFC000"/>
                </a:solidFill>
                <a:latin typeface="Calibri" panose="020F0502020204030204" pitchFamily="34" charset="0"/>
                <a:cs typeface="Calibri" panose="020F0502020204030204" pitchFamily="34" charset="0"/>
                <a:sym typeface="Wingdings" panose="05000000000000000000" pitchFamily="2" charset="2"/>
              </a:rPr>
              <a:t> </a:t>
            </a:r>
            <a:r>
              <a:rPr lang="en-US" dirty="0" err="1">
                <a:solidFill>
                  <a:srgbClr val="FFC000"/>
                </a:solidFill>
                <a:latin typeface="Calibri" panose="020F0502020204030204" pitchFamily="34" charset="0"/>
                <a:cs typeface="Calibri" panose="020F0502020204030204" pitchFamily="34" charset="0"/>
                <a:sym typeface="Wingdings" panose="05000000000000000000" pitchFamily="2" charset="2"/>
              </a:rPr>
              <a:t>thủ</a:t>
            </a:r>
            <a:endParaRPr lang="en-US" dirty="0">
              <a:solidFill>
                <a:srgbClr val="FFC000"/>
              </a:solidFill>
              <a:latin typeface="Calibri" panose="020F0502020204030204" pitchFamily="34" charset="0"/>
              <a:cs typeface="Calibri" panose="020F0502020204030204" pitchFamily="34" charset="0"/>
              <a:sym typeface="Wingdings" panose="05000000000000000000" pitchFamily="2" charset="2"/>
            </a:endParaRPr>
          </a:p>
        </p:txBody>
      </p:sp>
      <p:sp>
        <p:nvSpPr>
          <p:cNvPr id="8" name="TextBox 1">
            <a:extLst>
              <a:ext uri="{FF2B5EF4-FFF2-40B4-BE49-F238E27FC236}">
                <a16:creationId xmlns:a16="http://schemas.microsoft.com/office/drawing/2014/main" id="{B3E6496E-0C48-4211-B0CC-E9D10FCE48A5}"/>
              </a:ext>
            </a:extLst>
          </p:cNvPr>
          <p:cNvSpPr txBox="1">
            <a:spLocks noChangeArrowheads="1"/>
          </p:cNvSpPr>
          <p:nvPr/>
        </p:nvSpPr>
        <p:spPr bwMode="auto">
          <a:xfrm>
            <a:off x="2855640" y="395083"/>
            <a:ext cx="7056784" cy="523220"/>
          </a:xfrm>
          <a:prstGeom prst="rect">
            <a:avLst/>
          </a:prstGeom>
          <a:noFill/>
          <a:ln w="9525">
            <a:noFill/>
            <a:miter lim="800000"/>
            <a:headEnd/>
            <a:tailEnd/>
          </a:ln>
        </p:spPr>
        <p:txBody>
          <a:bodyPr wrap="square">
            <a:spAutoFit/>
          </a:bodyPr>
          <a:lstStyle/>
          <a:p>
            <a:pPr algn="ct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tiếp</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nối</a:t>
            </a:r>
            <a:r>
              <a:rPr lang="en-US" sz="2800" dirty="0">
                <a:solidFill>
                  <a:srgbClr val="FAB516"/>
                </a:solidFill>
                <a:latin typeface="Tahoma" pitchFamily="34" charset="0"/>
                <a:cs typeface="Tahoma" pitchFamily="34" charset="0"/>
              </a:rPr>
              <a:t> BPTNMT</a:t>
            </a:r>
          </a:p>
        </p:txBody>
      </p:sp>
    </p:spTree>
    <p:extLst>
      <p:ext uri="{BB962C8B-B14F-4D97-AF65-F5344CB8AC3E}">
        <p14:creationId xmlns:p14="http://schemas.microsoft.com/office/powerpoint/2010/main" val="237174852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08961" y="36761"/>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a:extLst>
              <a:ext uri="{FF2B5EF4-FFF2-40B4-BE49-F238E27FC236}">
                <a16:creationId xmlns:a16="http://schemas.microsoft.com/office/drawing/2014/main" id="{41967986-CFBC-4705-A182-2B82C53366A1}"/>
              </a:ext>
            </a:extLst>
          </p:cNvPr>
          <p:cNvSpPr txBox="1">
            <a:spLocks noChangeArrowheads="1"/>
          </p:cNvSpPr>
          <p:nvPr/>
        </p:nvSpPr>
        <p:spPr bwMode="auto">
          <a:xfrm>
            <a:off x="3287688" y="6525345"/>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3" name="Rectangle 2">
            <a:extLst>
              <a:ext uri="{FF2B5EF4-FFF2-40B4-BE49-F238E27FC236}">
                <a16:creationId xmlns:a16="http://schemas.microsoft.com/office/drawing/2014/main" id="{E3211355-3C1A-44A0-8168-D073D3B4DF77}"/>
              </a:ext>
            </a:extLst>
          </p:cNvPr>
          <p:cNvSpPr/>
          <p:nvPr/>
        </p:nvSpPr>
        <p:spPr>
          <a:xfrm>
            <a:off x="0" y="982176"/>
            <a:ext cx="12192000" cy="5352747"/>
          </a:xfrm>
          <a:prstGeom prst="rect">
            <a:avLst/>
          </a:prstGeom>
        </p:spPr>
        <p:txBody>
          <a:bodyPr wrap="square">
            <a:spAutoFit/>
          </a:bodyPr>
          <a:lstStyle/>
          <a:p>
            <a:pPr>
              <a:lnSpc>
                <a:spcPct val="110000"/>
              </a:lnSpc>
              <a:spcAft>
                <a:spcPts val="0"/>
              </a:spcAft>
              <a:buClr>
                <a:srgbClr val="FFCC66"/>
              </a:buClr>
            </a:pPr>
            <a:r>
              <a:rPr lang="en-GB" sz="2000" dirty="0" err="1">
                <a:solidFill>
                  <a:srgbClr val="FFC000"/>
                </a:solidFill>
                <a:latin typeface="+mn-lt"/>
                <a:cs typeface="Calibri" panose="020F0502020204030204" pitchFamily="34" charset="0"/>
              </a:rPr>
              <a:t>Đợt</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cấp</a:t>
            </a:r>
            <a:endParaRPr lang="en-GB" sz="2000" dirty="0">
              <a:solidFill>
                <a:srgbClr val="FFC000"/>
              </a:solidFill>
              <a:latin typeface="+mn-lt"/>
              <a:cs typeface="Calibri" panose="020F0502020204030204" pitchFamily="34" charset="0"/>
            </a:endParaRPr>
          </a:p>
          <a:p>
            <a:pPr marL="342900" indent="-342900">
              <a:lnSpc>
                <a:spcPct val="110000"/>
              </a:lnSpc>
              <a:spcAft>
                <a:spcPts val="0"/>
              </a:spcAft>
              <a:buClr>
                <a:srgbClr val="FFCC66"/>
              </a:buClr>
              <a:buFont typeface="Arial" panose="020B0604020202020204" pitchFamily="34" charset="0"/>
              <a:buChar char="►"/>
            </a:pPr>
            <a:r>
              <a:rPr lang="en-GB" sz="2000" dirty="0" err="1">
                <a:solidFill>
                  <a:srgbClr val="FFC000"/>
                </a:solidFill>
                <a:latin typeface="+mn-lt"/>
                <a:cs typeface="Calibri" panose="020F0502020204030204" pitchFamily="34" charset="0"/>
              </a:rPr>
              <a:t>Đợt</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cấp</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dù</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một</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dãn</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phế</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quản</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tác</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dụng</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dài</a:t>
            </a:r>
            <a:r>
              <a:rPr lang="en-GB" sz="2000" dirty="0">
                <a:solidFill>
                  <a:srgbClr val="FFC000"/>
                </a:solidFill>
                <a:latin typeface="+mn-lt"/>
                <a:cs typeface="Calibri" panose="020F0502020204030204" pitchFamily="34" charset="0"/>
              </a:rPr>
              <a:t> </a:t>
            </a:r>
            <a:r>
              <a:rPr lang="en-GB" sz="2000" dirty="0">
                <a:solidFill>
                  <a:srgbClr val="FFC000"/>
                </a:solidFill>
                <a:latin typeface="+mn-lt"/>
                <a:cs typeface="Calibri" panose="020F0502020204030204" pitchFamily="34" charset="0"/>
                <a:sym typeface="Wingdings" panose="05000000000000000000" pitchFamily="2" charset="2"/>
              </a:rPr>
              <a:t> </a:t>
            </a:r>
            <a:r>
              <a:rPr lang="en-GB" sz="2000" dirty="0">
                <a:solidFill>
                  <a:srgbClr val="FFC000"/>
                </a:solidFill>
                <a:latin typeface="+mn-lt"/>
                <a:cs typeface="Calibri" panose="020F0502020204030204" pitchFamily="34" charset="0"/>
              </a:rPr>
              <a:t>LABA/LAMA or LABA/ICS (</a:t>
            </a:r>
            <a:r>
              <a:rPr lang="en-GB" sz="2000" dirty="0" err="1">
                <a:solidFill>
                  <a:srgbClr val="FFC000"/>
                </a:solidFill>
                <a:latin typeface="+mn-lt"/>
                <a:cs typeface="Calibri" panose="020F0502020204030204" pitchFamily="34" charset="0"/>
              </a:rPr>
              <a:t>nếu</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tiền</a:t>
            </a:r>
            <a:r>
              <a:rPr lang="en-GB" sz="2000" dirty="0">
                <a:solidFill>
                  <a:srgbClr val="FFC000"/>
                </a:solidFill>
                <a:latin typeface="+mn-lt"/>
                <a:cs typeface="Calibri" panose="020F0502020204030204" pitchFamily="34" charset="0"/>
              </a:rPr>
              <a:t> s</a:t>
            </a:r>
            <a:r>
              <a:rPr lang="en-US" sz="2000" dirty="0">
                <a:solidFill>
                  <a:srgbClr val="FFC000"/>
                </a:solidFill>
                <a:latin typeface="+mn-lt"/>
                <a:cs typeface="Calibri" panose="020F0502020204030204" pitchFamily="34" charset="0"/>
              </a:rPr>
              <a:t>ử, </a:t>
            </a:r>
            <a:r>
              <a:rPr lang="en-US" sz="2000" dirty="0" err="1">
                <a:solidFill>
                  <a:srgbClr val="FFC000"/>
                </a:solidFill>
                <a:latin typeface="+mn-lt"/>
                <a:cs typeface="Calibri" panose="020F0502020204030204" pitchFamily="34" charset="0"/>
              </a:rPr>
              <a:t>lâm</a:t>
            </a:r>
            <a:r>
              <a:rPr lang="en-US" sz="2000" dirty="0">
                <a:solidFill>
                  <a:srgbClr val="FFC000"/>
                </a:solidFill>
                <a:latin typeface="+mn-lt"/>
                <a:cs typeface="Calibri" panose="020F0502020204030204" pitchFamily="34" charset="0"/>
              </a:rPr>
              <a:t> </a:t>
            </a:r>
            <a:r>
              <a:rPr lang="en-US" sz="2000" dirty="0" err="1">
                <a:solidFill>
                  <a:srgbClr val="FFC000"/>
                </a:solidFill>
                <a:latin typeface="+mn-lt"/>
                <a:cs typeface="Calibri" panose="020F0502020204030204" pitchFamily="34" charset="0"/>
              </a:rPr>
              <a:t>sàng</a:t>
            </a:r>
            <a:r>
              <a:rPr lang="en-US" sz="2000" dirty="0">
                <a:solidFill>
                  <a:srgbClr val="FFC000"/>
                </a:solidFill>
                <a:latin typeface="+mn-lt"/>
                <a:cs typeface="Calibri" panose="020F0502020204030204" pitchFamily="34" charset="0"/>
              </a:rPr>
              <a:t> </a:t>
            </a:r>
            <a:r>
              <a:rPr lang="en-US" sz="2000" dirty="0" err="1">
                <a:solidFill>
                  <a:srgbClr val="FFC000"/>
                </a:solidFill>
                <a:latin typeface="+mn-lt"/>
                <a:cs typeface="Calibri" panose="020F0502020204030204" pitchFamily="34" charset="0"/>
              </a:rPr>
              <a:t>kèm</a:t>
            </a:r>
            <a:r>
              <a:rPr lang="en-US" sz="2000" dirty="0">
                <a:solidFill>
                  <a:srgbClr val="FFC000"/>
                </a:solidFill>
                <a:latin typeface="+mn-lt"/>
                <a:cs typeface="Calibri" panose="020F0502020204030204" pitchFamily="34" charset="0"/>
              </a:rPr>
              <a:t> hen)</a:t>
            </a:r>
          </a:p>
          <a:p>
            <a:pPr marL="342900" indent="-342900">
              <a:lnSpc>
                <a:spcPct val="110000"/>
              </a:lnSpc>
              <a:spcAft>
                <a:spcPts val="0"/>
              </a:spcAft>
              <a:buClr>
                <a:srgbClr val="FFCC66"/>
              </a:buClr>
              <a:buFont typeface="Arial" panose="020B0604020202020204" pitchFamily="34" charset="0"/>
              <a:buChar char="►"/>
            </a:pPr>
            <a:r>
              <a:rPr lang="en-GB" sz="2000" dirty="0">
                <a:solidFill>
                  <a:srgbClr val="FFC000"/>
                </a:solidFill>
                <a:latin typeface="+mn-lt"/>
                <a:cs typeface="Calibri" panose="020F0502020204030204" pitchFamily="34" charset="0"/>
              </a:rPr>
              <a:t>Bn 1 </a:t>
            </a:r>
            <a:r>
              <a:rPr lang="en-GB" sz="2000" dirty="0" err="1">
                <a:solidFill>
                  <a:srgbClr val="FFC000"/>
                </a:solidFill>
                <a:latin typeface="+mn-lt"/>
                <a:cs typeface="Calibri" panose="020F0502020204030204" pitchFamily="34" charset="0"/>
              </a:rPr>
              <a:t>đợt</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cấp</a:t>
            </a:r>
            <a:r>
              <a:rPr lang="en-GB" sz="2000" dirty="0">
                <a:solidFill>
                  <a:srgbClr val="FFC000"/>
                </a:solidFill>
                <a:latin typeface="+mn-lt"/>
                <a:cs typeface="Calibri" panose="020F0502020204030204" pitchFamily="34" charset="0"/>
              </a:rPr>
              <a:t>, ≥ 300 eosinophil/µL </a:t>
            </a:r>
            <a:r>
              <a:rPr lang="en-GB" sz="2000" dirty="0" err="1">
                <a:solidFill>
                  <a:srgbClr val="FFC000"/>
                </a:solidFill>
                <a:latin typeface="+mn-lt"/>
                <a:cs typeface="Calibri" panose="020F0502020204030204" pitchFamily="34" charset="0"/>
              </a:rPr>
              <a:t>máu</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nhiều</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khả</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năng</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đáp</a:t>
            </a:r>
            <a:r>
              <a:rPr lang="en-GB" sz="2000" dirty="0">
                <a:solidFill>
                  <a:srgbClr val="FFC000"/>
                </a:solidFill>
                <a:latin typeface="+mn-lt"/>
                <a:cs typeface="Calibri" panose="020F0502020204030204" pitchFamily="34" charset="0"/>
              </a:rPr>
              <a:t> </a:t>
            </a:r>
            <a:r>
              <a:rPr lang="en-US" sz="2000" dirty="0" err="1">
                <a:solidFill>
                  <a:srgbClr val="FFC000"/>
                </a:solidFill>
                <a:latin typeface="+mn-lt"/>
                <a:cs typeface="Calibri" panose="020F0502020204030204" pitchFamily="34" charset="0"/>
              </a:rPr>
              <a:t>ứng</a:t>
            </a:r>
            <a:r>
              <a:rPr lang="en-GB" sz="2000" dirty="0">
                <a:solidFill>
                  <a:srgbClr val="FFC000"/>
                </a:solidFill>
                <a:latin typeface="+mn-lt"/>
                <a:cs typeface="Calibri" panose="020F0502020204030204" pitchFamily="34" charset="0"/>
              </a:rPr>
              <a:t> LABA/ICS</a:t>
            </a:r>
          </a:p>
          <a:p>
            <a:pPr marL="342900" indent="-342900">
              <a:lnSpc>
                <a:spcPct val="110000"/>
              </a:lnSpc>
              <a:spcAft>
                <a:spcPts val="0"/>
              </a:spcAft>
              <a:buClr>
                <a:srgbClr val="FFCC66"/>
              </a:buClr>
              <a:buFont typeface="Arial" panose="020B0604020202020204" pitchFamily="34" charset="0"/>
              <a:buChar char="►"/>
            </a:pPr>
            <a:r>
              <a:rPr lang="en-GB" sz="2000" dirty="0">
                <a:solidFill>
                  <a:srgbClr val="FFC000"/>
                </a:solidFill>
                <a:latin typeface="+mn-lt"/>
                <a:cs typeface="Calibri" panose="020F0502020204030204" pitchFamily="34" charset="0"/>
              </a:rPr>
              <a:t>Bn ≥ 2 </a:t>
            </a:r>
            <a:r>
              <a:rPr lang="en-GB" sz="2000" dirty="0" err="1">
                <a:solidFill>
                  <a:srgbClr val="FFC000"/>
                </a:solidFill>
                <a:latin typeface="+mn-lt"/>
                <a:cs typeface="Calibri" panose="020F0502020204030204" pitchFamily="34" charset="0"/>
              </a:rPr>
              <a:t>đợt</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cấp</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trung</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bình</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hoặc</a:t>
            </a:r>
            <a:r>
              <a:rPr lang="en-GB" sz="2000" dirty="0">
                <a:solidFill>
                  <a:srgbClr val="FFC000"/>
                </a:solidFill>
                <a:latin typeface="+mn-lt"/>
                <a:cs typeface="Calibri" panose="020F0502020204030204" pitchFamily="34" charset="0"/>
              </a:rPr>
              <a:t> 1 đ</a:t>
            </a:r>
            <a:r>
              <a:rPr lang="en-US" sz="2000" dirty="0">
                <a:solidFill>
                  <a:srgbClr val="FFC000"/>
                </a:solidFill>
                <a:latin typeface="+mn-lt"/>
                <a:cs typeface="Calibri" panose="020F0502020204030204" pitchFamily="34" charset="0"/>
              </a:rPr>
              <a:t>ợ</a:t>
            </a:r>
            <a:r>
              <a:rPr lang="en-GB" sz="2000" dirty="0">
                <a:solidFill>
                  <a:srgbClr val="FFC000"/>
                </a:solidFill>
                <a:latin typeface="+mn-lt"/>
                <a:cs typeface="Calibri" panose="020F0502020204030204" pitchFamily="34" charset="0"/>
              </a:rPr>
              <a:t>t </a:t>
            </a:r>
            <a:r>
              <a:rPr lang="en-GB" sz="2000" dirty="0" err="1">
                <a:solidFill>
                  <a:srgbClr val="FFC000"/>
                </a:solidFill>
                <a:latin typeface="+mn-lt"/>
                <a:cs typeface="Calibri" panose="020F0502020204030204" pitchFamily="34" charset="0"/>
              </a:rPr>
              <a:t>cấp</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nhập</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viện</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trong</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năm</a:t>
            </a:r>
            <a:r>
              <a:rPr lang="en-GB" sz="2000" dirty="0">
                <a:solidFill>
                  <a:srgbClr val="FFC000"/>
                </a:solidFill>
                <a:latin typeface="+mn-lt"/>
                <a:cs typeface="Calibri" panose="020F0502020204030204" pitchFamily="34" charset="0"/>
              </a:rPr>
              <a:t> tr</a:t>
            </a:r>
            <a:r>
              <a:rPr lang="vi-VN" sz="2000" dirty="0">
                <a:solidFill>
                  <a:srgbClr val="FFC000"/>
                </a:solidFill>
                <a:latin typeface="+mn-lt"/>
                <a:cs typeface="Calibri" panose="020F0502020204030204" pitchFamily="34" charset="0"/>
              </a:rPr>
              <a:t>ư</a:t>
            </a:r>
            <a:r>
              <a:rPr lang="en-US" sz="2000" dirty="0" err="1">
                <a:solidFill>
                  <a:srgbClr val="FFC000"/>
                </a:solidFill>
                <a:latin typeface="+mn-lt"/>
                <a:cs typeface="Calibri" panose="020F0502020204030204" pitchFamily="34" charset="0"/>
              </a:rPr>
              <a:t>ớc</a:t>
            </a:r>
            <a:r>
              <a:rPr lang="en-GB" sz="2000" dirty="0">
                <a:solidFill>
                  <a:srgbClr val="FFC000"/>
                </a:solidFill>
                <a:latin typeface="+mn-lt"/>
                <a:cs typeface="Calibri" panose="020F0502020204030204" pitchFamily="34" charset="0"/>
              </a:rPr>
              <a:t>, LABA/ICS </a:t>
            </a:r>
            <a:r>
              <a:rPr lang="en-GB" sz="2000" dirty="0" err="1">
                <a:solidFill>
                  <a:srgbClr val="FFC000"/>
                </a:solidFill>
                <a:latin typeface="+mn-lt"/>
                <a:cs typeface="Calibri" panose="020F0502020204030204" pitchFamily="34" charset="0"/>
              </a:rPr>
              <a:t>xem</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xét</a:t>
            </a:r>
            <a:r>
              <a:rPr lang="en-GB" sz="2000" dirty="0">
                <a:solidFill>
                  <a:srgbClr val="FFC000"/>
                </a:solidFill>
                <a:latin typeface="+mn-lt"/>
                <a:cs typeface="Calibri" panose="020F0502020204030204" pitchFamily="34" charset="0"/>
              </a:rPr>
              <a:t> dung </a:t>
            </a:r>
            <a:r>
              <a:rPr lang="en-GB" sz="2000" dirty="0" err="1">
                <a:solidFill>
                  <a:srgbClr val="FFC000"/>
                </a:solidFill>
                <a:latin typeface="+mn-lt"/>
                <a:cs typeface="Calibri" panose="020F0502020204030204" pitchFamily="34" charset="0"/>
              </a:rPr>
              <a:t>khi</a:t>
            </a:r>
            <a:r>
              <a:rPr lang="en-GB" sz="2000" dirty="0">
                <a:solidFill>
                  <a:srgbClr val="FFC000"/>
                </a:solidFill>
                <a:latin typeface="+mn-lt"/>
                <a:cs typeface="Calibri" panose="020F0502020204030204" pitchFamily="34" charset="0"/>
              </a:rPr>
              <a:t> ≥ 100 eosinophil/µL, </a:t>
            </a:r>
            <a:r>
              <a:rPr lang="en-GB" sz="2000" dirty="0" err="1">
                <a:solidFill>
                  <a:srgbClr val="FFC000"/>
                </a:solidFill>
                <a:latin typeface="+mn-lt"/>
                <a:cs typeface="Calibri" panose="020F0502020204030204" pitchFamily="34" charset="0"/>
              </a:rPr>
              <a:t>vì</a:t>
            </a:r>
            <a:r>
              <a:rPr lang="en-GB" sz="2000" dirty="0">
                <a:solidFill>
                  <a:srgbClr val="FFC000"/>
                </a:solidFill>
                <a:latin typeface="+mn-lt"/>
                <a:cs typeface="Calibri" panose="020F0502020204030204" pitchFamily="34" charset="0"/>
              </a:rPr>
              <a:t> ICS </a:t>
            </a:r>
            <a:r>
              <a:rPr lang="en-GB" sz="2000" dirty="0" err="1">
                <a:solidFill>
                  <a:srgbClr val="FFC000"/>
                </a:solidFill>
                <a:latin typeface="+mn-lt"/>
                <a:cs typeface="Calibri" panose="020F0502020204030204" pitchFamily="34" charset="0"/>
              </a:rPr>
              <a:t>hiệu</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quả</a:t>
            </a:r>
            <a:r>
              <a:rPr lang="en-GB" sz="2000" dirty="0">
                <a:solidFill>
                  <a:srgbClr val="FFC000"/>
                </a:solidFill>
                <a:latin typeface="+mn-lt"/>
                <a:cs typeface="Calibri" panose="020F0502020204030204" pitchFamily="34" charset="0"/>
              </a:rPr>
              <a:t> h</a:t>
            </a:r>
            <a:r>
              <a:rPr lang="vi-VN" sz="2000" dirty="0">
                <a:solidFill>
                  <a:srgbClr val="FFC000"/>
                </a:solidFill>
                <a:latin typeface="+mn-lt"/>
                <a:cs typeface="Calibri" panose="020F0502020204030204" pitchFamily="34" charset="0"/>
              </a:rPr>
              <a:t>ơ</a:t>
            </a:r>
            <a:r>
              <a:rPr lang="en-US" sz="2000" dirty="0">
                <a:solidFill>
                  <a:srgbClr val="FFC000"/>
                </a:solidFill>
                <a:latin typeface="+mn-lt"/>
                <a:cs typeface="Calibri" panose="020F0502020204030204" pitchFamily="34" charset="0"/>
              </a:rPr>
              <a:t>n ở bn </a:t>
            </a:r>
            <a:r>
              <a:rPr lang="en-US" sz="2000" dirty="0" err="1">
                <a:solidFill>
                  <a:srgbClr val="FFC000"/>
                </a:solidFill>
                <a:latin typeface="+mn-lt"/>
                <a:cs typeface="Calibri" panose="020F0502020204030204" pitchFamily="34" charset="0"/>
              </a:rPr>
              <a:t>đợt</a:t>
            </a:r>
            <a:r>
              <a:rPr lang="en-US" sz="2000" dirty="0">
                <a:solidFill>
                  <a:srgbClr val="FFC000"/>
                </a:solidFill>
                <a:latin typeface="+mn-lt"/>
                <a:cs typeface="Calibri" panose="020F0502020204030204" pitchFamily="34" charset="0"/>
              </a:rPr>
              <a:t> </a:t>
            </a:r>
            <a:r>
              <a:rPr lang="en-US" sz="2000" dirty="0" err="1">
                <a:solidFill>
                  <a:srgbClr val="FFC000"/>
                </a:solidFill>
                <a:latin typeface="+mn-lt"/>
                <a:cs typeface="Calibri" panose="020F0502020204030204" pitchFamily="34" charset="0"/>
              </a:rPr>
              <a:t>cấp</a:t>
            </a:r>
            <a:r>
              <a:rPr lang="en-US" sz="2000" dirty="0">
                <a:solidFill>
                  <a:srgbClr val="FFC000"/>
                </a:solidFill>
                <a:latin typeface="+mn-lt"/>
                <a:cs typeface="Calibri" panose="020F0502020204030204" pitchFamily="34" charset="0"/>
              </a:rPr>
              <a:t> </a:t>
            </a:r>
            <a:r>
              <a:rPr lang="en-US" sz="2000" dirty="0" err="1">
                <a:solidFill>
                  <a:srgbClr val="FFC000"/>
                </a:solidFill>
                <a:latin typeface="+mn-lt"/>
                <a:cs typeface="Calibri" panose="020F0502020204030204" pitchFamily="34" charset="0"/>
              </a:rPr>
              <a:t>nhiều</a:t>
            </a:r>
            <a:r>
              <a:rPr lang="en-US" sz="2000" dirty="0">
                <a:solidFill>
                  <a:srgbClr val="FFC000"/>
                </a:solidFill>
                <a:latin typeface="+mn-lt"/>
                <a:cs typeface="Calibri" panose="020F0502020204030204" pitchFamily="34" charset="0"/>
              </a:rPr>
              <a:t> </a:t>
            </a:r>
            <a:r>
              <a:rPr lang="en-US" sz="2000" dirty="0" err="1">
                <a:solidFill>
                  <a:srgbClr val="FFC000"/>
                </a:solidFill>
                <a:latin typeface="+mn-lt"/>
                <a:cs typeface="Calibri" panose="020F0502020204030204" pitchFamily="34" charset="0"/>
              </a:rPr>
              <a:t>và</a:t>
            </a:r>
            <a:r>
              <a:rPr lang="en-US" sz="2000" dirty="0">
                <a:solidFill>
                  <a:srgbClr val="FFC000"/>
                </a:solidFill>
                <a:latin typeface="+mn-lt"/>
                <a:cs typeface="Calibri" panose="020F0502020204030204" pitchFamily="34" charset="0"/>
              </a:rPr>
              <a:t>/</a:t>
            </a:r>
            <a:r>
              <a:rPr lang="en-US" sz="2000" dirty="0" err="1">
                <a:solidFill>
                  <a:srgbClr val="FFC000"/>
                </a:solidFill>
                <a:latin typeface="+mn-lt"/>
                <a:cs typeface="Calibri" panose="020F0502020204030204" pitchFamily="34" charset="0"/>
              </a:rPr>
              <a:t>hoặc</a:t>
            </a:r>
            <a:r>
              <a:rPr lang="en-US" sz="2000" dirty="0">
                <a:solidFill>
                  <a:srgbClr val="FFC000"/>
                </a:solidFill>
                <a:latin typeface="+mn-lt"/>
                <a:cs typeface="Calibri" panose="020F0502020204030204" pitchFamily="34" charset="0"/>
              </a:rPr>
              <a:t> </a:t>
            </a:r>
            <a:r>
              <a:rPr lang="en-US" sz="2000" dirty="0" err="1">
                <a:solidFill>
                  <a:srgbClr val="FFC000"/>
                </a:solidFill>
                <a:latin typeface="+mn-lt"/>
                <a:cs typeface="Calibri" panose="020F0502020204030204" pitchFamily="34" charset="0"/>
              </a:rPr>
              <a:t>nặng</a:t>
            </a:r>
            <a:endParaRPr lang="en-US" sz="2000" dirty="0">
              <a:solidFill>
                <a:srgbClr val="FFC000"/>
              </a:solidFill>
              <a:latin typeface="+mn-lt"/>
              <a:cs typeface="Calibri" panose="020F0502020204030204" pitchFamily="34" charset="0"/>
            </a:endParaRPr>
          </a:p>
          <a:p>
            <a:pPr marL="342900" indent="-342900">
              <a:lnSpc>
                <a:spcPct val="110000"/>
              </a:lnSpc>
              <a:spcAft>
                <a:spcPts val="0"/>
              </a:spcAft>
              <a:buClr>
                <a:srgbClr val="FFCC66"/>
              </a:buClr>
              <a:buFont typeface="Arial" panose="020B0604020202020204" pitchFamily="34" charset="0"/>
              <a:buChar char="►"/>
            </a:pPr>
            <a:r>
              <a:rPr lang="en-GB" sz="2000" dirty="0" err="1">
                <a:solidFill>
                  <a:srgbClr val="FFC000"/>
                </a:solidFill>
                <a:latin typeface="+mn-lt"/>
              </a:rPr>
              <a:t>Đợt</a:t>
            </a:r>
            <a:r>
              <a:rPr lang="en-GB" sz="2000" dirty="0">
                <a:solidFill>
                  <a:srgbClr val="FFC000"/>
                </a:solidFill>
                <a:latin typeface="+mn-lt"/>
              </a:rPr>
              <a:t> </a:t>
            </a:r>
            <a:r>
              <a:rPr lang="en-GB" sz="2000" dirty="0" err="1">
                <a:solidFill>
                  <a:srgbClr val="FFC000"/>
                </a:solidFill>
                <a:latin typeface="+mn-lt"/>
              </a:rPr>
              <a:t>cấp</a:t>
            </a:r>
            <a:r>
              <a:rPr lang="en-GB" sz="2000" dirty="0">
                <a:solidFill>
                  <a:srgbClr val="FFC000"/>
                </a:solidFill>
                <a:latin typeface="+mn-lt"/>
              </a:rPr>
              <a:t> </a:t>
            </a:r>
            <a:r>
              <a:rPr lang="en-GB" sz="2000" dirty="0" err="1">
                <a:solidFill>
                  <a:srgbClr val="FFC000"/>
                </a:solidFill>
                <a:latin typeface="+mn-lt"/>
              </a:rPr>
              <a:t>dù</a:t>
            </a:r>
            <a:r>
              <a:rPr lang="en-GB" sz="2000" dirty="0">
                <a:solidFill>
                  <a:srgbClr val="FFC000"/>
                </a:solidFill>
                <a:latin typeface="+mn-lt"/>
              </a:rPr>
              <a:t> LABA+LAMA:</a:t>
            </a:r>
          </a:p>
          <a:p>
            <a:pPr marL="800100" lvl="1" indent="-342900">
              <a:lnSpc>
                <a:spcPct val="110000"/>
              </a:lnSpc>
              <a:spcAft>
                <a:spcPts val="0"/>
              </a:spcAft>
              <a:buClr>
                <a:srgbClr val="FFCC66"/>
              </a:buClr>
              <a:buFont typeface="Wingdings" panose="05000000000000000000" pitchFamily="2" charset="2"/>
              <a:buChar char="Ø"/>
            </a:pPr>
            <a:r>
              <a:rPr lang="en-GB" sz="1600" dirty="0" err="1">
                <a:solidFill>
                  <a:srgbClr val="FFC000"/>
                </a:solidFill>
                <a:latin typeface="+mn-lt"/>
              </a:rPr>
              <a:t>Lên</a:t>
            </a:r>
            <a:r>
              <a:rPr lang="en-GB" sz="1600" dirty="0">
                <a:solidFill>
                  <a:srgbClr val="FFC000"/>
                </a:solidFill>
                <a:latin typeface="+mn-lt"/>
              </a:rPr>
              <a:t> thang LABA/LAMA/ICS </a:t>
            </a:r>
            <a:r>
              <a:rPr lang="en-GB" sz="1600" dirty="0" err="1">
                <a:solidFill>
                  <a:srgbClr val="FFC000"/>
                </a:solidFill>
                <a:latin typeface="+mn-lt"/>
              </a:rPr>
              <a:t>nếu</a:t>
            </a:r>
            <a:r>
              <a:rPr lang="en-GB" sz="1600" dirty="0">
                <a:solidFill>
                  <a:srgbClr val="FFC000"/>
                </a:solidFill>
                <a:latin typeface="+mn-lt"/>
              </a:rPr>
              <a:t> eosinophil </a:t>
            </a:r>
            <a:r>
              <a:rPr lang="en-GB" sz="1600" dirty="0" err="1">
                <a:solidFill>
                  <a:srgbClr val="FFC000"/>
                </a:solidFill>
                <a:latin typeface="+mn-lt"/>
              </a:rPr>
              <a:t>máu</a:t>
            </a:r>
            <a:r>
              <a:rPr lang="en-GB" sz="1600" dirty="0">
                <a:solidFill>
                  <a:srgbClr val="FFC000"/>
                </a:solidFill>
                <a:latin typeface="+mn-lt"/>
              </a:rPr>
              <a:t> ≥ 100 /µL</a:t>
            </a:r>
          </a:p>
          <a:p>
            <a:pPr marL="800100" lvl="1" indent="-342900">
              <a:lnSpc>
                <a:spcPct val="110000"/>
              </a:lnSpc>
              <a:spcAft>
                <a:spcPts val="0"/>
              </a:spcAft>
              <a:buClr>
                <a:srgbClr val="FFCC66"/>
              </a:buClr>
              <a:buFont typeface="Wingdings" panose="05000000000000000000" pitchFamily="2" charset="2"/>
              <a:buChar char="Ø"/>
            </a:pPr>
            <a:r>
              <a:rPr lang="en-GB" sz="1600" dirty="0" err="1">
                <a:solidFill>
                  <a:srgbClr val="FFC000"/>
                </a:solidFill>
                <a:latin typeface="+mn-lt"/>
              </a:rPr>
              <a:t>Thêm</a:t>
            </a:r>
            <a:r>
              <a:rPr lang="en-GB" sz="1600" dirty="0">
                <a:solidFill>
                  <a:srgbClr val="FFC000"/>
                </a:solidFill>
                <a:latin typeface="+mn-lt"/>
              </a:rPr>
              <a:t> roflumilast </a:t>
            </a:r>
            <a:r>
              <a:rPr lang="en-GB" sz="1600" dirty="0" err="1">
                <a:solidFill>
                  <a:srgbClr val="FFC000"/>
                </a:solidFill>
                <a:latin typeface="+mn-lt"/>
              </a:rPr>
              <a:t>hoặc</a:t>
            </a:r>
            <a:r>
              <a:rPr lang="en-GB" sz="1600" dirty="0">
                <a:solidFill>
                  <a:srgbClr val="FFC000"/>
                </a:solidFill>
                <a:latin typeface="+mn-lt"/>
              </a:rPr>
              <a:t> azithromycin </a:t>
            </a:r>
            <a:r>
              <a:rPr lang="en-GB" sz="1600" dirty="0" err="1">
                <a:solidFill>
                  <a:srgbClr val="FFC000"/>
                </a:solidFill>
                <a:latin typeface="+mn-lt"/>
              </a:rPr>
              <a:t>nếu</a:t>
            </a:r>
            <a:r>
              <a:rPr lang="en-GB" sz="1600" dirty="0">
                <a:solidFill>
                  <a:srgbClr val="FFC000"/>
                </a:solidFill>
                <a:latin typeface="+mn-lt"/>
              </a:rPr>
              <a:t> eosinophil </a:t>
            </a:r>
            <a:r>
              <a:rPr lang="en-GB" sz="1600" dirty="0" err="1">
                <a:solidFill>
                  <a:srgbClr val="FFC000"/>
                </a:solidFill>
                <a:latin typeface="+mn-lt"/>
              </a:rPr>
              <a:t>máu</a:t>
            </a:r>
            <a:r>
              <a:rPr lang="en-GB" sz="1600" dirty="0">
                <a:solidFill>
                  <a:srgbClr val="FFC000"/>
                </a:solidFill>
                <a:latin typeface="+mn-lt"/>
              </a:rPr>
              <a:t> &lt; 100 cells/µL</a:t>
            </a:r>
          </a:p>
          <a:p>
            <a:pPr marL="342900" indent="-342900">
              <a:lnSpc>
                <a:spcPct val="110000"/>
              </a:lnSpc>
              <a:spcAft>
                <a:spcPts val="0"/>
              </a:spcAft>
              <a:buClr>
                <a:srgbClr val="FFCC66"/>
              </a:buClr>
              <a:buFont typeface="Arial" panose="020B0604020202020204" pitchFamily="34" charset="0"/>
              <a:buChar char="►"/>
            </a:pPr>
            <a:r>
              <a:rPr lang="en-GB" sz="2000" dirty="0">
                <a:solidFill>
                  <a:srgbClr val="FFC000"/>
                </a:solidFill>
                <a:latin typeface="+mn-lt"/>
              </a:rPr>
              <a:t>Đ</a:t>
            </a:r>
            <a:r>
              <a:rPr lang="en-US" sz="2000" dirty="0" err="1">
                <a:solidFill>
                  <a:srgbClr val="FFC000"/>
                </a:solidFill>
                <a:latin typeface="+mn-lt"/>
              </a:rPr>
              <a:t>ợt</a:t>
            </a:r>
            <a:r>
              <a:rPr lang="en-US" sz="2000" dirty="0">
                <a:solidFill>
                  <a:srgbClr val="FFC000"/>
                </a:solidFill>
                <a:latin typeface="+mn-lt"/>
              </a:rPr>
              <a:t> </a:t>
            </a:r>
            <a:r>
              <a:rPr lang="en-US" sz="2000" dirty="0" err="1">
                <a:solidFill>
                  <a:srgbClr val="FFC000"/>
                </a:solidFill>
                <a:latin typeface="+mn-lt"/>
              </a:rPr>
              <a:t>cấp</a:t>
            </a:r>
            <a:r>
              <a:rPr lang="en-US" sz="2000" dirty="0">
                <a:solidFill>
                  <a:srgbClr val="FFC000"/>
                </a:solidFill>
                <a:latin typeface="+mn-lt"/>
              </a:rPr>
              <a:t> </a:t>
            </a:r>
            <a:r>
              <a:rPr lang="en-US" sz="2000" dirty="0" err="1">
                <a:solidFill>
                  <a:srgbClr val="FFC000"/>
                </a:solidFill>
                <a:latin typeface="+mn-lt"/>
              </a:rPr>
              <a:t>dù</a:t>
            </a:r>
            <a:r>
              <a:rPr lang="en-US" sz="2000" dirty="0">
                <a:solidFill>
                  <a:srgbClr val="FFC000"/>
                </a:solidFill>
                <a:latin typeface="+mn-lt"/>
              </a:rPr>
              <a:t> </a:t>
            </a:r>
            <a:r>
              <a:rPr lang="en-GB" sz="2000" dirty="0">
                <a:solidFill>
                  <a:srgbClr val="FFC000"/>
                </a:solidFill>
                <a:latin typeface="+mn-lt"/>
              </a:rPr>
              <a:t>LABA/ICS </a:t>
            </a:r>
            <a:r>
              <a:rPr lang="en-GB" sz="2000" dirty="0">
                <a:solidFill>
                  <a:srgbClr val="FFC000"/>
                </a:solidFill>
                <a:latin typeface="+mn-lt"/>
                <a:sym typeface="Wingdings" panose="05000000000000000000" pitchFamily="2" charset="2"/>
              </a:rPr>
              <a:t> </a:t>
            </a:r>
            <a:r>
              <a:rPr lang="en-GB" sz="2000" dirty="0" err="1">
                <a:solidFill>
                  <a:srgbClr val="FFC000"/>
                </a:solidFill>
                <a:latin typeface="+mn-lt"/>
                <a:sym typeface="Wingdings" panose="05000000000000000000" pitchFamily="2" charset="2"/>
              </a:rPr>
              <a:t>thêm</a:t>
            </a:r>
            <a:r>
              <a:rPr lang="en-GB" sz="2000" dirty="0">
                <a:solidFill>
                  <a:srgbClr val="FFC000"/>
                </a:solidFill>
                <a:latin typeface="+mn-lt"/>
                <a:sym typeface="Wingdings" panose="05000000000000000000" pitchFamily="2" charset="2"/>
              </a:rPr>
              <a:t> LAMA </a:t>
            </a:r>
            <a:r>
              <a:rPr lang="en-GB" sz="2000" dirty="0" err="1">
                <a:solidFill>
                  <a:srgbClr val="FFC000"/>
                </a:solidFill>
                <a:latin typeface="+mn-lt"/>
                <a:sym typeface="Wingdings" panose="05000000000000000000" pitchFamily="2" charset="2"/>
              </a:rPr>
              <a:t>thành</a:t>
            </a:r>
            <a:r>
              <a:rPr lang="en-GB" sz="2000" dirty="0">
                <a:solidFill>
                  <a:srgbClr val="FFC000"/>
                </a:solidFill>
                <a:latin typeface="+mn-lt"/>
                <a:sym typeface="Wingdings" panose="05000000000000000000" pitchFamily="2" charset="2"/>
              </a:rPr>
              <a:t> </a:t>
            </a:r>
            <a:r>
              <a:rPr lang="en-GB" sz="2000" dirty="0" err="1">
                <a:solidFill>
                  <a:srgbClr val="FFC000"/>
                </a:solidFill>
                <a:latin typeface="+mn-lt"/>
                <a:sym typeface="Wingdings" panose="05000000000000000000" pitchFamily="2" charset="2"/>
              </a:rPr>
              <a:t>bộ</a:t>
            </a:r>
            <a:r>
              <a:rPr lang="en-GB" sz="2000" dirty="0">
                <a:solidFill>
                  <a:srgbClr val="FFC000"/>
                </a:solidFill>
                <a:latin typeface="+mn-lt"/>
                <a:sym typeface="Wingdings" panose="05000000000000000000" pitchFamily="2" charset="2"/>
              </a:rPr>
              <a:t> </a:t>
            </a:r>
            <a:r>
              <a:rPr lang="en-GB" sz="2000" dirty="0" err="1">
                <a:solidFill>
                  <a:srgbClr val="FFC000"/>
                </a:solidFill>
                <a:latin typeface="+mn-lt"/>
                <a:sym typeface="Wingdings" panose="05000000000000000000" pitchFamily="2" charset="2"/>
              </a:rPr>
              <a:t>ba</a:t>
            </a:r>
            <a:r>
              <a:rPr lang="en-GB" sz="2000" dirty="0">
                <a:solidFill>
                  <a:srgbClr val="FFC000"/>
                </a:solidFill>
                <a:latin typeface="+mn-lt"/>
                <a:sym typeface="Wingdings" panose="05000000000000000000" pitchFamily="2" charset="2"/>
              </a:rPr>
              <a:t>; </a:t>
            </a:r>
            <a:r>
              <a:rPr lang="en-GB" sz="2000" dirty="0" err="1">
                <a:solidFill>
                  <a:srgbClr val="FFC000"/>
                </a:solidFill>
                <a:latin typeface="+mn-lt"/>
                <a:sym typeface="Wingdings" panose="05000000000000000000" pitchFamily="2" charset="2"/>
              </a:rPr>
              <a:t>hoặc</a:t>
            </a:r>
            <a:r>
              <a:rPr lang="en-GB" sz="2000" dirty="0">
                <a:solidFill>
                  <a:srgbClr val="FFC000"/>
                </a:solidFill>
                <a:latin typeface="+mn-lt"/>
                <a:sym typeface="Wingdings" panose="05000000000000000000" pitchFamily="2" charset="2"/>
              </a:rPr>
              <a:t> </a:t>
            </a:r>
            <a:r>
              <a:rPr lang="en-GB" sz="2000" dirty="0" err="1">
                <a:solidFill>
                  <a:srgbClr val="FFC000"/>
                </a:solidFill>
                <a:latin typeface="+mn-lt"/>
                <a:sym typeface="Wingdings" panose="05000000000000000000" pitchFamily="2" charset="2"/>
              </a:rPr>
              <a:t>chuyển</a:t>
            </a:r>
            <a:r>
              <a:rPr lang="en-GB" sz="2000" dirty="0">
                <a:solidFill>
                  <a:srgbClr val="FFC000"/>
                </a:solidFill>
                <a:latin typeface="+mn-lt"/>
                <a:sym typeface="Wingdings" panose="05000000000000000000" pitchFamily="2" charset="2"/>
              </a:rPr>
              <a:t> </a:t>
            </a:r>
            <a:r>
              <a:rPr lang="en-GB" sz="2000" dirty="0">
                <a:solidFill>
                  <a:srgbClr val="FFC000"/>
                </a:solidFill>
                <a:latin typeface="+mn-lt"/>
              </a:rPr>
              <a:t>LABA/LAMA </a:t>
            </a:r>
            <a:r>
              <a:rPr lang="en-GB" sz="2000" dirty="0" err="1">
                <a:solidFill>
                  <a:srgbClr val="FFC000"/>
                </a:solidFill>
                <a:latin typeface="+mn-lt"/>
              </a:rPr>
              <a:t>nếu</a:t>
            </a:r>
            <a:r>
              <a:rPr lang="en-GB" sz="2000" dirty="0">
                <a:solidFill>
                  <a:srgbClr val="FFC000"/>
                </a:solidFill>
                <a:latin typeface="+mn-lt"/>
              </a:rPr>
              <a:t> </a:t>
            </a:r>
            <a:r>
              <a:rPr lang="en-GB" sz="2000" dirty="0" err="1">
                <a:solidFill>
                  <a:srgbClr val="FFC000"/>
                </a:solidFill>
                <a:latin typeface="+mn-lt"/>
              </a:rPr>
              <a:t>không</a:t>
            </a:r>
            <a:r>
              <a:rPr lang="en-GB" sz="2000" dirty="0">
                <a:solidFill>
                  <a:srgbClr val="FFC000"/>
                </a:solidFill>
                <a:latin typeface="+mn-lt"/>
              </a:rPr>
              <a:t> </a:t>
            </a:r>
            <a:r>
              <a:rPr lang="en-GB" sz="2000" dirty="0" err="1">
                <a:solidFill>
                  <a:srgbClr val="FFC000"/>
                </a:solidFill>
                <a:latin typeface="+mn-lt"/>
              </a:rPr>
              <a:t>đáp</a:t>
            </a:r>
            <a:r>
              <a:rPr lang="en-GB" sz="2000" dirty="0">
                <a:solidFill>
                  <a:srgbClr val="FFC000"/>
                </a:solidFill>
                <a:latin typeface="+mn-lt"/>
              </a:rPr>
              <a:t> </a:t>
            </a:r>
            <a:r>
              <a:rPr lang="en-GB" sz="2000" dirty="0" err="1">
                <a:solidFill>
                  <a:srgbClr val="FFC000"/>
                </a:solidFill>
                <a:latin typeface="+mn-lt"/>
              </a:rPr>
              <a:t>ứng</a:t>
            </a:r>
            <a:r>
              <a:rPr lang="en-GB" sz="2000" dirty="0">
                <a:solidFill>
                  <a:srgbClr val="FFC000"/>
                </a:solidFill>
                <a:latin typeface="+mn-lt"/>
              </a:rPr>
              <a:t> ICS </a:t>
            </a:r>
            <a:r>
              <a:rPr lang="en-GB" sz="2000" dirty="0" err="1">
                <a:solidFill>
                  <a:srgbClr val="FFC000"/>
                </a:solidFill>
                <a:latin typeface="+mn-lt"/>
              </a:rPr>
              <a:t>hoặc</a:t>
            </a:r>
            <a:r>
              <a:rPr lang="en-GB" sz="2000" dirty="0">
                <a:solidFill>
                  <a:srgbClr val="FFC000"/>
                </a:solidFill>
                <a:latin typeface="+mn-lt"/>
              </a:rPr>
              <a:t> </a:t>
            </a:r>
            <a:r>
              <a:rPr lang="en-GB" sz="2000" dirty="0" err="1">
                <a:solidFill>
                  <a:srgbClr val="FFC000"/>
                </a:solidFill>
                <a:latin typeface="+mn-lt"/>
              </a:rPr>
              <a:t>tác</a:t>
            </a:r>
            <a:r>
              <a:rPr lang="en-GB" sz="2000" dirty="0">
                <a:solidFill>
                  <a:srgbClr val="FFC000"/>
                </a:solidFill>
                <a:latin typeface="+mn-lt"/>
              </a:rPr>
              <a:t> </a:t>
            </a:r>
            <a:r>
              <a:rPr lang="en-GB" sz="2000" dirty="0" err="1">
                <a:solidFill>
                  <a:srgbClr val="FFC000"/>
                </a:solidFill>
                <a:latin typeface="+mn-lt"/>
              </a:rPr>
              <a:t>dụng</a:t>
            </a:r>
            <a:r>
              <a:rPr lang="en-GB" sz="2000" dirty="0">
                <a:solidFill>
                  <a:srgbClr val="FFC000"/>
                </a:solidFill>
                <a:latin typeface="+mn-lt"/>
              </a:rPr>
              <a:t> </a:t>
            </a:r>
            <a:r>
              <a:rPr lang="en-GB" sz="2000" dirty="0" err="1">
                <a:solidFill>
                  <a:srgbClr val="FFC000"/>
                </a:solidFill>
                <a:latin typeface="+mn-lt"/>
              </a:rPr>
              <a:t>phụ</a:t>
            </a:r>
            <a:r>
              <a:rPr lang="en-GB" sz="2000" dirty="0">
                <a:solidFill>
                  <a:srgbClr val="FFC000"/>
                </a:solidFill>
                <a:latin typeface="+mn-lt"/>
              </a:rPr>
              <a:t> ICS </a:t>
            </a:r>
            <a:r>
              <a:rPr lang="en-GB" sz="2000" dirty="0" err="1">
                <a:solidFill>
                  <a:srgbClr val="FFC000"/>
                </a:solidFill>
                <a:latin typeface="+mn-lt"/>
              </a:rPr>
              <a:t>cần</a:t>
            </a:r>
            <a:r>
              <a:rPr lang="en-GB" sz="2000" dirty="0">
                <a:solidFill>
                  <a:srgbClr val="FFC000"/>
                </a:solidFill>
                <a:latin typeface="+mn-lt"/>
              </a:rPr>
              <a:t> ng</a:t>
            </a:r>
            <a:r>
              <a:rPr lang="vi-VN" sz="2000" dirty="0">
                <a:solidFill>
                  <a:srgbClr val="FFC000"/>
                </a:solidFill>
                <a:latin typeface="+mn-lt"/>
              </a:rPr>
              <a:t>ư</a:t>
            </a:r>
            <a:r>
              <a:rPr lang="en-US" sz="2000" dirty="0">
                <a:solidFill>
                  <a:srgbClr val="FFC000"/>
                </a:solidFill>
                <a:latin typeface="+mn-lt"/>
              </a:rPr>
              <a:t>ng </a:t>
            </a:r>
            <a:r>
              <a:rPr lang="en-US" sz="2000" dirty="0" err="1">
                <a:solidFill>
                  <a:srgbClr val="FFC000"/>
                </a:solidFill>
                <a:latin typeface="+mn-lt"/>
              </a:rPr>
              <a:t>thuốc</a:t>
            </a:r>
            <a:endParaRPr lang="en-US" sz="2000" dirty="0">
              <a:solidFill>
                <a:srgbClr val="FFC000"/>
              </a:solidFill>
              <a:latin typeface="+mn-lt"/>
            </a:endParaRPr>
          </a:p>
          <a:p>
            <a:pPr marL="342900" indent="-342900">
              <a:lnSpc>
                <a:spcPct val="110000"/>
              </a:lnSpc>
              <a:spcAft>
                <a:spcPts val="0"/>
              </a:spcAft>
              <a:buClr>
                <a:srgbClr val="FFCC66"/>
              </a:buClr>
              <a:buFont typeface="Arial" panose="020B0604020202020204" pitchFamily="34" charset="0"/>
              <a:buChar char="►"/>
            </a:pPr>
            <a:r>
              <a:rPr lang="en-GB" sz="2000" dirty="0" err="1">
                <a:solidFill>
                  <a:srgbClr val="FFC000"/>
                </a:solidFill>
                <a:latin typeface="+mn-lt"/>
                <a:cs typeface="Calibri" panose="020F0502020204030204" pitchFamily="34" charset="0"/>
              </a:rPr>
              <a:t>Đợt</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cấp</a:t>
            </a:r>
            <a:r>
              <a:rPr lang="en-GB" sz="2000" dirty="0">
                <a:solidFill>
                  <a:srgbClr val="FFC000"/>
                </a:solidFill>
                <a:latin typeface="+mn-lt"/>
                <a:cs typeface="Calibri" panose="020F0502020204030204" pitchFamily="34" charset="0"/>
              </a:rPr>
              <a:t> </a:t>
            </a:r>
            <a:r>
              <a:rPr lang="en-GB" sz="2000" dirty="0" err="1">
                <a:solidFill>
                  <a:srgbClr val="FFC000"/>
                </a:solidFill>
                <a:latin typeface="+mn-lt"/>
                <a:cs typeface="Calibri" panose="020F0502020204030204" pitchFamily="34" charset="0"/>
              </a:rPr>
              <a:t>dù</a:t>
            </a:r>
            <a:r>
              <a:rPr lang="en-GB" sz="2000" dirty="0">
                <a:solidFill>
                  <a:srgbClr val="FFC000"/>
                </a:solidFill>
                <a:latin typeface="+mn-lt"/>
                <a:cs typeface="Calibri" panose="020F0502020204030204" pitchFamily="34" charset="0"/>
              </a:rPr>
              <a:t> LABA/LAMA/ICS: </a:t>
            </a:r>
          </a:p>
          <a:p>
            <a:pPr marL="800100" lvl="1" indent="-342900">
              <a:lnSpc>
                <a:spcPct val="110000"/>
              </a:lnSpc>
              <a:spcAft>
                <a:spcPts val="0"/>
              </a:spcAft>
              <a:buClr>
                <a:srgbClr val="FFCC66"/>
              </a:buClr>
              <a:buFont typeface="Wingdings" panose="05000000000000000000" pitchFamily="2" charset="2"/>
              <a:buChar char="Ø"/>
            </a:pPr>
            <a:r>
              <a:rPr lang="en-GB" sz="1600" dirty="0" err="1">
                <a:solidFill>
                  <a:srgbClr val="FFC000"/>
                </a:solidFill>
                <a:latin typeface="+mn-lt"/>
                <a:cs typeface="Calibri" panose="020F0502020204030204" pitchFamily="34" charset="0"/>
              </a:rPr>
              <a:t>Thêm</a:t>
            </a:r>
            <a:r>
              <a:rPr lang="en-GB" sz="1600" dirty="0">
                <a:solidFill>
                  <a:srgbClr val="FFC000"/>
                </a:solidFill>
                <a:latin typeface="+mn-lt"/>
                <a:cs typeface="Calibri" panose="020F0502020204030204" pitchFamily="34" charset="0"/>
              </a:rPr>
              <a:t> roflumilast </a:t>
            </a:r>
            <a:r>
              <a:rPr lang="en-GB" sz="1600" dirty="0" err="1">
                <a:solidFill>
                  <a:srgbClr val="FFC000"/>
                </a:solidFill>
                <a:latin typeface="+mn-lt"/>
                <a:cs typeface="Calibri" panose="020F0502020204030204" pitchFamily="34" charset="0"/>
              </a:rPr>
              <a:t>trên</a:t>
            </a:r>
            <a:r>
              <a:rPr lang="en-GB" sz="1600" dirty="0">
                <a:solidFill>
                  <a:srgbClr val="FFC000"/>
                </a:solidFill>
                <a:latin typeface="+mn-lt"/>
                <a:cs typeface="Calibri" panose="020F0502020204030204" pitchFamily="34" charset="0"/>
              </a:rPr>
              <a:t> bn FEV</a:t>
            </a:r>
            <a:r>
              <a:rPr lang="en-GB" sz="1600" baseline="-25000" dirty="0">
                <a:solidFill>
                  <a:srgbClr val="FFC000"/>
                </a:solidFill>
                <a:latin typeface="+mn-lt"/>
                <a:cs typeface="Calibri" panose="020F0502020204030204" pitchFamily="34" charset="0"/>
              </a:rPr>
              <a:t>1</a:t>
            </a:r>
            <a:r>
              <a:rPr lang="en-GB" sz="1600" dirty="0">
                <a:solidFill>
                  <a:srgbClr val="FFC000"/>
                </a:solidFill>
                <a:latin typeface="+mn-lt"/>
                <a:cs typeface="Calibri" panose="020F0502020204030204" pitchFamily="34" charset="0"/>
              </a:rPr>
              <a:t> &lt; 50% d</a:t>
            </a:r>
            <a:r>
              <a:rPr lang="en-US" sz="1600" dirty="0">
                <a:solidFill>
                  <a:srgbClr val="FFC000"/>
                </a:solidFill>
                <a:latin typeface="+mn-lt"/>
                <a:cs typeface="Calibri" panose="020F0502020204030204" pitchFamily="34" charset="0"/>
              </a:rPr>
              <a:t>ự </a:t>
            </a:r>
            <a:r>
              <a:rPr lang="en-US" sz="1600" dirty="0" err="1">
                <a:solidFill>
                  <a:srgbClr val="FFC000"/>
                </a:solidFill>
                <a:latin typeface="+mn-lt"/>
                <a:cs typeface="Calibri" panose="020F0502020204030204" pitchFamily="34" charset="0"/>
              </a:rPr>
              <a:t>đoán</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và</a:t>
            </a:r>
            <a:r>
              <a:rPr lang="en-US" sz="1600" dirty="0">
                <a:solidFill>
                  <a:srgbClr val="FFC000"/>
                </a:solidFill>
                <a:latin typeface="+mn-lt"/>
                <a:cs typeface="Calibri" panose="020F0502020204030204" pitchFamily="34" charset="0"/>
              </a:rPr>
              <a:t> VPQ </a:t>
            </a:r>
            <a:r>
              <a:rPr lang="en-US" sz="1600" dirty="0" err="1">
                <a:solidFill>
                  <a:srgbClr val="FFC000"/>
                </a:solidFill>
                <a:latin typeface="+mn-lt"/>
                <a:cs typeface="Calibri" panose="020F0502020204030204" pitchFamily="34" charset="0"/>
              </a:rPr>
              <a:t>mãn</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đặc</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biệt</a:t>
            </a:r>
            <a:r>
              <a:rPr lang="en-US" sz="1600" dirty="0">
                <a:solidFill>
                  <a:srgbClr val="FFC000"/>
                </a:solidFill>
                <a:latin typeface="+mn-lt"/>
                <a:cs typeface="Calibri" panose="020F0502020204030204" pitchFamily="34" charset="0"/>
              </a:rPr>
              <a:t> bn </a:t>
            </a:r>
            <a:r>
              <a:rPr lang="en-US" sz="1600" dirty="0" err="1">
                <a:solidFill>
                  <a:srgbClr val="FFC000"/>
                </a:solidFill>
                <a:latin typeface="+mn-lt"/>
                <a:cs typeface="Calibri" panose="020F0502020204030204" pitchFamily="34" charset="0"/>
              </a:rPr>
              <a:t>có</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ít</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nhất</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một</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đợt</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cấp</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nằm</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viện</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trong</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năm</a:t>
            </a:r>
            <a:r>
              <a:rPr lang="en-US" sz="1600" dirty="0">
                <a:solidFill>
                  <a:srgbClr val="FFC000"/>
                </a:solidFill>
                <a:latin typeface="+mn-lt"/>
                <a:cs typeface="Calibri" panose="020F0502020204030204" pitchFamily="34" charset="0"/>
              </a:rPr>
              <a:t> tr</a:t>
            </a:r>
            <a:r>
              <a:rPr lang="vi-VN" sz="1600" dirty="0">
                <a:solidFill>
                  <a:srgbClr val="FFC000"/>
                </a:solidFill>
                <a:latin typeface="+mn-lt"/>
                <a:cs typeface="Calibri" panose="020F0502020204030204" pitchFamily="34" charset="0"/>
              </a:rPr>
              <a:t>ư</a:t>
            </a:r>
            <a:r>
              <a:rPr lang="en-US" sz="1600" dirty="0" err="1">
                <a:solidFill>
                  <a:srgbClr val="FFC000"/>
                </a:solidFill>
                <a:latin typeface="+mn-lt"/>
                <a:cs typeface="Calibri" panose="020F0502020204030204" pitchFamily="34" charset="0"/>
              </a:rPr>
              <a:t>ớc</a:t>
            </a:r>
            <a:endParaRPr lang="en-US" sz="1600" dirty="0">
              <a:solidFill>
                <a:srgbClr val="FFC000"/>
              </a:solidFill>
              <a:latin typeface="+mn-lt"/>
              <a:cs typeface="Calibri" panose="020F0502020204030204" pitchFamily="34" charset="0"/>
            </a:endParaRPr>
          </a:p>
          <a:p>
            <a:pPr marL="800100" lvl="1" indent="-342900">
              <a:lnSpc>
                <a:spcPct val="110000"/>
              </a:lnSpc>
              <a:spcAft>
                <a:spcPts val="0"/>
              </a:spcAft>
              <a:buClr>
                <a:srgbClr val="FFCC66"/>
              </a:buClr>
              <a:buFont typeface="Wingdings" panose="05000000000000000000" pitchFamily="2" charset="2"/>
              <a:buChar char="Ø"/>
            </a:pPr>
            <a:r>
              <a:rPr lang="en-GB" sz="1600" dirty="0" err="1">
                <a:solidFill>
                  <a:srgbClr val="FFC000"/>
                </a:solidFill>
                <a:latin typeface="+mn-lt"/>
                <a:cs typeface="Calibri" panose="020F0502020204030204" pitchFamily="34" charset="0"/>
              </a:rPr>
              <a:t>Thêm</a:t>
            </a:r>
            <a:r>
              <a:rPr lang="en-GB" sz="1600" dirty="0">
                <a:solidFill>
                  <a:srgbClr val="FFC000"/>
                </a:solidFill>
                <a:latin typeface="+mn-lt"/>
                <a:cs typeface="Calibri" panose="020F0502020204030204" pitchFamily="34" charset="0"/>
              </a:rPr>
              <a:t> macrolide </a:t>
            </a:r>
            <a:r>
              <a:rPr lang="en-GB" sz="1600" dirty="0" err="1">
                <a:solidFill>
                  <a:srgbClr val="FFC000"/>
                </a:solidFill>
                <a:latin typeface="+mn-lt"/>
                <a:cs typeface="Calibri" panose="020F0502020204030204" pitchFamily="34" charset="0"/>
              </a:rPr>
              <a:t>trên</a:t>
            </a:r>
            <a:r>
              <a:rPr lang="en-GB" sz="1600" dirty="0">
                <a:solidFill>
                  <a:srgbClr val="FFC000"/>
                </a:solidFill>
                <a:latin typeface="+mn-lt"/>
                <a:cs typeface="Calibri" panose="020F0502020204030204" pitchFamily="34" charset="0"/>
              </a:rPr>
              <a:t> bn t</a:t>
            </a:r>
            <a:r>
              <a:rPr lang="en-US" sz="1600" dirty="0" err="1">
                <a:solidFill>
                  <a:srgbClr val="FFC000"/>
                </a:solidFill>
                <a:latin typeface="+mn-lt"/>
                <a:cs typeface="Calibri" panose="020F0502020204030204" pitchFamily="34" charset="0"/>
              </a:rPr>
              <a:t>ừng</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hút</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thuốc</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xem</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xét</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tăng</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nguy</a:t>
            </a:r>
            <a:r>
              <a:rPr lang="en-US" sz="1600" dirty="0">
                <a:solidFill>
                  <a:srgbClr val="FFC000"/>
                </a:solidFill>
                <a:latin typeface="+mn-lt"/>
                <a:cs typeface="Calibri" panose="020F0502020204030204" pitchFamily="34" charset="0"/>
              </a:rPr>
              <a:t> c</a:t>
            </a:r>
            <a:r>
              <a:rPr lang="vi-VN" sz="1600" dirty="0">
                <a:solidFill>
                  <a:srgbClr val="FFC000"/>
                </a:solidFill>
                <a:latin typeface="+mn-lt"/>
                <a:cs typeface="Calibri" panose="020F0502020204030204" pitchFamily="34" charset="0"/>
              </a:rPr>
              <a:t>ơ</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đề</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kháng</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kháng</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sinh</a:t>
            </a:r>
            <a:endParaRPr lang="en-GB" sz="1600" dirty="0">
              <a:solidFill>
                <a:srgbClr val="FFC000"/>
              </a:solidFill>
              <a:latin typeface="+mn-lt"/>
              <a:cs typeface="Calibri" panose="020F0502020204030204" pitchFamily="34" charset="0"/>
            </a:endParaRPr>
          </a:p>
          <a:p>
            <a:pPr marL="800100" lvl="1" indent="-342900">
              <a:lnSpc>
                <a:spcPct val="110000"/>
              </a:lnSpc>
              <a:spcAft>
                <a:spcPts val="0"/>
              </a:spcAft>
              <a:buClr>
                <a:srgbClr val="FFCC66"/>
              </a:buClr>
              <a:buFont typeface="Wingdings" panose="05000000000000000000" pitchFamily="2" charset="2"/>
              <a:buChar char="Ø"/>
            </a:pPr>
            <a:r>
              <a:rPr lang="en-GB" sz="1600" dirty="0">
                <a:solidFill>
                  <a:srgbClr val="FFC000"/>
                </a:solidFill>
                <a:latin typeface="+mn-lt"/>
                <a:cs typeface="Calibri" panose="020F0502020204030204" pitchFamily="34" charset="0"/>
              </a:rPr>
              <a:t>Ng</a:t>
            </a:r>
            <a:r>
              <a:rPr lang="en-US" sz="1600" dirty="0" err="1">
                <a:solidFill>
                  <a:srgbClr val="FFC000"/>
                </a:solidFill>
                <a:latin typeface="+mn-lt"/>
                <a:cs typeface="Calibri" panose="020F0502020204030204" pitchFamily="34" charset="0"/>
              </a:rPr>
              <a:t>ừng</a:t>
            </a:r>
            <a:r>
              <a:rPr lang="en-US" sz="1600" dirty="0">
                <a:solidFill>
                  <a:srgbClr val="FFC000"/>
                </a:solidFill>
                <a:latin typeface="+mn-lt"/>
                <a:cs typeface="Calibri" panose="020F0502020204030204" pitchFamily="34" charset="0"/>
              </a:rPr>
              <a:t> </a:t>
            </a:r>
            <a:r>
              <a:rPr lang="en-GB" sz="1600" dirty="0">
                <a:solidFill>
                  <a:srgbClr val="FFC000"/>
                </a:solidFill>
                <a:latin typeface="+mn-lt"/>
                <a:cs typeface="Calibri" panose="020F0502020204030204" pitchFamily="34" charset="0"/>
              </a:rPr>
              <a:t>ICS </a:t>
            </a:r>
            <a:r>
              <a:rPr lang="en-GB" sz="1600" dirty="0" err="1">
                <a:solidFill>
                  <a:srgbClr val="FFC000"/>
                </a:solidFill>
                <a:latin typeface="+mn-lt"/>
                <a:cs typeface="Calibri" panose="020F0502020204030204" pitchFamily="34" charset="0"/>
              </a:rPr>
              <a:t>khi</a:t>
            </a:r>
            <a:r>
              <a:rPr lang="en-GB" sz="1600" dirty="0">
                <a:solidFill>
                  <a:srgbClr val="FFC000"/>
                </a:solidFill>
                <a:latin typeface="+mn-lt"/>
                <a:cs typeface="Calibri" panose="020F0502020204030204" pitchFamily="34" charset="0"/>
              </a:rPr>
              <a:t> </a:t>
            </a:r>
            <a:r>
              <a:rPr lang="en-GB" sz="1600" dirty="0" err="1">
                <a:solidFill>
                  <a:srgbClr val="FFC000"/>
                </a:solidFill>
                <a:latin typeface="+mn-lt"/>
                <a:cs typeface="Calibri" panose="020F0502020204030204" pitchFamily="34" charset="0"/>
              </a:rPr>
              <a:t>có</a:t>
            </a:r>
            <a:r>
              <a:rPr lang="en-GB" sz="1600" dirty="0">
                <a:solidFill>
                  <a:srgbClr val="FFC000"/>
                </a:solidFill>
                <a:latin typeface="+mn-lt"/>
                <a:cs typeface="Calibri" panose="020F0502020204030204" pitchFamily="34" charset="0"/>
              </a:rPr>
              <a:t> </a:t>
            </a:r>
            <a:r>
              <a:rPr lang="en-GB" sz="1600" dirty="0" err="1">
                <a:solidFill>
                  <a:srgbClr val="FFC000"/>
                </a:solidFill>
                <a:latin typeface="+mn-lt"/>
                <a:cs typeface="Calibri" panose="020F0502020204030204" pitchFamily="34" charset="0"/>
              </a:rPr>
              <a:t>tác</a:t>
            </a:r>
            <a:r>
              <a:rPr lang="en-GB" sz="1600" dirty="0">
                <a:solidFill>
                  <a:srgbClr val="FFC000"/>
                </a:solidFill>
                <a:latin typeface="+mn-lt"/>
                <a:cs typeface="Calibri" panose="020F0502020204030204" pitchFamily="34" charset="0"/>
              </a:rPr>
              <a:t> </a:t>
            </a:r>
            <a:r>
              <a:rPr lang="en-GB" sz="1600" dirty="0" err="1">
                <a:solidFill>
                  <a:srgbClr val="FFC000"/>
                </a:solidFill>
                <a:latin typeface="+mn-lt"/>
                <a:cs typeface="Calibri" panose="020F0502020204030204" pitchFamily="34" charset="0"/>
              </a:rPr>
              <a:t>dụng</a:t>
            </a:r>
            <a:r>
              <a:rPr lang="en-GB" sz="1600" dirty="0">
                <a:solidFill>
                  <a:srgbClr val="FFC000"/>
                </a:solidFill>
                <a:latin typeface="+mn-lt"/>
                <a:cs typeface="Calibri" panose="020F0502020204030204" pitchFamily="34" charset="0"/>
              </a:rPr>
              <a:t> </a:t>
            </a:r>
            <a:r>
              <a:rPr lang="en-GB" sz="1600" dirty="0" err="1">
                <a:solidFill>
                  <a:srgbClr val="FFC000"/>
                </a:solidFill>
                <a:latin typeface="+mn-lt"/>
                <a:cs typeface="Calibri" panose="020F0502020204030204" pitchFamily="34" charset="0"/>
              </a:rPr>
              <a:t>ngoại</a:t>
            </a:r>
            <a:r>
              <a:rPr lang="en-GB" sz="1600" dirty="0">
                <a:solidFill>
                  <a:srgbClr val="FFC000"/>
                </a:solidFill>
                <a:latin typeface="+mn-lt"/>
                <a:cs typeface="Calibri" panose="020F0502020204030204" pitchFamily="34" charset="0"/>
              </a:rPr>
              <a:t> ý </a:t>
            </a:r>
            <a:r>
              <a:rPr lang="en-GB" sz="1600" dirty="0" err="1">
                <a:solidFill>
                  <a:srgbClr val="FFC000"/>
                </a:solidFill>
                <a:latin typeface="+mn-lt"/>
                <a:cs typeface="Calibri" panose="020F0502020204030204" pitchFamily="34" charset="0"/>
              </a:rPr>
              <a:t>nh</a:t>
            </a:r>
            <a:r>
              <a:rPr lang="vi-VN" sz="1600" dirty="0">
                <a:solidFill>
                  <a:srgbClr val="FFC000"/>
                </a:solidFill>
                <a:latin typeface="+mn-lt"/>
                <a:cs typeface="Calibri" panose="020F0502020204030204" pitchFamily="34" charset="0"/>
              </a:rPr>
              <a:t>ư</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viêm</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phổi</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hoặc</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không</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hiệu</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quả</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tuy</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nhiên</a:t>
            </a:r>
            <a:r>
              <a:rPr lang="en-US" sz="1600" dirty="0">
                <a:solidFill>
                  <a:srgbClr val="FFC000"/>
                </a:solidFill>
                <a:latin typeface="+mn-lt"/>
                <a:cs typeface="Calibri" panose="020F0502020204030204" pitchFamily="34" charset="0"/>
              </a:rPr>
              <a:t> </a:t>
            </a:r>
            <a:r>
              <a:rPr lang="en-GB" sz="1600" dirty="0">
                <a:solidFill>
                  <a:srgbClr val="FFC000"/>
                </a:solidFill>
                <a:latin typeface="+mn-lt"/>
                <a:cs typeface="Calibri" panose="020F0502020204030204" pitchFamily="34" charset="0"/>
              </a:rPr>
              <a:t>eosinophil </a:t>
            </a:r>
            <a:r>
              <a:rPr lang="en-GB" sz="1600" dirty="0" err="1">
                <a:solidFill>
                  <a:srgbClr val="FFC000"/>
                </a:solidFill>
                <a:latin typeface="+mn-lt"/>
                <a:cs typeface="Calibri" panose="020F0502020204030204" pitchFamily="34" charset="0"/>
              </a:rPr>
              <a:t>máu</a:t>
            </a:r>
            <a:r>
              <a:rPr lang="en-GB" sz="1600" dirty="0">
                <a:solidFill>
                  <a:srgbClr val="FFC000"/>
                </a:solidFill>
                <a:latin typeface="+mn-lt"/>
                <a:cs typeface="Calibri" panose="020F0502020204030204" pitchFamily="34" charset="0"/>
              </a:rPr>
              <a:t> ≥ 300 /µL </a:t>
            </a:r>
            <a:r>
              <a:rPr lang="en-GB" sz="1600" dirty="0" err="1">
                <a:solidFill>
                  <a:srgbClr val="FFC000"/>
                </a:solidFill>
                <a:latin typeface="+mn-lt"/>
                <a:cs typeface="Calibri" panose="020F0502020204030204" pitchFamily="34" charset="0"/>
              </a:rPr>
              <a:t>nhận</a:t>
            </a:r>
            <a:r>
              <a:rPr lang="en-GB" sz="1600" dirty="0">
                <a:solidFill>
                  <a:srgbClr val="FFC000"/>
                </a:solidFill>
                <a:latin typeface="+mn-lt"/>
                <a:cs typeface="Calibri" panose="020F0502020204030204" pitchFamily="34" charset="0"/>
              </a:rPr>
              <a:t> </a:t>
            </a:r>
            <a:r>
              <a:rPr lang="en-GB" sz="1600" dirty="0" err="1">
                <a:solidFill>
                  <a:srgbClr val="FFC000"/>
                </a:solidFill>
                <a:latin typeface="+mn-lt"/>
                <a:cs typeface="Calibri" panose="020F0502020204030204" pitchFamily="34" charset="0"/>
              </a:rPr>
              <a:t>biết</a:t>
            </a:r>
            <a:r>
              <a:rPr lang="en-GB" sz="1600" dirty="0">
                <a:solidFill>
                  <a:srgbClr val="FFC000"/>
                </a:solidFill>
                <a:latin typeface="+mn-lt"/>
                <a:cs typeface="Calibri" panose="020F0502020204030204" pitchFamily="34" charset="0"/>
              </a:rPr>
              <a:t> bn </a:t>
            </a:r>
            <a:r>
              <a:rPr lang="en-GB" sz="1600" dirty="0" err="1">
                <a:solidFill>
                  <a:srgbClr val="FFC000"/>
                </a:solidFill>
                <a:latin typeface="+mn-lt"/>
                <a:cs typeface="Calibri" panose="020F0502020204030204" pitchFamily="34" charset="0"/>
              </a:rPr>
              <a:t>có</a:t>
            </a:r>
            <a:r>
              <a:rPr lang="en-GB" sz="1600" dirty="0">
                <a:solidFill>
                  <a:srgbClr val="FFC000"/>
                </a:solidFill>
                <a:latin typeface="+mn-lt"/>
                <a:cs typeface="Calibri" panose="020F0502020204030204" pitchFamily="34" charset="0"/>
              </a:rPr>
              <a:t> đ</a:t>
            </a:r>
            <a:r>
              <a:rPr lang="en-US" sz="1600" dirty="0" err="1">
                <a:solidFill>
                  <a:srgbClr val="FFC000"/>
                </a:solidFill>
                <a:latin typeface="+mn-lt"/>
                <a:cs typeface="Calibri" panose="020F0502020204030204" pitchFamily="34" charset="0"/>
              </a:rPr>
              <a:t>ợt</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cấp</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khi</a:t>
            </a:r>
            <a:r>
              <a:rPr lang="en-US" sz="1600" dirty="0">
                <a:solidFill>
                  <a:srgbClr val="FFC000"/>
                </a:solidFill>
                <a:latin typeface="+mn-lt"/>
                <a:cs typeface="Calibri" panose="020F0502020204030204" pitchFamily="34" charset="0"/>
              </a:rPr>
              <a:t> ng</a:t>
            </a:r>
            <a:r>
              <a:rPr lang="vi-VN" sz="1600" dirty="0">
                <a:solidFill>
                  <a:srgbClr val="FFC000"/>
                </a:solidFill>
                <a:latin typeface="+mn-lt"/>
                <a:cs typeface="Calibri" panose="020F0502020204030204" pitchFamily="34" charset="0"/>
              </a:rPr>
              <a:t>ư</a:t>
            </a:r>
            <a:r>
              <a:rPr lang="en-US" sz="1600" dirty="0">
                <a:solidFill>
                  <a:srgbClr val="FFC000"/>
                </a:solidFill>
                <a:latin typeface="+mn-lt"/>
                <a:cs typeface="Calibri" panose="020F0502020204030204" pitchFamily="34" charset="0"/>
              </a:rPr>
              <a:t>ng ICS </a:t>
            </a:r>
            <a:r>
              <a:rPr lang="en-US" sz="1600" dirty="0" err="1">
                <a:solidFill>
                  <a:srgbClr val="FFC000"/>
                </a:solidFill>
                <a:latin typeface="+mn-lt"/>
                <a:cs typeface="Calibri" panose="020F0502020204030204" pitchFamily="34" charset="0"/>
              </a:rPr>
              <a:t>và</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cần</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theo</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dõi</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sát</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đợt</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cấp</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tái</a:t>
            </a:r>
            <a:r>
              <a:rPr lang="en-US" sz="1600" dirty="0">
                <a:solidFill>
                  <a:srgbClr val="FFC000"/>
                </a:solidFill>
                <a:latin typeface="+mn-lt"/>
                <a:cs typeface="Calibri" panose="020F0502020204030204" pitchFamily="34" charset="0"/>
              </a:rPr>
              <a:t> </a:t>
            </a:r>
            <a:r>
              <a:rPr lang="en-US" sz="1600" dirty="0" err="1">
                <a:solidFill>
                  <a:srgbClr val="FFC000"/>
                </a:solidFill>
                <a:latin typeface="+mn-lt"/>
                <a:cs typeface="Calibri" panose="020F0502020204030204" pitchFamily="34" charset="0"/>
              </a:rPr>
              <a:t>phát</a:t>
            </a:r>
            <a:endParaRPr lang="en-GB" sz="2000" dirty="0">
              <a:solidFill>
                <a:srgbClr val="FFC000"/>
              </a:solidFill>
              <a:latin typeface="+mn-lt"/>
              <a:cs typeface="Calibri" panose="020F0502020204030204" pitchFamily="34" charset="0"/>
            </a:endParaRPr>
          </a:p>
        </p:txBody>
      </p:sp>
      <p:sp>
        <p:nvSpPr>
          <p:cNvPr id="8" name="TextBox 1">
            <a:extLst>
              <a:ext uri="{FF2B5EF4-FFF2-40B4-BE49-F238E27FC236}">
                <a16:creationId xmlns:a16="http://schemas.microsoft.com/office/drawing/2014/main" id="{B3E6496E-0C48-4211-B0CC-E9D10FCE48A5}"/>
              </a:ext>
            </a:extLst>
          </p:cNvPr>
          <p:cNvSpPr txBox="1">
            <a:spLocks noChangeArrowheads="1"/>
          </p:cNvSpPr>
          <p:nvPr/>
        </p:nvSpPr>
        <p:spPr bwMode="auto">
          <a:xfrm>
            <a:off x="2667000" y="56430"/>
            <a:ext cx="7056784" cy="523220"/>
          </a:xfrm>
          <a:prstGeom prst="rect">
            <a:avLst/>
          </a:prstGeom>
          <a:noFill/>
          <a:ln w="9525">
            <a:noFill/>
            <a:miter lim="800000"/>
            <a:headEnd/>
            <a:tailEnd/>
          </a:ln>
        </p:spPr>
        <p:txBody>
          <a:bodyPr wrap="square">
            <a:spAutoFit/>
          </a:bodyPr>
          <a:lstStyle/>
          <a:p>
            <a:pPr algn="ctr"/>
            <a:r>
              <a:rPr lang="en-US" sz="2800" dirty="0">
                <a:solidFill>
                  <a:srgbClr val="FAB516"/>
                </a:solidFill>
                <a:latin typeface="Tahoma" pitchFamily="34" charset="0"/>
                <a:cs typeface="Tahoma" pitchFamily="34" charset="0"/>
              </a:rPr>
              <a:t>Theo </a:t>
            </a:r>
            <a:r>
              <a:rPr lang="en-US" sz="2800" dirty="0" err="1">
                <a:solidFill>
                  <a:srgbClr val="FAB516"/>
                </a:solidFill>
                <a:latin typeface="Tahoma" pitchFamily="34" charset="0"/>
                <a:cs typeface="Tahoma" pitchFamily="34" charset="0"/>
              </a:rPr>
              <a:t>dõi</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điều</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trị</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bằng</a:t>
            </a:r>
            <a:r>
              <a:rPr lang="en-US" sz="2800" dirty="0">
                <a:solidFill>
                  <a:srgbClr val="FAB516"/>
                </a:solidFill>
                <a:latin typeface="Tahoma" pitchFamily="34" charset="0"/>
                <a:cs typeface="Tahoma" pitchFamily="34" charset="0"/>
              </a:rPr>
              <a:t> </a:t>
            </a:r>
            <a:r>
              <a:rPr lang="en-US" sz="2800" dirty="0" err="1">
                <a:solidFill>
                  <a:srgbClr val="FAB516"/>
                </a:solidFill>
                <a:latin typeface="Tahoma" pitchFamily="34" charset="0"/>
                <a:cs typeface="Tahoma" pitchFamily="34" charset="0"/>
              </a:rPr>
              <a:t>thuốc</a:t>
            </a:r>
            <a:r>
              <a:rPr lang="en-US" sz="2800" dirty="0">
                <a:solidFill>
                  <a:srgbClr val="FAB516"/>
                </a:solidFill>
                <a:latin typeface="Tahoma" pitchFamily="34" charset="0"/>
                <a:cs typeface="Tahoma" pitchFamily="34" charset="0"/>
              </a:rPr>
              <a:t> </a:t>
            </a:r>
          </a:p>
        </p:txBody>
      </p:sp>
    </p:spTree>
    <p:extLst>
      <p:ext uri="{BB962C8B-B14F-4D97-AF65-F5344CB8AC3E}">
        <p14:creationId xmlns:p14="http://schemas.microsoft.com/office/powerpoint/2010/main" val="329664669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4329-0AD1-48FD-A71D-82724F75A7B0}"/>
              </a:ext>
            </a:extLst>
          </p:cNvPr>
          <p:cNvSpPr>
            <a:spLocks noGrp="1"/>
          </p:cNvSpPr>
          <p:nvPr>
            <p:ph type="title"/>
          </p:nvPr>
        </p:nvSpPr>
        <p:spPr/>
        <p:txBody>
          <a:bodyPr/>
          <a:lstStyle/>
          <a:p>
            <a:r>
              <a:rPr lang="en-US" dirty="0"/>
              <a:t>N-</a:t>
            </a:r>
            <a:r>
              <a:rPr lang="en-US" dirty="0" err="1"/>
              <a:t>acetylcystein</a:t>
            </a:r>
            <a:endParaRPr lang="en-US" dirty="0"/>
          </a:p>
        </p:txBody>
      </p:sp>
      <p:sp>
        <p:nvSpPr>
          <p:cNvPr id="3" name="Content Placeholder 2">
            <a:extLst>
              <a:ext uri="{FF2B5EF4-FFF2-40B4-BE49-F238E27FC236}">
                <a16:creationId xmlns:a16="http://schemas.microsoft.com/office/drawing/2014/main" id="{C5925D56-BF83-4D91-BDB6-EF426BF5CF14}"/>
              </a:ext>
            </a:extLst>
          </p:cNvPr>
          <p:cNvSpPr>
            <a:spLocks noGrp="1"/>
          </p:cNvSpPr>
          <p:nvPr>
            <p:ph idx="1"/>
          </p:nvPr>
        </p:nvSpPr>
        <p:spPr>
          <a:xfrm>
            <a:off x="195875" y="1447800"/>
            <a:ext cx="5138125" cy="4913312"/>
          </a:xfrm>
        </p:spPr>
        <p:txBody>
          <a:bodyPr/>
          <a:lstStyle/>
          <a:p>
            <a:r>
              <a:rPr lang="en-US" dirty="0" err="1"/>
              <a:t>Tắc</a:t>
            </a:r>
            <a:r>
              <a:rPr lang="en-US" dirty="0"/>
              <a:t> </a:t>
            </a:r>
            <a:r>
              <a:rPr lang="en-US" dirty="0" err="1"/>
              <a:t>nghẽn</a:t>
            </a:r>
            <a:r>
              <a:rPr lang="en-US" dirty="0"/>
              <a:t> &gt; 1200mg/24g</a:t>
            </a:r>
          </a:p>
          <a:p>
            <a:r>
              <a:rPr lang="en-US" dirty="0" err="1"/>
              <a:t>Không</a:t>
            </a:r>
            <a:r>
              <a:rPr lang="en-US" dirty="0"/>
              <a:t> </a:t>
            </a:r>
            <a:r>
              <a:rPr lang="en-US" dirty="0" err="1"/>
              <a:t>tắc</a:t>
            </a:r>
            <a:r>
              <a:rPr lang="en-US" dirty="0"/>
              <a:t> </a:t>
            </a:r>
            <a:r>
              <a:rPr lang="en-US" dirty="0" err="1"/>
              <a:t>nghẽn</a:t>
            </a:r>
            <a:r>
              <a:rPr lang="en-US" dirty="0"/>
              <a:t> 600mg/24g</a:t>
            </a:r>
          </a:p>
        </p:txBody>
      </p:sp>
      <p:pic>
        <p:nvPicPr>
          <p:cNvPr id="4" name="Picture 3">
            <a:extLst>
              <a:ext uri="{FF2B5EF4-FFF2-40B4-BE49-F238E27FC236}">
                <a16:creationId xmlns:a16="http://schemas.microsoft.com/office/drawing/2014/main" id="{ECA2FC50-3AE3-4615-8E74-AC36C31C5FFF}"/>
              </a:ext>
            </a:extLst>
          </p:cNvPr>
          <p:cNvPicPr>
            <a:picLocks noChangeAspect="1"/>
          </p:cNvPicPr>
          <p:nvPr/>
        </p:nvPicPr>
        <p:blipFill>
          <a:blip r:embed="rId2"/>
          <a:stretch>
            <a:fillRect/>
          </a:stretch>
        </p:blipFill>
        <p:spPr>
          <a:xfrm>
            <a:off x="5715000" y="177111"/>
            <a:ext cx="6271698" cy="6536565"/>
          </a:xfrm>
          <a:prstGeom prst="rect">
            <a:avLst/>
          </a:prstGeom>
        </p:spPr>
      </p:pic>
      <p:sp>
        <p:nvSpPr>
          <p:cNvPr id="5" name="TextBox 4">
            <a:extLst>
              <a:ext uri="{FF2B5EF4-FFF2-40B4-BE49-F238E27FC236}">
                <a16:creationId xmlns:a16="http://schemas.microsoft.com/office/drawing/2014/main" id="{B4C5021D-6082-4BB6-89F4-4DAD03F060B4}"/>
              </a:ext>
            </a:extLst>
          </p:cNvPr>
          <p:cNvSpPr txBox="1"/>
          <p:nvPr/>
        </p:nvSpPr>
        <p:spPr>
          <a:xfrm>
            <a:off x="1045389" y="6361112"/>
            <a:ext cx="4479111" cy="461665"/>
          </a:xfrm>
          <a:prstGeom prst="rect">
            <a:avLst/>
          </a:prstGeom>
          <a:noFill/>
        </p:spPr>
        <p:txBody>
          <a:bodyPr wrap="none" rtlCol="0">
            <a:spAutoFit/>
          </a:bodyPr>
          <a:lstStyle/>
          <a:p>
            <a:r>
              <a:rPr lang="en-US" dirty="0" err="1"/>
              <a:t>Cazzalo</a:t>
            </a:r>
            <a:r>
              <a:rPr lang="en-US" dirty="0"/>
              <a:t> Eur Respir Rev 2015 </a:t>
            </a:r>
          </a:p>
        </p:txBody>
      </p:sp>
    </p:spTree>
    <p:extLst>
      <p:ext uri="{BB962C8B-B14F-4D97-AF65-F5344CB8AC3E}">
        <p14:creationId xmlns:p14="http://schemas.microsoft.com/office/powerpoint/2010/main" val="388446378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4329-0AD1-48FD-A71D-82724F75A7B0}"/>
              </a:ext>
            </a:extLst>
          </p:cNvPr>
          <p:cNvSpPr>
            <a:spLocks noGrp="1"/>
          </p:cNvSpPr>
          <p:nvPr>
            <p:ph type="title"/>
          </p:nvPr>
        </p:nvSpPr>
        <p:spPr/>
        <p:txBody>
          <a:bodyPr/>
          <a:lstStyle/>
          <a:p>
            <a:r>
              <a:rPr lang="en-US" dirty="0" err="1"/>
              <a:t>Erdostein</a:t>
            </a:r>
            <a:r>
              <a:rPr lang="en-US" dirty="0"/>
              <a:t> </a:t>
            </a:r>
            <a:r>
              <a:rPr lang="en-US" dirty="0" err="1"/>
              <a:t>nc</a:t>
            </a:r>
            <a:r>
              <a:rPr lang="en-US" dirty="0"/>
              <a:t> RESTORE</a:t>
            </a:r>
          </a:p>
        </p:txBody>
      </p:sp>
      <p:sp>
        <p:nvSpPr>
          <p:cNvPr id="3" name="Content Placeholder 2">
            <a:extLst>
              <a:ext uri="{FF2B5EF4-FFF2-40B4-BE49-F238E27FC236}">
                <a16:creationId xmlns:a16="http://schemas.microsoft.com/office/drawing/2014/main" id="{C5925D56-BF83-4D91-BDB6-EF426BF5CF14}"/>
              </a:ext>
            </a:extLst>
          </p:cNvPr>
          <p:cNvSpPr>
            <a:spLocks noGrp="1"/>
          </p:cNvSpPr>
          <p:nvPr>
            <p:ph idx="1"/>
          </p:nvPr>
        </p:nvSpPr>
        <p:spPr>
          <a:xfrm>
            <a:off x="195875" y="1447800"/>
            <a:ext cx="5138125" cy="4913312"/>
          </a:xfrm>
        </p:spPr>
        <p:txBody>
          <a:bodyPr/>
          <a:lstStyle/>
          <a:p>
            <a:r>
              <a:rPr lang="en-US" dirty="0" err="1"/>
              <a:t>Giảm</a:t>
            </a:r>
            <a:r>
              <a:rPr lang="en-US" dirty="0"/>
              <a:t> </a:t>
            </a:r>
            <a:r>
              <a:rPr lang="en-US" dirty="0" err="1"/>
              <a:t>tần</a:t>
            </a:r>
            <a:r>
              <a:rPr lang="en-US" dirty="0"/>
              <a:t> </a:t>
            </a:r>
            <a:r>
              <a:rPr lang="en-US" dirty="0" err="1"/>
              <a:t>suất</a:t>
            </a:r>
            <a:r>
              <a:rPr lang="en-US" dirty="0"/>
              <a:t> </a:t>
            </a:r>
            <a:r>
              <a:rPr lang="en-US" dirty="0" err="1"/>
              <a:t>chung</a:t>
            </a:r>
            <a:r>
              <a:rPr lang="en-US" dirty="0"/>
              <a:t>, </a:t>
            </a:r>
            <a:r>
              <a:rPr lang="en-US" dirty="0" err="1"/>
              <a:t>chủ</a:t>
            </a:r>
            <a:r>
              <a:rPr lang="en-US" dirty="0"/>
              <a:t> </a:t>
            </a:r>
            <a:r>
              <a:rPr lang="en-US" dirty="0" err="1"/>
              <a:t>yếu</a:t>
            </a:r>
            <a:r>
              <a:rPr lang="en-US" dirty="0"/>
              <a:t> </a:t>
            </a:r>
            <a:r>
              <a:rPr lang="en-US" dirty="0" err="1"/>
              <a:t>đợt</a:t>
            </a:r>
            <a:r>
              <a:rPr lang="en-US" dirty="0"/>
              <a:t> </a:t>
            </a:r>
            <a:r>
              <a:rPr lang="en-US" dirty="0" err="1"/>
              <a:t>cấp</a:t>
            </a:r>
            <a:r>
              <a:rPr lang="en-US" dirty="0"/>
              <a:t> </a:t>
            </a:r>
            <a:r>
              <a:rPr lang="en-US" dirty="0" err="1"/>
              <a:t>nhẹ</a:t>
            </a:r>
            <a:endParaRPr lang="en-US" dirty="0"/>
          </a:p>
          <a:p>
            <a:r>
              <a:rPr lang="en-US" dirty="0" err="1"/>
              <a:t>Giảm</a:t>
            </a:r>
            <a:r>
              <a:rPr lang="en-US" dirty="0"/>
              <a:t> </a:t>
            </a:r>
            <a:r>
              <a:rPr lang="en-US" dirty="0" err="1"/>
              <a:t>thời</a:t>
            </a:r>
            <a:r>
              <a:rPr lang="en-US" dirty="0"/>
              <a:t> </a:t>
            </a:r>
            <a:r>
              <a:rPr lang="en-US" dirty="0" err="1"/>
              <a:t>gian</a:t>
            </a:r>
            <a:r>
              <a:rPr lang="en-US" dirty="0"/>
              <a:t> </a:t>
            </a:r>
            <a:r>
              <a:rPr lang="en-US" dirty="0" err="1"/>
              <a:t>đợt</a:t>
            </a:r>
            <a:r>
              <a:rPr lang="en-US" dirty="0"/>
              <a:t> </a:t>
            </a:r>
            <a:r>
              <a:rPr lang="en-US" dirty="0" err="1"/>
              <a:t>cấp</a:t>
            </a:r>
            <a:endParaRPr lang="en-US" dirty="0"/>
          </a:p>
        </p:txBody>
      </p:sp>
      <p:sp>
        <p:nvSpPr>
          <p:cNvPr id="5" name="TextBox 4">
            <a:extLst>
              <a:ext uri="{FF2B5EF4-FFF2-40B4-BE49-F238E27FC236}">
                <a16:creationId xmlns:a16="http://schemas.microsoft.com/office/drawing/2014/main" id="{B4C5021D-6082-4BB6-89F4-4DAD03F060B4}"/>
              </a:ext>
            </a:extLst>
          </p:cNvPr>
          <p:cNvSpPr txBox="1"/>
          <p:nvPr/>
        </p:nvSpPr>
        <p:spPr>
          <a:xfrm>
            <a:off x="1045389" y="6361112"/>
            <a:ext cx="4392549" cy="461665"/>
          </a:xfrm>
          <a:prstGeom prst="rect">
            <a:avLst/>
          </a:prstGeom>
          <a:noFill/>
        </p:spPr>
        <p:txBody>
          <a:bodyPr wrap="none" rtlCol="0">
            <a:spAutoFit/>
          </a:bodyPr>
          <a:lstStyle/>
          <a:p>
            <a:r>
              <a:rPr lang="en-US" dirty="0"/>
              <a:t>Dal Negro Eur Respir J 2017 </a:t>
            </a:r>
          </a:p>
        </p:txBody>
      </p:sp>
      <p:pic>
        <p:nvPicPr>
          <p:cNvPr id="6" name="Picture 5">
            <a:extLst>
              <a:ext uri="{FF2B5EF4-FFF2-40B4-BE49-F238E27FC236}">
                <a16:creationId xmlns:a16="http://schemas.microsoft.com/office/drawing/2014/main" id="{BCC5B6D2-E464-454F-A7C8-17D63CCA1804}"/>
              </a:ext>
            </a:extLst>
          </p:cNvPr>
          <p:cNvPicPr>
            <a:picLocks noChangeAspect="1"/>
          </p:cNvPicPr>
          <p:nvPr/>
        </p:nvPicPr>
        <p:blipFill>
          <a:blip r:embed="rId2"/>
          <a:stretch>
            <a:fillRect/>
          </a:stretch>
        </p:blipFill>
        <p:spPr>
          <a:xfrm>
            <a:off x="5791201" y="184016"/>
            <a:ext cx="6225350" cy="6616765"/>
          </a:xfrm>
          <a:prstGeom prst="rect">
            <a:avLst/>
          </a:prstGeom>
        </p:spPr>
      </p:pic>
    </p:spTree>
    <p:extLst>
      <p:ext uri="{BB962C8B-B14F-4D97-AF65-F5344CB8AC3E}">
        <p14:creationId xmlns:p14="http://schemas.microsoft.com/office/powerpoint/2010/main" val="381611823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140"/>
          <p:cNvSpPr>
            <a:spLocks noGrp="1" noChangeArrowheads="1"/>
          </p:cNvSpPr>
          <p:nvPr>
            <p:ph type="title"/>
          </p:nvPr>
        </p:nvSpPr>
        <p:spPr>
          <a:xfrm>
            <a:off x="1524001" y="184760"/>
            <a:ext cx="9143999" cy="947737"/>
          </a:xfrm>
        </p:spPr>
        <p:txBody>
          <a:bodyPr>
            <a:noAutofit/>
          </a:bodyPr>
          <a:lstStyle/>
          <a:p>
            <a:r>
              <a:rPr lang="en-US" sz="3200" dirty="0">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TORCH: </a:t>
            </a:r>
            <a:r>
              <a:rPr lang="en-US" sz="3200" dirty="0" err="1">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Giảm</a:t>
            </a:r>
            <a:r>
              <a:rPr lang="en-US" sz="3200" dirty="0">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3200" dirty="0" err="1">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tần</a:t>
            </a:r>
            <a:r>
              <a:rPr lang="en-US" sz="3200" dirty="0">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3200" dirty="0" err="1">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suất</a:t>
            </a:r>
            <a:r>
              <a:rPr lang="en-US" sz="3200" dirty="0">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3200" dirty="0" err="1">
                <a:latin typeface="Arial Unicode MS" panose="020B0604020202020204" pitchFamily="34" charset="-128"/>
                <a:ea typeface="Arial Unicode MS" panose="020B0604020202020204" pitchFamily="34" charset="-128"/>
                <a:cs typeface="Arial Unicode MS" panose="020B0604020202020204" pitchFamily="34" charset="-128"/>
              </a:rPr>
              <a:t>đợt</a:t>
            </a:r>
            <a:r>
              <a:rPr lang="en-US" sz="3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3200" dirty="0" err="1">
                <a:latin typeface="Arial Unicode MS" panose="020B0604020202020204" pitchFamily="34" charset="-128"/>
                <a:ea typeface="Arial Unicode MS" panose="020B0604020202020204" pitchFamily="34" charset="-128"/>
                <a:cs typeface="Arial Unicode MS" panose="020B0604020202020204" pitchFamily="34" charset="-128"/>
              </a:rPr>
              <a:t>cấp</a:t>
            </a:r>
            <a:r>
              <a:rPr lang="en-US" sz="3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3200" dirty="0" err="1">
                <a:latin typeface="Arial Unicode MS" panose="020B0604020202020204" pitchFamily="34" charset="-128"/>
                <a:ea typeface="Arial Unicode MS" panose="020B0604020202020204" pitchFamily="34" charset="-128"/>
                <a:cs typeface="Arial Unicode MS" panose="020B0604020202020204" pitchFamily="34" charset="-128"/>
              </a:rPr>
              <a:t>với</a:t>
            </a:r>
            <a:r>
              <a:rPr lang="en-US" sz="3200" dirty="0">
                <a:latin typeface="Arial Unicode MS" panose="020B0604020202020204" pitchFamily="34" charset="-128"/>
                <a:ea typeface="Arial Unicode MS" panose="020B0604020202020204" pitchFamily="34" charset="-128"/>
                <a:cs typeface="Arial Unicode MS" panose="020B0604020202020204" pitchFamily="34" charset="-128"/>
              </a:rPr>
              <a:t> ICS/LABA</a:t>
            </a:r>
            <a:endParaRPr lang="en-US" sz="3200" dirty="0">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1683" name="Text Box 4"/>
          <p:cNvSpPr txBox="1">
            <a:spLocks noChangeArrowheads="1"/>
          </p:cNvSpPr>
          <p:nvPr/>
        </p:nvSpPr>
        <p:spPr bwMode="auto">
          <a:xfrm>
            <a:off x="1887538" y="6559308"/>
            <a:ext cx="3992562" cy="244475"/>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1000" b="0" kern="0" dirty="0">
                <a:solidFill>
                  <a:srgbClr val="FFFFFF"/>
                </a:solidFill>
                <a:cs typeface="Arial" pitchFamily="34" charset="0"/>
              </a:rPr>
              <a:t>Adapted from Calverley PM, et al. </a:t>
            </a:r>
            <a:r>
              <a:rPr lang="en-US" sz="1000" b="0" i="1" kern="0" dirty="0">
                <a:solidFill>
                  <a:srgbClr val="FFFFFF"/>
                </a:solidFill>
                <a:cs typeface="Arial" pitchFamily="34" charset="0"/>
              </a:rPr>
              <a:t>N Engl J Med. </a:t>
            </a:r>
            <a:r>
              <a:rPr lang="en-US" sz="1000" b="0" kern="0" dirty="0">
                <a:solidFill>
                  <a:srgbClr val="FFFFFF"/>
                </a:solidFill>
                <a:cs typeface="Arial" pitchFamily="34" charset="0"/>
              </a:rPr>
              <a:t>2007;356:775-789.</a:t>
            </a:r>
          </a:p>
        </p:txBody>
      </p:sp>
      <p:sp>
        <p:nvSpPr>
          <p:cNvPr id="71695" name="Text Box 13"/>
          <p:cNvSpPr txBox="1">
            <a:spLocks noChangeArrowheads="1"/>
          </p:cNvSpPr>
          <p:nvPr/>
        </p:nvSpPr>
        <p:spPr bwMode="auto">
          <a:xfrm>
            <a:off x="4719816" y="1714501"/>
            <a:ext cx="2228495" cy="307777"/>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1400" kern="0" dirty="0">
                <a:solidFill>
                  <a:srgbClr val="FFFFFF"/>
                </a:solidFill>
                <a:cs typeface="Arial" pitchFamily="34" charset="0"/>
              </a:rPr>
              <a:t>* </a:t>
            </a:r>
            <a:r>
              <a:rPr lang="en-US" sz="1400" i="1" kern="0" dirty="0">
                <a:solidFill>
                  <a:srgbClr val="FFFFFF"/>
                </a:solidFill>
                <a:cs typeface="Arial" pitchFamily="34" charset="0"/>
              </a:rPr>
              <a:t>P</a:t>
            </a:r>
            <a:r>
              <a:rPr lang="en-US" sz="1400" kern="0" dirty="0">
                <a:solidFill>
                  <a:srgbClr val="FFFFFF"/>
                </a:solidFill>
                <a:cs typeface="Arial" pitchFamily="34" charset="0"/>
              </a:rPr>
              <a:t>&lt;0.05 versus placebo</a:t>
            </a:r>
          </a:p>
        </p:txBody>
      </p:sp>
      <p:sp>
        <p:nvSpPr>
          <p:cNvPr id="71696" name="Text Box 5"/>
          <p:cNvSpPr txBox="1">
            <a:spLocks noChangeArrowheads="1"/>
          </p:cNvSpPr>
          <p:nvPr/>
        </p:nvSpPr>
        <p:spPr bwMode="auto">
          <a:xfrm>
            <a:off x="4775201" y="2435226"/>
            <a:ext cx="282575" cy="396875"/>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2000" kern="0" dirty="0">
                <a:solidFill>
                  <a:srgbClr val="FFFFFF"/>
                </a:solidFill>
                <a:cs typeface="Arial" pitchFamily="34" charset="0"/>
              </a:rPr>
              <a:t>*</a:t>
            </a:r>
          </a:p>
        </p:txBody>
      </p:sp>
      <p:sp>
        <p:nvSpPr>
          <p:cNvPr id="71697" name="Text Box 6"/>
          <p:cNvSpPr txBox="1">
            <a:spLocks noChangeArrowheads="1"/>
          </p:cNvSpPr>
          <p:nvPr/>
        </p:nvSpPr>
        <p:spPr bwMode="auto">
          <a:xfrm>
            <a:off x="7192964" y="3506789"/>
            <a:ext cx="282575" cy="396875"/>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2000" kern="0" dirty="0">
                <a:solidFill>
                  <a:srgbClr val="FFFFFF"/>
                </a:solidFill>
                <a:cs typeface="Arial" pitchFamily="34" charset="0"/>
              </a:rPr>
              <a:t>*</a:t>
            </a:r>
          </a:p>
        </p:txBody>
      </p:sp>
      <p:sp>
        <p:nvSpPr>
          <p:cNvPr id="71698" name="Text Box 7"/>
          <p:cNvSpPr txBox="1">
            <a:spLocks noChangeArrowheads="1"/>
          </p:cNvSpPr>
          <p:nvPr/>
        </p:nvSpPr>
        <p:spPr bwMode="auto">
          <a:xfrm>
            <a:off x="3725864" y="2116139"/>
            <a:ext cx="282575" cy="396875"/>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2000" kern="0" dirty="0">
                <a:solidFill>
                  <a:srgbClr val="FFFFFF"/>
                </a:solidFill>
                <a:cs typeface="Arial" pitchFamily="34" charset="0"/>
              </a:rPr>
              <a:t>*</a:t>
            </a:r>
          </a:p>
        </p:txBody>
      </p:sp>
      <p:sp>
        <p:nvSpPr>
          <p:cNvPr id="71699" name="Text Box 8"/>
          <p:cNvSpPr txBox="1">
            <a:spLocks noChangeArrowheads="1"/>
          </p:cNvSpPr>
          <p:nvPr/>
        </p:nvSpPr>
        <p:spPr bwMode="auto">
          <a:xfrm>
            <a:off x="4265614" y="2227264"/>
            <a:ext cx="282575" cy="396875"/>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2000" kern="0" dirty="0">
                <a:solidFill>
                  <a:srgbClr val="FFFFFF"/>
                </a:solidFill>
                <a:cs typeface="Arial" pitchFamily="34" charset="0"/>
              </a:rPr>
              <a:t>*</a:t>
            </a:r>
          </a:p>
        </p:txBody>
      </p:sp>
      <p:sp>
        <p:nvSpPr>
          <p:cNvPr id="71700" name="Text Box 9"/>
          <p:cNvSpPr txBox="1">
            <a:spLocks noChangeArrowheads="1"/>
          </p:cNvSpPr>
          <p:nvPr/>
        </p:nvSpPr>
        <p:spPr bwMode="auto">
          <a:xfrm>
            <a:off x="8509001" y="4284664"/>
            <a:ext cx="282575" cy="396875"/>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2000" kern="0" dirty="0">
                <a:solidFill>
                  <a:srgbClr val="FFFFFF"/>
                </a:solidFill>
                <a:cs typeface="Arial" pitchFamily="34" charset="0"/>
              </a:rPr>
              <a:t>*</a:t>
            </a:r>
          </a:p>
        </p:txBody>
      </p:sp>
      <p:sp>
        <p:nvSpPr>
          <p:cNvPr id="71701" name="Text Box 10"/>
          <p:cNvSpPr txBox="1">
            <a:spLocks noChangeArrowheads="1"/>
          </p:cNvSpPr>
          <p:nvPr/>
        </p:nvSpPr>
        <p:spPr bwMode="auto">
          <a:xfrm>
            <a:off x="6665914" y="3317876"/>
            <a:ext cx="282575" cy="396875"/>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2000" kern="0" dirty="0">
                <a:solidFill>
                  <a:srgbClr val="FFFFFF"/>
                </a:solidFill>
                <a:cs typeface="Arial" pitchFamily="34" charset="0"/>
              </a:rPr>
              <a:t>*</a:t>
            </a:r>
          </a:p>
        </p:txBody>
      </p:sp>
      <p:sp>
        <p:nvSpPr>
          <p:cNvPr id="71702" name="Text Box 11"/>
          <p:cNvSpPr txBox="1">
            <a:spLocks noChangeArrowheads="1"/>
          </p:cNvSpPr>
          <p:nvPr/>
        </p:nvSpPr>
        <p:spPr bwMode="auto">
          <a:xfrm>
            <a:off x="6119814" y="2995614"/>
            <a:ext cx="282575" cy="396875"/>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2000" kern="0" dirty="0">
                <a:solidFill>
                  <a:srgbClr val="FFFFFF"/>
                </a:solidFill>
                <a:cs typeface="Arial" pitchFamily="34" charset="0"/>
              </a:rPr>
              <a:t>*</a:t>
            </a:r>
          </a:p>
        </p:txBody>
      </p:sp>
      <p:sp>
        <p:nvSpPr>
          <p:cNvPr id="71703" name="Text Box 12"/>
          <p:cNvSpPr txBox="1">
            <a:spLocks noChangeArrowheads="1"/>
          </p:cNvSpPr>
          <p:nvPr/>
        </p:nvSpPr>
        <p:spPr bwMode="auto">
          <a:xfrm>
            <a:off x="9575801" y="4300539"/>
            <a:ext cx="282575" cy="396875"/>
          </a:xfrm>
          <a:prstGeom prst="rect">
            <a:avLst/>
          </a:prstGeom>
          <a:noFill/>
          <a:ln w="9525">
            <a:noFill/>
            <a:miter lim="800000"/>
            <a:headEnd/>
            <a:tailEnd/>
          </a:ln>
        </p:spPr>
        <p:txBody>
          <a:bodyPr wrap="none">
            <a:spAutoFit/>
          </a:bodyPr>
          <a:lstStyle/>
          <a:p>
            <a:pPr eaLnBrk="0" fontAlgn="auto" hangingPunct="0">
              <a:spcBef>
                <a:spcPts val="0"/>
              </a:spcBef>
              <a:spcAft>
                <a:spcPts val="0"/>
              </a:spcAft>
              <a:buClr>
                <a:srgbClr val="00305C"/>
              </a:buClr>
              <a:buSzPct val="110000"/>
              <a:defRPr/>
            </a:pPr>
            <a:r>
              <a:rPr lang="en-US" sz="2000" kern="0" dirty="0">
                <a:solidFill>
                  <a:srgbClr val="FFFFFF"/>
                </a:solidFill>
                <a:cs typeface="Arial" pitchFamily="34" charset="0"/>
              </a:rPr>
              <a:t>*</a:t>
            </a:r>
          </a:p>
        </p:txBody>
      </p:sp>
      <p:sp>
        <p:nvSpPr>
          <p:cNvPr id="71704" name="Rectangle 79"/>
          <p:cNvSpPr>
            <a:spLocks noChangeArrowheads="1"/>
          </p:cNvSpPr>
          <p:nvPr/>
        </p:nvSpPr>
        <p:spPr bwMode="auto">
          <a:xfrm>
            <a:off x="3113088" y="2241551"/>
            <a:ext cx="520700" cy="3025775"/>
          </a:xfrm>
          <a:prstGeom prst="rect">
            <a:avLst/>
          </a:prstGeom>
          <a:solidFill>
            <a:srgbClr val="747F81"/>
          </a:solidFill>
          <a:ln w="9525" algn="ctr">
            <a:noFill/>
            <a:miter lim="800000"/>
            <a:headEnd/>
            <a:tailEnd/>
          </a:ln>
        </p:spPr>
        <p:txBody>
          <a:bodyPr wrap="none" anchor="ctr"/>
          <a:lstStyle/>
          <a:p>
            <a:pPr algn="ctr" eaLnBrk="0" fontAlgn="auto" hangingPunct="0">
              <a:spcBef>
                <a:spcPts val="0"/>
              </a:spcBef>
              <a:spcAft>
                <a:spcPts val="0"/>
              </a:spcAft>
              <a:defRPr/>
            </a:pPr>
            <a:endParaRPr lang="es-ES" sz="1600" kern="0" dirty="0">
              <a:solidFill>
                <a:srgbClr val="000000"/>
              </a:solidFill>
              <a:cs typeface="Arial" pitchFamily="34" charset="0"/>
            </a:endParaRPr>
          </a:p>
        </p:txBody>
      </p:sp>
      <p:sp>
        <p:nvSpPr>
          <p:cNvPr id="71705" name="Rectangle 80"/>
          <p:cNvSpPr>
            <a:spLocks noChangeArrowheads="1"/>
          </p:cNvSpPr>
          <p:nvPr/>
        </p:nvSpPr>
        <p:spPr bwMode="auto">
          <a:xfrm>
            <a:off x="5495925" y="3121025"/>
            <a:ext cx="520700" cy="2146300"/>
          </a:xfrm>
          <a:prstGeom prst="rect">
            <a:avLst/>
          </a:prstGeom>
          <a:solidFill>
            <a:srgbClr val="747F81"/>
          </a:solidFill>
          <a:ln w="9525" algn="ctr">
            <a:noFill/>
            <a:miter lim="800000"/>
            <a:headEnd/>
            <a:tailEnd/>
          </a:ln>
        </p:spPr>
        <p:txBody>
          <a:bodyPr wrap="none" anchor="ctr"/>
          <a:lstStyle/>
          <a:p>
            <a:pPr algn="ctr" eaLnBrk="0" fontAlgn="auto" hangingPunct="0">
              <a:spcBef>
                <a:spcPts val="0"/>
              </a:spcBef>
              <a:spcAft>
                <a:spcPts val="0"/>
              </a:spcAft>
              <a:defRPr/>
            </a:pPr>
            <a:endParaRPr lang="es-ES" sz="1600" kern="0" dirty="0">
              <a:solidFill>
                <a:srgbClr val="000000"/>
              </a:solidFill>
              <a:cs typeface="Arial" pitchFamily="34" charset="0"/>
            </a:endParaRPr>
          </a:p>
        </p:txBody>
      </p:sp>
      <p:sp>
        <p:nvSpPr>
          <p:cNvPr id="71706" name="Rectangle 81"/>
          <p:cNvSpPr>
            <a:spLocks noChangeArrowheads="1"/>
          </p:cNvSpPr>
          <p:nvPr/>
        </p:nvSpPr>
        <p:spPr bwMode="auto">
          <a:xfrm>
            <a:off x="7878763" y="4756151"/>
            <a:ext cx="520700" cy="511175"/>
          </a:xfrm>
          <a:prstGeom prst="rect">
            <a:avLst/>
          </a:prstGeom>
          <a:solidFill>
            <a:srgbClr val="747F81"/>
          </a:solidFill>
          <a:ln w="9525" algn="ctr">
            <a:noFill/>
            <a:miter lim="800000"/>
            <a:headEnd/>
            <a:tailEnd/>
          </a:ln>
        </p:spPr>
        <p:txBody>
          <a:bodyPr wrap="none" anchor="ctr"/>
          <a:lstStyle/>
          <a:p>
            <a:pPr algn="ctr" eaLnBrk="0" fontAlgn="auto" hangingPunct="0">
              <a:spcBef>
                <a:spcPts val="0"/>
              </a:spcBef>
              <a:spcAft>
                <a:spcPts val="0"/>
              </a:spcAft>
              <a:defRPr/>
            </a:pPr>
            <a:endParaRPr lang="es-ES" sz="1600" kern="0" dirty="0">
              <a:solidFill>
                <a:srgbClr val="000000"/>
              </a:solidFill>
              <a:cs typeface="Arial" pitchFamily="34" charset="0"/>
            </a:endParaRPr>
          </a:p>
        </p:txBody>
      </p:sp>
      <p:sp>
        <p:nvSpPr>
          <p:cNvPr id="71707" name="Rectangle 82"/>
          <p:cNvSpPr>
            <a:spLocks noChangeArrowheads="1"/>
          </p:cNvSpPr>
          <p:nvPr/>
        </p:nvSpPr>
        <p:spPr bwMode="auto">
          <a:xfrm>
            <a:off x="3633788" y="2667001"/>
            <a:ext cx="519112" cy="2600325"/>
          </a:xfrm>
          <a:prstGeom prst="rect">
            <a:avLst/>
          </a:prstGeom>
          <a:solidFill>
            <a:srgbClr val="00CCFF"/>
          </a:solidFill>
          <a:ln w="9525">
            <a:noFill/>
            <a:miter lim="800000"/>
            <a:headEnd/>
            <a:tailEnd/>
          </a:ln>
        </p:spPr>
        <p:txBody>
          <a:bodyPr/>
          <a:lstStyle/>
          <a:p>
            <a:pPr fontAlgn="auto">
              <a:spcBef>
                <a:spcPts val="0"/>
              </a:spcBef>
              <a:spcAft>
                <a:spcPts val="0"/>
              </a:spcAft>
              <a:defRPr/>
            </a:pPr>
            <a:endParaRPr lang="es-ES" sz="1200" kern="0" dirty="0">
              <a:solidFill>
                <a:srgbClr val="FFFFFF"/>
              </a:solidFill>
              <a:cs typeface="Arial" pitchFamily="34" charset="0"/>
            </a:endParaRPr>
          </a:p>
        </p:txBody>
      </p:sp>
      <p:sp>
        <p:nvSpPr>
          <p:cNvPr id="71708" name="Rectangle 83"/>
          <p:cNvSpPr>
            <a:spLocks noChangeArrowheads="1"/>
          </p:cNvSpPr>
          <p:nvPr/>
        </p:nvSpPr>
        <p:spPr bwMode="auto">
          <a:xfrm>
            <a:off x="6016625" y="3556001"/>
            <a:ext cx="519112" cy="1711325"/>
          </a:xfrm>
          <a:prstGeom prst="rect">
            <a:avLst/>
          </a:prstGeom>
          <a:solidFill>
            <a:srgbClr val="00CCFF"/>
          </a:solidFill>
          <a:ln w="9525">
            <a:noFill/>
            <a:miter lim="800000"/>
            <a:headEnd/>
            <a:tailEnd/>
          </a:ln>
        </p:spPr>
        <p:txBody>
          <a:bodyPr/>
          <a:lstStyle/>
          <a:p>
            <a:pPr fontAlgn="auto">
              <a:spcBef>
                <a:spcPts val="0"/>
              </a:spcBef>
              <a:spcAft>
                <a:spcPts val="0"/>
              </a:spcAft>
              <a:defRPr/>
            </a:pPr>
            <a:endParaRPr lang="es-ES" sz="1200" kern="0" dirty="0">
              <a:solidFill>
                <a:srgbClr val="FFFFFF"/>
              </a:solidFill>
              <a:cs typeface="Arial" pitchFamily="34" charset="0"/>
            </a:endParaRPr>
          </a:p>
        </p:txBody>
      </p:sp>
      <p:sp>
        <p:nvSpPr>
          <p:cNvPr id="71709" name="Rectangle 84"/>
          <p:cNvSpPr>
            <a:spLocks noChangeArrowheads="1"/>
          </p:cNvSpPr>
          <p:nvPr/>
        </p:nvSpPr>
        <p:spPr bwMode="auto">
          <a:xfrm>
            <a:off x="8399463" y="4841875"/>
            <a:ext cx="520700" cy="425450"/>
          </a:xfrm>
          <a:prstGeom prst="rect">
            <a:avLst/>
          </a:prstGeom>
          <a:solidFill>
            <a:srgbClr val="00CCFF"/>
          </a:solidFill>
          <a:ln w="9525">
            <a:noFill/>
            <a:miter lim="800000"/>
            <a:headEnd/>
            <a:tailEnd/>
          </a:ln>
        </p:spPr>
        <p:txBody>
          <a:bodyPr/>
          <a:lstStyle/>
          <a:p>
            <a:pPr fontAlgn="auto">
              <a:spcBef>
                <a:spcPts val="0"/>
              </a:spcBef>
              <a:spcAft>
                <a:spcPts val="0"/>
              </a:spcAft>
              <a:defRPr/>
            </a:pPr>
            <a:endParaRPr lang="es-ES" sz="1200" kern="0" dirty="0">
              <a:solidFill>
                <a:srgbClr val="FFFFFF"/>
              </a:solidFill>
              <a:cs typeface="Arial" pitchFamily="34" charset="0"/>
            </a:endParaRPr>
          </a:p>
        </p:txBody>
      </p:sp>
      <p:sp>
        <p:nvSpPr>
          <p:cNvPr id="71710" name="Rectangle 85"/>
          <p:cNvSpPr>
            <a:spLocks noChangeArrowheads="1"/>
          </p:cNvSpPr>
          <p:nvPr/>
        </p:nvSpPr>
        <p:spPr bwMode="auto">
          <a:xfrm>
            <a:off x="4152901" y="2779714"/>
            <a:ext cx="511175" cy="2487613"/>
          </a:xfrm>
          <a:prstGeom prst="rect">
            <a:avLst/>
          </a:prstGeom>
          <a:solidFill>
            <a:srgbClr val="B5121B"/>
          </a:solidFill>
          <a:ln w="9525">
            <a:noFill/>
            <a:miter lim="800000"/>
            <a:headEnd/>
            <a:tailEnd/>
          </a:ln>
        </p:spPr>
        <p:txBody>
          <a:bodyPr/>
          <a:lstStyle/>
          <a:p>
            <a:pPr fontAlgn="auto">
              <a:spcBef>
                <a:spcPts val="0"/>
              </a:spcBef>
              <a:spcAft>
                <a:spcPts val="0"/>
              </a:spcAft>
              <a:defRPr/>
            </a:pPr>
            <a:endParaRPr lang="es-ES" sz="1200" kern="0" dirty="0">
              <a:solidFill>
                <a:srgbClr val="FFFFFF"/>
              </a:solidFill>
              <a:cs typeface="Arial" pitchFamily="34" charset="0"/>
            </a:endParaRPr>
          </a:p>
        </p:txBody>
      </p:sp>
      <p:sp>
        <p:nvSpPr>
          <p:cNvPr id="71711" name="Rectangle 86"/>
          <p:cNvSpPr>
            <a:spLocks noChangeArrowheads="1"/>
          </p:cNvSpPr>
          <p:nvPr/>
        </p:nvSpPr>
        <p:spPr bwMode="auto">
          <a:xfrm>
            <a:off x="6535739" y="3876675"/>
            <a:ext cx="511175" cy="1390650"/>
          </a:xfrm>
          <a:prstGeom prst="rect">
            <a:avLst/>
          </a:prstGeom>
          <a:solidFill>
            <a:srgbClr val="B5121B"/>
          </a:solidFill>
          <a:ln w="9525">
            <a:noFill/>
            <a:miter lim="800000"/>
            <a:headEnd/>
            <a:tailEnd/>
          </a:ln>
        </p:spPr>
        <p:txBody>
          <a:bodyPr/>
          <a:lstStyle/>
          <a:p>
            <a:pPr fontAlgn="auto">
              <a:spcBef>
                <a:spcPts val="0"/>
              </a:spcBef>
              <a:spcAft>
                <a:spcPts val="0"/>
              </a:spcAft>
              <a:defRPr/>
            </a:pPr>
            <a:endParaRPr lang="es-ES" sz="1200" kern="0" dirty="0">
              <a:solidFill>
                <a:srgbClr val="FFFFFF"/>
              </a:solidFill>
              <a:cs typeface="Arial" pitchFamily="34" charset="0"/>
            </a:endParaRPr>
          </a:p>
        </p:txBody>
      </p:sp>
      <p:sp>
        <p:nvSpPr>
          <p:cNvPr id="71712" name="Rectangle 87"/>
          <p:cNvSpPr>
            <a:spLocks noChangeArrowheads="1"/>
          </p:cNvSpPr>
          <p:nvPr/>
        </p:nvSpPr>
        <p:spPr bwMode="auto">
          <a:xfrm>
            <a:off x="8920164" y="4813301"/>
            <a:ext cx="509587" cy="454025"/>
          </a:xfrm>
          <a:prstGeom prst="rect">
            <a:avLst/>
          </a:prstGeom>
          <a:solidFill>
            <a:srgbClr val="B5121B"/>
          </a:solidFill>
          <a:ln w="9525">
            <a:noFill/>
            <a:miter lim="800000"/>
            <a:headEnd/>
            <a:tailEnd/>
          </a:ln>
        </p:spPr>
        <p:txBody>
          <a:bodyPr/>
          <a:lstStyle/>
          <a:p>
            <a:pPr fontAlgn="auto">
              <a:spcBef>
                <a:spcPts val="0"/>
              </a:spcBef>
              <a:spcAft>
                <a:spcPts val="0"/>
              </a:spcAft>
              <a:defRPr/>
            </a:pPr>
            <a:endParaRPr lang="es-ES" sz="1200" kern="0" dirty="0">
              <a:solidFill>
                <a:srgbClr val="FFFFFF"/>
              </a:solidFill>
              <a:cs typeface="Arial" pitchFamily="34" charset="0"/>
            </a:endParaRPr>
          </a:p>
        </p:txBody>
      </p:sp>
      <p:sp>
        <p:nvSpPr>
          <p:cNvPr id="71713" name="Rectangle 88"/>
          <p:cNvSpPr>
            <a:spLocks noChangeArrowheads="1"/>
          </p:cNvSpPr>
          <p:nvPr/>
        </p:nvSpPr>
        <p:spPr bwMode="auto">
          <a:xfrm>
            <a:off x="4664075" y="2987675"/>
            <a:ext cx="520700" cy="2279650"/>
          </a:xfrm>
          <a:prstGeom prst="rect">
            <a:avLst/>
          </a:prstGeom>
          <a:solidFill>
            <a:srgbClr val="3CC82E"/>
          </a:solidFill>
          <a:ln w="9525" algn="ctr">
            <a:noFill/>
            <a:miter lim="800000"/>
            <a:headEnd/>
            <a:tailEnd/>
          </a:ln>
        </p:spPr>
        <p:txBody>
          <a:bodyPr wrap="none" anchor="ctr"/>
          <a:lstStyle/>
          <a:p>
            <a:pPr algn="r" fontAlgn="auto">
              <a:spcBef>
                <a:spcPts val="0"/>
              </a:spcBef>
              <a:spcAft>
                <a:spcPts val="0"/>
              </a:spcAft>
              <a:defRPr/>
            </a:pPr>
            <a:endParaRPr lang="es-ES" sz="1800" b="0" kern="0" dirty="0">
              <a:solidFill>
                <a:sysClr val="windowText" lastClr="000000"/>
              </a:solidFill>
            </a:endParaRPr>
          </a:p>
        </p:txBody>
      </p:sp>
      <p:sp>
        <p:nvSpPr>
          <p:cNvPr id="71714" name="Rectangle 89"/>
          <p:cNvSpPr>
            <a:spLocks noChangeArrowheads="1"/>
          </p:cNvSpPr>
          <p:nvPr/>
        </p:nvSpPr>
        <p:spPr bwMode="auto">
          <a:xfrm>
            <a:off x="7046913" y="4037014"/>
            <a:ext cx="520700" cy="1230313"/>
          </a:xfrm>
          <a:prstGeom prst="rect">
            <a:avLst/>
          </a:prstGeom>
          <a:solidFill>
            <a:srgbClr val="3CC82E"/>
          </a:solidFill>
          <a:ln w="9525" algn="ctr">
            <a:noFill/>
            <a:miter lim="800000"/>
            <a:headEnd/>
            <a:tailEnd/>
          </a:ln>
        </p:spPr>
        <p:txBody>
          <a:bodyPr wrap="none" anchor="ctr"/>
          <a:lstStyle/>
          <a:p>
            <a:pPr algn="r" fontAlgn="auto">
              <a:spcBef>
                <a:spcPts val="0"/>
              </a:spcBef>
              <a:spcAft>
                <a:spcPts val="0"/>
              </a:spcAft>
              <a:defRPr/>
            </a:pPr>
            <a:endParaRPr lang="es-ES" sz="1800" b="0" kern="0" dirty="0">
              <a:solidFill>
                <a:sysClr val="windowText" lastClr="000000"/>
              </a:solidFill>
            </a:endParaRPr>
          </a:p>
        </p:txBody>
      </p:sp>
      <p:sp>
        <p:nvSpPr>
          <p:cNvPr id="71715" name="Rectangle 90"/>
          <p:cNvSpPr>
            <a:spLocks noChangeArrowheads="1"/>
          </p:cNvSpPr>
          <p:nvPr/>
        </p:nvSpPr>
        <p:spPr bwMode="auto">
          <a:xfrm>
            <a:off x="9429750" y="4841875"/>
            <a:ext cx="520700" cy="425450"/>
          </a:xfrm>
          <a:prstGeom prst="rect">
            <a:avLst/>
          </a:prstGeom>
          <a:solidFill>
            <a:srgbClr val="3CC82E"/>
          </a:solidFill>
          <a:ln w="9525" algn="ctr">
            <a:noFill/>
            <a:miter lim="800000"/>
            <a:headEnd/>
            <a:tailEnd/>
          </a:ln>
        </p:spPr>
        <p:txBody>
          <a:bodyPr wrap="none" anchor="ctr"/>
          <a:lstStyle/>
          <a:p>
            <a:pPr algn="r" fontAlgn="auto">
              <a:spcBef>
                <a:spcPts val="0"/>
              </a:spcBef>
              <a:spcAft>
                <a:spcPts val="0"/>
              </a:spcAft>
              <a:defRPr/>
            </a:pPr>
            <a:endParaRPr lang="es-ES" sz="1800" b="0" kern="0" dirty="0">
              <a:solidFill>
                <a:sysClr val="windowText" lastClr="000000"/>
              </a:solidFill>
            </a:endParaRPr>
          </a:p>
        </p:txBody>
      </p:sp>
      <p:sp>
        <p:nvSpPr>
          <p:cNvPr id="71716" name="Line 91"/>
          <p:cNvSpPr>
            <a:spLocks noChangeShapeType="1"/>
          </p:cNvSpPr>
          <p:nvPr/>
        </p:nvSpPr>
        <p:spPr bwMode="auto">
          <a:xfrm>
            <a:off x="2962276" y="2052638"/>
            <a:ext cx="1587" cy="3214688"/>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17" name="Line 92"/>
          <p:cNvSpPr>
            <a:spLocks noChangeShapeType="1"/>
          </p:cNvSpPr>
          <p:nvPr/>
        </p:nvSpPr>
        <p:spPr bwMode="auto">
          <a:xfrm>
            <a:off x="2861581" y="5267325"/>
            <a:ext cx="91440" cy="1588"/>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18" name="Line 93"/>
          <p:cNvSpPr>
            <a:spLocks noChangeShapeType="1"/>
          </p:cNvSpPr>
          <p:nvPr/>
        </p:nvSpPr>
        <p:spPr bwMode="auto">
          <a:xfrm>
            <a:off x="2861581" y="4727575"/>
            <a:ext cx="91440" cy="1588"/>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19" name="Line 94"/>
          <p:cNvSpPr>
            <a:spLocks noChangeShapeType="1"/>
          </p:cNvSpPr>
          <p:nvPr/>
        </p:nvSpPr>
        <p:spPr bwMode="auto">
          <a:xfrm>
            <a:off x="2861581" y="4198938"/>
            <a:ext cx="91440" cy="1588"/>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0" name="Line 95"/>
          <p:cNvSpPr>
            <a:spLocks noChangeShapeType="1"/>
          </p:cNvSpPr>
          <p:nvPr/>
        </p:nvSpPr>
        <p:spPr bwMode="auto">
          <a:xfrm>
            <a:off x="2861581" y="3659188"/>
            <a:ext cx="91440" cy="1588"/>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1" name="Line 96"/>
          <p:cNvSpPr>
            <a:spLocks noChangeShapeType="1"/>
          </p:cNvSpPr>
          <p:nvPr/>
        </p:nvSpPr>
        <p:spPr bwMode="auto">
          <a:xfrm>
            <a:off x="2861581" y="3121025"/>
            <a:ext cx="91440" cy="1588"/>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2" name="Line 97"/>
          <p:cNvSpPr>
            <a:spLocks noChangeShapeType="1"/>
          </p:cNvSpPr>
          <p:nvPr/>
        </p:nvSpPr>
        <p:spPr bwMode="auto">
          <a:xfrm>
            <a:off x="2861581" y="2590800"/>
            <a:ext cx="91440" cy="1588"/>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3" name="Line 98"/>
          <p:cNvSpPr>
            <a:spLocks noChangeShapeType="1"/>
          </p:cNvSpPr>
          <p:nvPr/>
        </p:nvSpPr>
        <p:spPr bwMode="auto">
          <a:xfrm>
            <a:off x="2861581" y="2052638"/>
            <a:ext cx="91440" cy="1588"/>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4" name="Line 99"/>
          <p:cNvSpPr>
            <a:spLocks noChangeShapeType="1"/>
          </p:cNvSpPr>
          <p:nvPr/>
        </p:nvSpPr>
        <p:spPr bwMode="auto">
          <a:xfrm>
            <a:off x="2962275" y="5267325"/>
            <a:ext cx="7148512" cy="1588"/>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5" name="Line 100"/>
          <p:cNvSpPr>
            <a:spLocks noChangeShapeType="1"/>
          </p:cNvSpPr>
          <p:nvPr/>
        </p:nvSpPr>
        <p:spPr bwMode="auto">
          <a:xfrm flipV="1">
            <a:off x="2962276" y="5267325"/>
            <a:ext cx="1587" cy="57150"/>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6" name="Line 101"/>
          <p:cNvSpPr>
            <a:spLocks noChangeShapeType="1"/>
          </p:cNvSpPr>
          <p:nvPr/>
        </p:nvSpPr>
        <p:spPr bwMode="auto">
          <a:xfrm flipV="1">
            <a:off x="5345114" y="5267325"/>
            <a:ext cx="1587" cy="57150"/>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7" name="Line 102"/>
          <p:cNvSpPr>
            <a:spLocks noChangeShapeType="1"/>
          </p:cNvSpPr>
          <p:nvPr/>
        </p:nvSpPr>
        <p:spPr bwMode="auto">
          <a:xfrm flipV="1">
            <a:off x="7727951" y="5267325"/>
            <a:ext cx="1587" cy="57150"/>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8" name="Line 103"/>
          <p:cNvSpPr>
            <a:spLocks noChangeShapeType="1"/>
          </p:cNvSpPr>
          <p:nvPr/>
        </p:nvSpPr>
        <p:spPr bwMode="auto">
          <a:xfrm flipV="1">
            <a:off x="10110789" y="5267325"/>
            <a:ext cx="1587" cy="57150"/>
          </a:xfrm>
          <a:prstGeom prst="line">
            <a:avLst/>
          </a:prstGeom>
          <a:noFill/>
          <a:ln w="28575">
            <a:solidFill>
              <a:srgbClr val="FFFFFF"/>
            </a:solidFill>
            <a:round/>
            <a:headEnd/>
            <a:tailEnd/>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1729" name="Rectangle 104"/>
          <p:cNvSpPr>
            <a:spLocks noChangeArrowheads="1"/>
          </p:cNvSpPr>
          <p:nvPr/>
        </p:nvSpPr>
        <p:spPr bwMode="auto">
          <a:xfrm>
            <a:off x="3168308" y="1938339"/>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1.13</a:t>
            </a:r>
            <a:endParaRPr lang="en-GB" sz="1200" kern="0" dirty="0">
              <a:solidFill>
                <a:srgbClr val="FFFFFF"/>
              </a:solidFill>
              <a:cs typeface="Arial" pitchFamily="34" charset="0"/>
            </a:endParaRPr>
          </a:p>
        </p:txBody>
      </p:sp>
      <p:sp>
        <p:nvSpPr>
          <p:cNvPr id="71730" name="Rectangle 105"/>
          <p:cNvSpPr>
            <a:spLocks noChangeArrowheads="1"/>
          </p:cNvSpPr>
          <p:nvPr/>
        </p:nvSpPr>
        <p:spPr bwMode="auto">
          <a:xfrm>
            <a:off x="5610226" y="2817814"/>
            <a:ext cx="282575" cy="2444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0.8</a:t>
            </a:r>
            <a:endParaRPr lang="en-GB" sz="1200" kern="0" dirty="0">
              <a:solidFill>
                <a:srgbClr val="FFFFFF"/>
              </a:solidFill>
              <a:cs typeface="Arial" pitchFamily="34" charset="0"/>
            </a:endParaRPr>
          </a:p>
        </p:txBody>
      </p:sp>
      <p:sp>
        <p:nvSpPr>
          <p:cNvPr id="71731" name="Rectangle 106"/>
          <p:cNvSpPr>
            <a:spLocks noChangeArrowheads="1"/>
          </p:cNvSpPr>
          <p:nvPr/>
        </p:nvSpPr>
        <p:spPr bwMode="auto">
          <a:xfrm>
            <a:off x="7933983" y="4454526"/>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0.19</a:t>
            </a:r>
            <a:endParaRPr lang="en-GB" sz="1200" kern="0" dirty="0">
              <a:solidFill>
                <a:srgbClr val="FFFFFF"/>
              </a:solidFill>
              <a:cs typeface="Arial" pitchFamily="34" charset="0"/>
            </a:endParaRPr>
          </a:p>
        </p:txBody>
      </p:sp>
      <p:sp>
        <p:nvSpPr>
          <p:cNvPr id="71732" name="Rectangle 107"/>
          <p:cNvSpPr>
            <a:spLocks noChangeArrowheads="1"/>
          </p:cNvSpPr>
          <p:nvPr/>
        </p:nvSpPr>
        <p:spPr bwMode="auto">
          <a:xfrm>
            <a:off x="3687420" y="2363789"/>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0.97</a:t>
            </a:r>
            <a:endParaRPr lang="en-GB" sz="1200" kern="0" dirty="0">
              <a:solidFill>
                <a:srgbClr val="FFFFFF"/>
              </a:solidFill>
              <a:cs typeface="Arial" pitchFamily="34" charset="0"/>
            </a:endParaRPr>
          </a:p>
        </p:txBody>
      </p:sp>
      <p:sp>
        <p:nvSpPr>
          <p:cNvPr id="71733" name="Rectangle 108"/>
          <p:cNvSpPr>
            <a:spLocks noChangeArrowheads="1"/>
          </p:cNvSpPr>
          <p:nvPr/>
        </p:nvSpPr>
        <p:spPr bwMode="auto">
          <a:xfrm>
            <a:off x="6071845" y="3252789"/>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0.64</a:t>
            </a:r>
            <a:endParaRPr lang="en-GB" sz="1200" kern="0" dirty="0">
              <a:solidFill>
                <a:srgbClr val="FFFFFF"/>
              </a:solidFill>
              <a:cs typeface="Arial" pitchFamily="34" charset="0"/>
            </a:endParaRPr>
          </a:p>
        </p:txBody>
      </p:sp>
      <p:sp>
        <p:nvSpPr>
          <p:cNvPr id="71734" name="Rectangle 109"/>
          <p:cNvSpPr>
            <a:spLocks noChangeArrowheads="1"/>
          </p:cNvSpPr>
          <p:nvPr/>
        </p:nvSpPr>
        <p:spPr bwMode="auto">
          <a:xfrm>
            <a:off x="8454683" y="4538664"/>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0.16</a:t>
            </a:r>
            <a:endParaRPr lang="en-GB" sz="1200" kern="0" dirty="0">
              <a:solidFill>
                <a:srgbClr val="FFFFFF"/>
              </a:solidFill>
              <a:cs typeface="Arial" pitchFamily="34" charset="0"/>
            </a:endParaRPr>
          </a:p>
        </p:txBody>
      </p:sp>
      <p:sp>
        <p:nvSpPr>
          <p:cNvPr id="71735" name="Rectangle 110"/>
          <p:cNvSpPr>
            <a:spLocks noChangeArrowheads="1"/>
          </p:cNvSpPr>
          <p:nvPr/>
        </p:nvSpPr>
        <p:spPr bwMode="auto">
          <a:xfrm>
            <a:off x="4208120" y="2478089"/>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0.93</a:t>
            </a:r>
            <a:endParaRPr lang="en-GB" sz="1200" kern="0" dirty="0">
              <a:solidFill>
                <a:srgbClr val="FFFFFF"/>
              </a:solidFill>
              <a:cs typeface="Arial" pitchFamily="34" charset="0"/>
            </a:endParaRPr>
          </a:p>
        </p:txBody>
      </p:sp>
      <p:sp>
        <p:nvSpPr>
          <p:cNvPr id="71736" name="Rectangle 111"/>
          <p:cNvSpPr>
            <a:spLocks noChangeArrowheads="1"/>
          </p:cNvSpPr>
          <p:nvPr/>
        </p:nvSpPr>
        <p:spPr bwMode="auto">
          <a:xfrm>
            <a:off x="6590958" y="3575051"/>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0.52</a:t>
            </a:r>
            <a:endParaRPr lang="en-GB" sz="1200" kern="0" dirty="0">
              <a:solidFill>
                <a:srgbClr val="FFFFFF"/>
              </a:solidFill>
              <a:cs typeface="Arial" pitchFamily="34" charset="0"/>
            </a:endParaRPr>
          </a:p>
        </p:txBody>
      </p:sp>
      <p:sp>
        <p:nvSpPr>
          <p:cNvPr id="71737" name="Rectangle 112"/>
          <p:cNvSpPr>
            <a:spLocks noChangeArrowheads="1"/>
          </p:cNvSpPr>
          <p:nvPr/>
        </p:nvSpPr>
        <p:spPr bwMode="auto">
          <a:xfrm>
            <a:off x="8973795" y="4510089"/>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0.17</a:t>
            </a:r>
            <a:endParaRPr lang="en-GB" sz="1200" kern="0" dirty="0">
              <a:solidFill>
                <a:srgbClr val="FFFFFF"/>
              </a:solidFill>
              <a:cs typeface="Arial" pitchFamily="34" charset="0"/>
            </a:endParaRPr>
          </a:p>
        </p:txBody>
      </p:sp>
      <p:sp>
        <p:nvSpPr>
          <p:cNvPr id="71738" name="Rectangle 113"/>
          <p:cNvSpPr>
            <a:spLocks noChangeArrowheads="1"/>
          </p:cNvSpPr>
          <p:nvPr/>
        </p:nvSpPr>
        <p:spPr bwMode="auto">
          <a:xfrm>
            <a:off x="4719295" y="2686051"/>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0.85</a:t>
            </a:r>
            <a:endParaRPr lang="en-GB" sz="1200" kern="0" dirty="0">
              <a:solidFill>
                <a:srgbClr val="FFFFFF"/>
              </a:solidFill>
              <a:cs typeface="Arial" pitchFamily="34" charset="0"/>
            </a:endParaRPr>
          </a:p>
        </p:txBody>
      </p:sp>
      <p:sp>
        <p:nvSpPr>
          <p:cNvPr id="71739" name="Rectangle 114"/>
          <p:cNvSpPr>
            <a:spLocks noChangeArrowheads="1"/>
          </p:cNvSpPr>
          <p:nvPr/>
        </p:nvSpPr>
        <p:spPr bwMode="auto">
          <a:xfrm>
            <a:off x="7102133" y="3735389"/>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0.46</a:t>
            </a:r>
            <a:endParaRPr lang="en-GB" sz="1200" kern="0" dirty="0">
              <a:solidFill>
                <a:srgbClr val="FFFFFF"/>
              </a:solidFill>
              <a:cs typeface="Arial" pitchFamily="34" charset="0"/>
            </a:endParaRPr>
          </a:p>
        </p:txBody>
      </p:sp>
      <p:sp>
        <p:nvSpPr>
          <p:cNvPr id="71740" name="Rectangle 115"/>
          <p:cNvSpPr>
            <a:spLocks noChangeArrowheads="1"/>
          </p:cNvSpPr>
          <p:nvPr/>
        </p:nvSpPr>
        <p:spPr bwMode="auto">
          <a:xfrm>
            <a:off x="9484970" y="4538664"/>
            <a:ext cx="399148" cy="24622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0.16</a:t>
            </a:r>
            <a:endParaRPr lang="en-GB" sz="1200" kern="0" dirty="0">
              <a:solidFill>
                <a:srgbClr val="FFFFFF"/>
              </a:solidFill>
              <a:cs typeface="Arial" pitchFamily="34" charset="0"/>
            </a:endParaRPr>
          </a:p>
        </p:txBody>
      </p:sp>
      <p:sp>
        <p:nvSpPr>
          <p:cNvPr id="71741" name="Rectangle 116"/>
          <p:cNvSpPr>
            <a:spLocks noChangeArrowheads="1"/>
          </p:cNvSpPr>
          <p:nvPr/>
        </p:nvSpPr>
        <p:spPr bwMode="auto">
          <a:xfrm>
            <a:off x="2657414" y="5153026"/>
            <a:ext cx="128241" cy="276999"/>
          </a:xfrm>
          <a:prstGeom prst="rect">
            <a:avLst/>
          </a:prstGeom>
          <a:noFill/>
          <a:ln w="9525">
            <a:noFill/>
            <a:miter lim="800000"/>
            <a:headEnd/>
            <a:tailEnd/>
          </a:ln>
        </p:spPr>
        <p:txBody>
          <a:bodyPr wrap="none" lIns="0" tIns="0" rIns="0" bIns="0">
            <a:spAutoFit/>
          </a:bodyPr>
          <a:lstStyle/>
          <a:p>
            <a:pPr algn="r" fontAlgn="auto">
              <a:spcBef>
                <a:spcPts val="0"/>
              </a:spcBef>
              <a:spcAft>
                <a:spcPts val="0"/>
              </a:spcAft>
              <a:defRPr/>
            </a:pPr>
            <a:r>
              <a:rPr lang="en-GB" sz="1800" kern="0" dirty="0">
                <a:solidFill>
                  <a:srgbClr val="FFFFFF"/>
                </a:solidFill>
                <a:cs typeface="Arial" pitchFamily="34" charset="0"/>
              </a:rPr>
              <a:t>0</a:t>
            </a:r>
          </a:p>
        </p:txBody>
      </p:sp>
      <p:sp>
        <p:nvSpPr>
          <p:cNvPr id="71742" name="Rectangle 117"/>
          <p:cNvSpPr>
            <a:spLocks noChangeArrowheads="1"/>
          </p:cNvSpPr>
          <p:nvPr/>
        </p:nvSpPr>
        <p:spPr bwMode="auto">
          <a:xfrm>
            <a:off x="2465052" y="4614864"/>
            <a:ext cx="320602" cy="276999"/>
          </a:xfrm>
          <a:prstGeom prst="rect">
            <a:avLst/>
          </a:prstGeom>
          <a:noFill/>
          <a:ln w="9525">
            <a:noFill/>
            <a:miter lim="800000"/>
            <a:headEnd/>
            <a:tailEnd/>
          </a:ln>
        </p:spPr>
        <p:txBody>
          <a:bodyPr wrap="none" lIns="0" tIns="0" rIns="0" bIns="0">
            <a:spAutoFit/>
          </a:bodyPr>
          <a:lstStyle/>
          <a:p>
            <a:pPr algn="r" fontAlgn="auto">
              <a:spcBef>
                <a:spcPts val="0"/>
              </a:spcBef>
              <a:spcAft>
                <a:spcPts val="0"/>
              </a:spcAft>
              <a:defRPr/>
            </a:pPr>
            <a:r>
              <a:rPr lang="en-GB" sz="1800" kern="0" dirty="0">
                <a:solidFill>
                  <a:srgbClr val="FFFFFF"/>
                </a:solidFill>
                <a:cs typeface="Arial" pitchFamily="34" charset="0"/>
              </a:rPr>
              <a:t>0.2</a:t>
            </a:r>
          </a:p>
        </p:txBody>
      </p:sp>
      <p:sp>
        <p:nvSpPr>
          <p:cNvPr id="71743" name="Rectangle 118"/>
          <p:cNvSpPr>
            <a:spLocks noChangeArrowheads="1"/>
          </p:cNvSpPr>
          <p:nvPr/>
        </p:nvSpPr>
        <p:spPr bwMode="auto">
          <a:xfrm>
            <a:off x="2465052" y="4084639"/>
            <a:ext cx="320602" cy="276999"/>
          </a:xfrm>
          <a:prstGeom prst="rect">
            <a:avLst/>
          </a:prstGeom>
          <a:noFill/>
          <a:ln w="9525">
            <a:noFill/>
            <a:miter lim="800000"/>
            <a:headEnd/>
            <a:tailEnd/>
          </a:ln>
        </p:spPr>
        <p:txBody>
          <a:bodyPr wrap="none" lIns="0" tIns="0" rIns="0" bIns="0">
            <a:spAutoFit/>
          </a:bodyPr>
          <a:lstStyle/>
          <a:p>
            <a:pPr algn="r" fontAlgn="auto">
              <a:spcBef>
                <a:spcPts val="0"/>
              </a:spcBef>
              <a:spcAft>
                <a:spcPts val="0"/>
              </a:spcAft>
              <a:defRPr/>
            </a:pPr>
            <a:r>
              <a:rPr lang="en-GB" sz="1800" kern="0" dirty="0">
                <a:solidFill>
                  <a:srgbClr val="FFFFFF"/>
                </a:solidFill>
                <a:cs typeface="Arial" pitchFamily="34" charset="0"/>
              </a:rPr>
              <a:t>0.4</a:t>
            </a:r>
          </a:p>
        </p:txBody>
      </p:sp>
      <p:sp>
        <p:nvSpPr>
          <p:cNvPr id="71744" name="Rectangle 119"/>
          <p:cNvSpPr>
            <a:spLocks noChangeArrowheads="1"/>
          </p:cNvSpPr>
          <p:nvPr/>
        </p:nvSpPr>
        <p:spPr bwMode="auto">
          <a:xfrm>
            <a:off x="2465052" y="3546476"/>
            <a:ext cx="320602" cy="276999"/>
          </a:xfrm>
          <a:prstGeom prst="rect">
            <a:avLst/>
          </a:prstGeom>
          <a:noFill/>
          <a:ln w="9525">
            <a:noFill/>
            <a:miter lim="800000"/>
            <a:headEnd/>
            <a:tailEnd/>
          </a:ln>
        </p:spPr>
        <p:txBody>
          <a:bodyPr wrap="none" lIns="0" tIns="0" rIns="0" bIns="0">
            <a:spAutoFit/>
          </a:bodyPr>
          <a:lstStyle/>
          <a:p>
            <a:pPr algn="r" fontAlgn="auto">
              <a:spcBef>
                <a:spcPts val="0"/>
              </a:spcBef>
              <a:spcAft>
                <a:spcPts val="0"/>
              </a:spcAft>
              <a:defRPr/>
            </a:pPr>
            <a:r>
              <a:rPr lang="en-GB" sz="1800" kern="0" dirty="0">
                <a:solidFill>
                  <a:srgbClr val="FFFFFF"/>
                </a:solidFill>
                <a:cs typeface="Arial" pitchFamily="34" charset="0"/>
              </a:rPr>
              <a:t>0.6</a:t>
            </a:r>
          </a:p>
        </p:txBody>
      </p:sp>
      <p:sp>
        <p:nvSpPr>
          <p:cNvPr id="71745" name="Rectangle 120"/>
          <p:cNvSpPr>
            <a:spLocks noChangeArrowheads="1"/>
          </p:cNvSpPr>
          <p:nvPr/>
        </p:nvSpPr>
        <p:spPr bwMode="auto">
          <a:xfrm>
            <a:off x="2465052" y="3006726"/>
            <a:ext cx="320602" cy="276999"/>
          </a:xfrm>
          <a:prstGeom prst="rect">
            <a:avLst/>
          </a:prstGeom>
          <a:noFill/>
          <a:ln w="9525">
            <a:noFill/>
            <a:miter lim="800000"/>
            <a:headEnd/>
            <a:tailEnd/>
          </a:ln>
        </p:spPr>
        <p:txBody>
          <a:bodyPr wrap="none" lIns="0" tIns="0" rIns="0" bIns="0">
            <a:spAutoFit/>
          </a:bodyPr>
          <a:lstStyle/>
          <a:p>
            <a:pPr algn="r" fontAlgn="auto">
              <a:spcBef>
                <a:spcPts val="0"/>
              </a:spcBef>
              <a:spcAft>
                <a:spcPts val="0"/>
              </a:spcAft>
              <a:defRPr/>
            </a:pPr>
            <a:r>
              <a:rPr lang="en-GB" sz="1800" kern="0" dirty="0">
                <a:solidFill>
                  <a:srgbClr val="FFFFFF"/>
                </a:solidFill>
                <a:cs typeface="Arial" pitchFamily="34" charset="0"/>
              </a:rPr>
              <a:t>0.8</a:t>
            </a:r>
          </a:p>
        </p:txBody>
      </p:sp>
      <p:sp>
        <p:nvSpPr>
          <p:cNvPr id="71746" name="Rectangle 121"/>
          <p:cNvSpPr>
            <a:spLocks noChangeArrowheads="1"/>
          </p:cNvSpPr>
          <p:nvPr/>
        </p:nvSpPr>
        <p:spPr bwMode="auto">
          <a:xfrm>
            <a:off x="2465052" y="2478089"/>
            <a:ext cx="320602" cy="276999"/>
          </a:xfrm>
          <a:prstGeom prst="rect">
            <a:avLst/>
          </a:prstGeom>
          <a:noFill/>
          <a:ln w="9525">
            <a:noFill/>
            <a:miter lim="800000"/>
            <a:headEnd/>
            <a:tailEnd/>
          </a:ln>
        </p:spPr>
        <p:txBody>
          <a:bodyPr wrap="none" lIns="0" tIns="0" rIns="0" bIns="0">
            <a:spAutoFit/>
          </a:bodyPr>
          <a:lstStyle/>
          <a:p>
            <a:pPr algn="r" fontAlgn="auto">
              <a:spcBef>
                <a:spcPts val="0"/>
              </a:spcBef>
              <a:spcAft>
                <a:spcPts val="0"/>
              </a:spcAft>
              <a:defRPr/>
            </a:pPr>
            <a:r>
              <a:rPr lang="en-GB" sz="1800" kern="0" dirty="0">
                <a:solidFill>
                  <a:srgbClr val="FFFFFF"/>
                </a:solidFill>
                <a:cs typeface="Arial" pitchFamily="34" charset="0"/>
              </a:rPr>
              <a:t>1.0</a:t>
            </a:r>
          </a:p>
        </p:txBody>
      </p:sp>
      <p:sp>
        <p:nvSpPr>
          <p:cNvPr id="71747" name="Rectangle 122"/>
          <p:cNvSpPr>
            <a:spLocks noChangeArrowheads="1"/>
          </p:cNvSpPr>
          <p:nvPr/>
        </p:nvSpPr>
        <p:spPr bwMode="auto">
          <a:xfrm>
            <a:off x="2465052" y="1938339"/>
            <a:ext cx="320602" cy="276999"/>
          </a:xfrm>
          <a:prstGeom prst="rect">
            <a:avLst/>
          </a:prstGeom>
          <a:noFill/>
          <a:ln w="9525">
            <a:noFill/>
            <a:miter lim="800000"/>
            <a:headEnd/>
            <a:tailEnd/>
          </a:ln>
        </p:spPr>
        <p:txBody>
          <a:bodyPr wrap="none" lIns="0" tIns="0" rIns="0" bIns="0">
            <a:spAutoFit/>
          </a:bodyPr>
          <a:lstStyle/>
          <a:p>
            <a:pPr algn="r" fontAlgn="auto">
              <a:spcBef>
                <a:spcPts val="0"/>
              </a:spcBef>
              <a:spcAft>
                <a:spcPts val="0"/>
              </a:spcAft>
              <a:defRPr/>
            </a:pPr>
            <a:r>
              <a:rPr lang="en-GB" sz="1800" kern="0" dirty="0">
                <a:solidFill>
                  <a:srgbClr val="FFFFFF"/>
                </a:solidFill>
                <a:cs typeface="Arial" pitchFamily="34" charset="0"/>
              </a:rPr>
              <a:t>1.2</a:t>
            </a:r>
          </a:p>
        </p:txBody>
      </p:sp>
      <p:sp>
        <p:nvSpPr>
          <p:cNvPr id="71748" name="Rectangle 123"/>
          <p:cNvSpPr>
            <a:spLocks noChangeArrowheads="1"/>
          </p:cNvSpPr>
          <p:nvPr/>
        </p:nvSpPr>
        <p:spPr bwMode="auto">
          <a:xfrm>
            <a:off x="3306088" y="5437189"/>
            <a:ext cx="1617430" cy="246221"/>
          </a:xfrm>
          <a:prstGeom prst="rect">
            <a:avLst/>
          </a:prstGeom>
          <a:noFill/>
          <a:ln w="9525">
            <a:noFill/>
            <a:miter lim="800000"/>
            <a:headEnd/>
            <a:tailEnd/>
          </a:ln>
        </p:spPr>
        <p:txBody>
          <a:bodyPr wrap="none" lIns="0" tIns="0" rIns="0" bIns="0">
            <a:spAutoFit/>
          </a:bodyPr>
          <a:lstStyle/>
          <a:p>
            <a:pPr algn="ctr" fontAlgn="auto">
              <a:spcBef>
                <a:spcPts val="0"/>
              </a:spcBef>
              <a:spcAft>
                <a:spcPts val="0"/>
              </a:spcAft>
              <a:defRPr/>
            </a:pPr>
            <a:r>
              <a:rPr lang="en-GB" sz="1600" kern="0" dirty="0" err="1">
                <a:solidFill>
                  <a:srgbClr val="FFFFFF"/>
                </a:solidFill>
                <a:cs typeface="Arial" pitchFamily="34" charset="0"/>
              </a:rPr>
              <a:t>Trung</a:t>
            </a:r>
            <a:r>
              <a:rPr lang="en-GB" sz="1600" kern="0" dirty="0">
                <a:solidFill>
                  <a:srgbClr val="FFFFFF"/>
                </a:solidFill>
                <a:cs typeface="Arial" pitchFamily="34" charset="0"/>
              </a:rPr>
              <a:t> </a:t>
            </a:r>
            <a:r>
              <a:rPr lang="en-GB" sz="1600" kern="0" dirty="0" err="1">
                <a:solidFill>
                  <a:srgbClr val="FFFFFF"/>
                </a:solidFill>
              </a:rPr>
              <a:t>bình</a:t>
            </a:r>
            <a:r>
              <a:rPr lang="en-GB" sz="1600" kern="0" dirty="0">
                <a:solidFill>
                  <a:srgbClr val="FFFFFF"/>
                </a:solidFill>
              </a:rPr>
              <a:t>/</a:t>
            </a:r>
            <a:r>
              <a:rPr lang="en-GB" sz="1600" kern="0" dirty="0" err="1">
                <a:solidFill>
                  <a:srgbClr val="FFFFFF"/>
                </a:solidFill>
              </a:rPr>
              <a:t>nặng</a:t>
            </a:r>
            <a:endParaRPr lang="en-GB" sz="1600" kern="0" dirty="0">
              <a:solidFill>
                <a:srgbClr val="FFFFFF"/>
              </a:solidFill>
              <a:cs typeface="Arial" pitchFamily="34" charset="0"/>
            </a:endParaRPr>
          </a:p>
        </p:txBody>
      </p:sp>
      <p:sp>
        <p:nvSpPr>
          <p:cNvPr id="71749" name="Rectangle 124"/>
          <p:cNvSpPr>
            <a:spLocks noChangeArrowheads="1"/>
          </p:cNvSpPr>
          <p:nvPr/>
        </p:nvSpPr>
        <p:spPr bwMode="auto">
          <a:xfrm>
            <a:off x="5639005" y="5355665"/>
            <a:ext cx="1848263" cy="492443"/>
          </a:xfrm>
          <a:prstGeom prst="rect">
            <a:avLst/>
          </a:prstGeom>
          <a:noFill/>
          <a:ln w="9525">
            <a:noFill/>
            <a:miter lim="800000"/>
            <a:headEnd/>
            <a:tailEnd/>
          </a:ln>
        </p:spPr>
        <p:txBody>
          <a:bodyPr wrap="none" lIns="0" tIns="0" rIns="0" bIns="0">
            <a:spAutoFit/>
          </a:bodyPr>
          <a:lstStyle/>
          <a:p>
            <a:pPr algn="ctr" fontAlgn="auto">
              <a:spcBef>
                <a:spcPts val="0"/>
              </a:spcBef>
              <a:spcAft>
                <a:spcPts val="0"/>
              </a:spcAft>
              <a:defRPr/>
            </a:pPr>
            <a:r>
              <a:rPr lang="en-GB" sz="1600" kern="0" dirty="0" err="1">
                <a:solidFill>
                  <a:srgbClr val="FFFFFF"/>
                </a:solidFill>
                <a:cs typeface="Arial" pitchFamily="34" charset="0"/>
              </a:rPr>
              <a:t>Cần</a:t>
            </a:r>
            <a:r>
              <a:rPr lang="en-GB" sz="1600" kern="0" dirty="0">
                <a:solidFill>
                  <a:srgbClr val="FFFFFF"/>
                </a:solidFill>
                <a:cs typeface="Arial" pitchFamily="34" charset="0"/>
              </a:rPr>
              <a:t> </a:t>
            </a:r>
            <a:r>
              <a:rPr lang="en-GB" sz="1600" kern="0" dirty="0" err="1">
                <a:solidFill>
                  <a:srgbClr val="FFFFFF"/>
                </a:solidFill>
                <a:cs typeface="Arial" pitchFamily="34" charset="0"/>
              </a:rPr>
              <a:t>thêm</a:t>
            </a:r>
            <a:r>
              <a:rPr lang="en-GB" sz="1600" kern="0" dirty="0">
                <a:solidFill>
                  <a:srgbClr val="FFFFFF"/>
                </a:solidFill>
                <a:cs typeface="Arial" pitchFamily="34" charset="0"/>
              </a:rPr>
              <a:t> </a:t>
            </a:r>
          </a:p>
          <a:p>
            <a:pPr algn="ctr" fontAlgn="auto">
              <a:spcBef>
                <a:spcPts val="0"/>
              </a:spcBef>
              <a:spcAft>
                <a:spcPts val="0"/>
              </a:spcAft>
              <a:defRPr/>
            </a:pPr>
            <a:r>
              <a:rPr lang="en-GB" sz="1600" kern="0" dirty="0">
                <a:solidFill>
                  <a:srgbClr val="FFFFFF"/>
                </a:solidFill>
                <a:cs typeface="Arial" pitchFamily="34" charset="0"/>
              </a:rPr>
              <a:t>corticoid </a:t>
            </a:r>
            <a:r>
              <a:rPr lang="en-GB" sz="1600" kern="0" dirty="0" err="1">
                <a:solidFill>
                  <a:srgbClr val="FFFFFF"/>
                </a:solidFill>
                <a:cs typeface="Arial" pitchFamily="34" charset="0"/>
              </a:rPr>
              <a:t>toàn</a:t>
            </a:r>
            <a:r>
              <a:rPr lang="en-GB" sz="1600" kern="0" dirty="0">
                <a:solidFill>
                  <a:srgbClr val="FFFFFF"/>
                </a:solidFill>
                <a:cs typeface="Arial" pitchFamily="34" charset="0"/>
              </a:rPr>
              <a:t> </a:t>
            </a:r>
            <a:r>
              <a:rPr lang="en-GB" sz="1600" kern="0" dirty="0" err="1">
                <a:solidFill>
                  <a:srgbClr val="FFFFFF"/>
                </a:solidFill>
                <a:cs typeface="Arial" pitchFamily="34" charset="0"/>
              </a:rPr>
              <a:t>thân</a:t>
            </a:r>
            <a:endParaRPr lang="en-GB" sz="1600" kern="0" dirty="0">
              <a:solidFill>
                <a:srgbClr val="FFFFFF"/>
              </a:solidFill>
              <a:cs typeface="Arial" pitchFamily="34" charset="0"/>
            </a:endParaRPr>
          </a:p>
        </p:txBody>
      </p:sp>
      <p:sp>
        <p:nvSpPr>
          <p:cNvPr id="71751" name="Rectangle 126"/>
          <p:cNvSpPr>
            <a:spLocks noChangeArrowheads="1"/>
          </p:cNvSpPr>
          <p:nvPr/>
        </p:nvSpPr>
        <p:spPr bwMode="auto">
          <a:xfrm>
            <a:off x="8044326" y="5437189"/>
            <a:ext cx="1710405" cy="246221"/>
          </a:xfrm>
          <a:prstGeom prst="rect">
            <a:avLst/>
          </a:prstGeom>
          <a:noFill/>
          <a:ln w="9525">
            <a:noFill/>
            <a:miter lim="800000"/>
            <a:headEnd/>
            <a:tailEnd/>
          </a:ln>
        </p:spPr>
        <p:txBody>
          <a:bodyPr wrap="none" lIns="0" tIns="0" rIns="0" bIns="0">
            <a:spAutoFit/>
          </a:bodyPr>
          <a:lstStyle/>
          <a:p>
            <a:pPr algn="ctr" fontAlgn="auto">
              <a:spcBef>
                <a:spcPts val="0"/>
              </a:spcBef>
              <a:spcAft>
                <a:spcPts val="0"/>
              </a:spcAft>
              <a:defRPr/>
            </a:pPr>
            <a:r>
              <a:rPr lang="en-GB" sz="1600" kern="0" dirty="0" err="1">
                <a:solidFill>
                  <a:srgbClr val="FFFFFF"/>
                </a:solidFill>
              </a:rPr>
              <a:t>Đòi</a:t>
            </a:r>
            <a:r>
              <a:rPr lang="en-GB" sz="1600" kern="0" dirty="0">
                <a:solidFill>
                  <a:srgbClr val="FFFFFF"/>
                </a:solidFill>
              </a:rPr>
              <a:t> </a:t>
            </a:r>
            <a:r>
              <a:rPr lang="en-GB" sz="1600" kern="0" dirty="0" err="1">
                <a:solidFill>
                  <a:srgbClr val="FFFFFF"/>
                </a:solidFill>
              </a:rPr>
              <a:t>hỏi</a:t>
            </a:r>
            <a:r>
              <a:rPr lang="en-GB" sz="1600" kern="0" dirty="0">
                <a:solidFill>
                  <a:srgbClr val="FFFFFF"/>
                </a:solidFill>
              </a:rPr>
              <a:t> </a:t>
            </a:r>
            <a:r>
              <a:rPr lang="en-GB" sz="1600" kern="0" dirty="0" err="1">
                <a:solidFill>
                  <a:srgbClr val="FFFFFF"/>
                </a:solidFill>
              </a:rPr>
              <a:t>nhập</a:t>
            </a:r>
            <a:r>
              <a:rPr lang="en-GB" sz="1600" kern="0" dirty="0">
                <a:solidFill>
                  <a:srgbClr val="FFFFFF"/>
                </a:solidFill>
              </a:rPr>
              <a:t> </a:t>
            </a:r>
            <a:r>
              <a:rPr lang="en-GB" sz="1600" kern="0" dirty="0" err="1">
                <a:solidFill>
                  <a:srgbClr val="FFFFFF"/>
                </a:solidFill>
              </a:rPr>
              <a:t>viện</a:t>
            </a:r>
            <a:endParaRPr lang="en-GB" sz="1600" kern="0" dirty="0">
              <a:solidFill>
                <a:srgbClr val="FFFFFF"/>
              </a:solidFill>
              <a:cs typeface="Arial" pitchFamily="34" charset="0"/>
            </a:endParaRPr>
          </a:p>
        </p:txBody>
      </p:sp>
      <p:sp>
        <p:nvSpPr>
          <p:cNvPr id="71753" name="Rectangle 128"/>
          <p:cNvSpPr>
            <a:spLocks noChangeArrowheads="1"/>
          </p:cNvSpPr>
          <p:nvPr/>
        </p:nvSpPr>
        <p:spPr bwMode="auto">
          <a:xfrm rot="16200000">
            <a:off x="691549" y="3464143"/>
            <a:ext cx="2802049" cy="369332"/>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kern="0" dirty="0" err="1">
                <a:solidFill>
                  <a:srgbClr val="FFFFFF"/>
                </a:solidFill>
              </a:rPr>
              <a:t>Tần</a:t>
            </a:r>
            <a:r>
              <a:rPr lang="en-GB" kern="0" dirty="0">
                <a:solidFill>
                  <a:srgbClr val="FFFFFF"/>
                </a:solidFill>
              </a:rPr>
              <a:t> </a:t>
            </a:r>
            <a:r>
              <a:rPr lang="en-GB" kern="0" dirty="0" err="1">
                <a:solidFill>
                  <a:srgbClr val="FFFFFF"/>
                </a:solidFill>
              </a:rPr>
              <a:t>suất</a:t>
            </a:r>
            <a:r>
              <a:rPr lang="en-GB" kern="0" dirty="0">
                <a:solidFill>
                  <a:srgbClr val="FFFFFF"/>
                </a:solidFill>
              </a:rPr>
              <a:t> </a:t>
            </a:r>
            <a:r>
              <a:rPr lang="en-GB" kern="0" dirty="0" err="1">
                <a:solidFill>
                  <a:srgbClr val="FFFFFF"/>
                </a:solidFill>
              </a:rPr>
              <a:t>hàng</a:t>
            </a:r>
            <a:r>
              <a:rPr lang="en-GB" kern="0" dirty="0">
                <a:solidFill>
                  <a:srgbClr val="FFFFFF"/>
                </a:solidFill>
              </a:rPr>
              <a:t> </a:t>
            </a:r>
            <a:r>
              <a:rPr lang="en-GB" kern="0" dirty="0" err="1">
                <a:solidFill>
                  <a:srgbClr val="FFFFFF"/>
                </a:solidFill>
              </a:rPr>
              <a:t>năm</a:t>
            </a:r>
            <a:endParaRPr lang="en-GB" sz="1800" kern="0" dirty="0">
              <a:solidFill>
                <a:srgbClr val="FFFFFF"/>
              </a:solidFill>
              <a:cs typeface="Arial" pitchFamily="34" charset="0"/>
            </a:endParaRPr>
          </a:p>
        </p:txBody>
      </p:sp>
      <p:grpSp>
        <p:nvGrpSpPr>
          <p:cNvPr id="3" name="Group 75"/>
          <p:cNvGrpSpPr>
            <a:grpSpLocks/>
          </p:cNvGrpSpPr>
          <p:nvPr/>
        </p:nvGrpSpPr>
        <p:grpSpPr bwMode="auto">
          <a:xfrm>
            <a:off x="7678746" y="1751013"/>
            <a:ext cx="2305054" cy="1720849"/>
            <a:chOff x="3877" y="1103"/>
            <a:chExt cx="1452" cy="1084"/>
          </a:xfrm>
        </p:grpSpPr>
        <p:sp>
          <p:nvSpPr>
            <p:cNvPr id="71686" name="Rectangle 129"/>
            <p:cNvSpPr>
              <a:spLocks noChangeArrowheads="1"/>
            </p:cNvSpPr>
            <p:nvPr/>
          </p:nvSpPr>
          <p:spPr bwMode="auto">
            <a:xfrm>
              <a:off x="3877" y="1138"/>
              <a:ext cx="77" cy="78"/>
            </a:xfrm>
            <a:prstGeom prst="rect">
              <a:avLst/>
            </a:prstGeom>
            <a:solidFill>
              <a:srgbClr val="747F81"/>
            </a:solidFill>
            <a:ln w="9525" algn="ctr">
              <a:noFill/>
              <a:miter lim="800000"/>
              <a:headEnd/>
              <a:tailEnd/>
            </a:ln>
          </p:spPr>
          <p:txBody>
            <a:bodyPr wrap="none" anchor="ctr"/>
            <a:lstStyle/>
            <a:p>
              <a:pPr algn="ctr" eaLnBrk="0" fontAlgn="auto" hangingPunct="0">
                <a:spcBef>
                  <a:spcPts val="0"/>
                </a:spcBef>
                <a:spcAft>
                  <a:spcPts val="0"/>
                </a:spcAft>
                <a:defRPr/>
              </a:pPr>
              <a:endParaRPr lang="es-ES" sz="1600" kern="0" dirty="0">
                <a:solidFill>
                  <a:srgbClr val="000000"/>
                </a:solidFill>
                <a:cs typeface="Arial" pitchFamily="34" charset="0"/>
              </a:endParaRPr>
            </a:p>
          </p:txBody>
        </p:sp>
        <p:sp>
          <p:nvSpPr>
            <p:cNvPr id="71687" name="Rectangle 130"/>
            <p:cNvSpPr>
              <a:spLocks noChangeArrowheads="1"/>
            </p:cNvSpPr>
            <p:nvPr/>
          </p:nvSpPr>
          <p:spPr bwMode="auto">
            <a:xfrm>
              <a:off x="4040" y="1103"/>
              <a:ext cx="1059" cy="15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Placebo (n=1524)</a:t>
              </a:r>
              <a:endParaRPr lang="en-GB" sz="1200" kern="0" dirty="0">
                <a:solidFill>
                  <a:srgbClr val="FFFFFF"/>
                </a:solidFill>
                <a:cs typeface="Arial" pitchFamily="34" charset="0"/>
              </a:endParaRPr>
            </a:p>
          </p:txBody>
        </p:sp>
        <p:sp>
          <p:nvSpPr>
            <p:cNvPr id="71688" name="Rectangle 131"/>
            <p:cNvSpPr>
              <a:spLocks noChangeArrowheads="1"/>
            </p:cNvSpPr>
            <p:nvPr/>
          </p:nvSpPr>
          <p:spPr bwMode="auto">
            <a:xfrm>
              <a:off x="3877" y="1401"/>
              <a:ext cx="77" cy="77"/>
            </a:xfrm>
            <a:prstGeom prst="rect">
              <a:avLst/>
            </a:prstGeom>
            <a:solidFill>
              <a:srgbClr val="00CCFF"/>
            </a:solidFill>
            <a:ln w="9525">
              <a:noFill/>
              <a:miter lim="800000"/>
              <a:headEnd/>
              <a:tailEnd/>
            </a:ln>
          </p:spPr>
          <p:txBody>
            <a:bodyPr/>
            <a:lstStyle/>
            <a:p>
              <a:pPr fontAlgn="auto">
                <a:spcBef>
                  <a:spcPts val="0"/>
                </a:spcBef>
                <a:spcAft>
                  <a:spcPts val="0"/>
                </a:spcAft>
                <a:defRPr/>
              </a:pPr>
              <a:endParaRPr lang="es-ES" sz="1200" kern="0" dirty="0">
                <a:solidFill>
                  <a:srgbClr val="FFFFFF"/>
                </a:solidFill>
                <a:cs typeface="Arial" pitchFamily="34" charset="0"/>
              </a:endParaRPr>
            </a:p>
          </p:txBody>
        </p:sp>
        <p:sp>
          <p:nvSpPr>
            <p:cNvPr id="71689" name="Rectangle 132"/>
            <p:cNvSpPr>
              <a:spLocks noChangeArrowheads="1"/>
            </p:cNvSpPr>
            <p:nvPr/>
          </p:nvSpPr>
          <p:spPr bwMode="auto">
            <a:xfrm>
              <a:off x="4033" y="1365"/>
              <a:ext cx="1226" cy="15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err="1">
                  <a:solidFill>
                    <a:srgbClr val="FFFFFF"/>
                  </a:solidFill>
                  <a:cs typeface="Arial" pitchFamily="34" charset="0"/>
                </a:rPr>
                <a:t>Salmeterol</a:t>
              </a:r>
              <a:r>
                <a:rPr lang="en-GB" sz="1600" kern="0" dirty="0">
                  <a:solidFill>
                    <a:srgbClr val="FFFFFF"/>
                  </a:solidFill>
                  <a:cs typeface="Arial" pitchFamily="34" charset="0"/>
                </a:rPr>
                <a:t> (n=1521)</a:t>
              </a:r>
              <a:endParaRPr lang="en-GB" sz="1200" kern="0" dirty="0">
                <a:solidFill>
                  <a:srgbClr val="FFFFFF"/>
                </a:solidFill>
                <a:cs typeface="Arial" pitchFamily="34" charset="0"/>
              </a:endParaRPr>
            </a:p>
          </p:txBody>
        </p:sp>
        <p:sp>
          <p:nvSpPr>
            <p:cNvPr id="71690" name="Rectangle 133"/>
            <p:cNvSpPr>
              <a:spLocks noChangeArrowheads="1"/>
            </p:cNvSpPr>
            <p:nvPr/>
          </p:nvSpPr>
          <p:spPr bwMode="auto">
            <a:xfrm>
              <a:off x="3877" y="1663"/>
              <a:ext cx="77" cy="77"/>
            </a:xfrm>
            <a:prstGeom prst="rect">
              <a:avLst/>
            </a:prstGeom>
            <a:solidFill>
              <a:srgbClr val="B5121B"/>
            </a:solidFill>
            <a:ln w="9525">
              <a:noFill/>
              <a:miter lim="800000"/>
              <a:headEnd/>
              <a:tailEnd/>
            </a:ln>
          </p:spPr>
          <p:txBody>
            <a:bodyPr/>
            <a:lstStyle/>
            <a:p>
              <a:pPr fontAlgn="auto">
                <a:spcBef>
                  <a:spcPts val="0"/>
                </a:spcBef>
                <a:spcAft>
                  <a:spcPts val="0"/>
                </a:spcAft>
                <a:defRPr/>
              </a:pPr>
              <a:endParaRPr lang="es-ES" sz="1200" kern="0" dirty="0">
                <a:solidFill>
                  <a:srgbClr val="FFFFFF"/>
                </a:solidFill>
                <a:cs typeface="Arial" pitchFamily="34" charset="0"/>
              </a:endParaRPr>
            </a:p>
          </p:txBody>
        </p:sp>
        <p:sp>
          <p:nvSpPr>
            <p:cNvPr id="71691" name="Rectangle 134"/>
            <p:cNvSpPr>
              <a:spLocks noChangeArrowheads="1"/>
            </p:cNvSpPr>
            <p:nvPr/>
          </p:nvSpPr>
          <p:spPr bwMode="auto">
            <a:xfrm>
              <a:off x="4027" y="1627"/>
              <a:ext cx="1282" cy="15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Fluticasone (n=1534)</a:t>
              </a:r>
              <a:endParaRPr lang="en-GB" sz="1200" kern="0" dirty="0">
                <a:solidFill>
                  <a:srgbClr val="FFFFFF"/>
                </a:solidFill>
                <a:cs typeface="Arial" pitchFamily="34" charset="0"/>
              </a:endParaRPr>
            </a:p>
          </p:txBody>
        </p:sp>
        <p:sp>
          <p:nvSpPr>
            <p:cNvPr id="71692" name="Rectangle 135"/>
            <p:cNvSpPr>
              <a:spLocks noChangeArrowheads="1"/>
            </p:cNvSpPr>
            <p:nvPr/>
          </p:nvSpPr>
          <p:spPr bwMode="auto">
            <a:xfrm>
              <a:off x="3877" y="1925"/>
              <a:ext cx="77" cy="77"/>
            </a:xfrm>
            <a:prstGeom prst="rect">
              <a:avLst/>
            </a:prstGeom>
            <a:solidFill>
              <a:srgbClr val="3CC82E"/>
            </a:solidFill>
            <a:ln w="9525" algn="ctr">
              <a:noFill/>
              <a:miter lim="800000"/>
              <a:headEnd/>
              <a:tailEnd/>
            </a:ln>
          </p:spPr>
          <p:txBody>
            <a:bodyPr wrap="none" anchor="ctr"/>
            <a:lstStyle/>
            <a:p>
              <a:pPr algn="r" fontAlgn="auto">
                <a:spcBef>
                  <a:spcPts val="0"/>
                </a:spcBef>
                <a:spcAft>
                  <a:spcPts val="0"/>
                </a:spcAft>
                <a:defRPr/>
              </a:pPr>
              <a:endParaRPr lang="es-ES" sz="1800" b="0" kern="0" dirty="0">
                <a:solidFill>
                  <a:sysClr val="windowText" lastClr="000000"/>
                </a:solidFill>
              </a:endParaRPr>
            </a:p>
          </p:txBody>
        </p:sp>
        <p:sp>
          <p:nvSpPr>
            <p:cNvPr id="71693" name="Rectangle 136"/>
            <p:cNvSpPr>
              <a:spLocks noChangeArrowheads="1"/>
            </p:cNvSpPr>
            <p:nvPr/>
          </p:nvSpPr>
          <p:spPr bwMode="auto">
            <a:xfrm>
              <a:off x="4001" y="1889"/>
              <a:ext cx="1328" cy="15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Combination Therapy</a:t>
              </a:r>
              <a:endParaRPr lang="en-GB" sz="1200" kern="0" dirty="0">
                <a:solidFill>
                  <a:srgbClr val="FFFFFF"/>
                </a:solidFill>
                <a:cs typeface="Arial" pitchFamily="34" charset="0"/>
              </a:endParaRPr>
            </a:p>
          </p:txBody>
        </p:sp>
        <p:sp>
          <p:nvSpPr>
            <p:cNvPr id="71694" name="Rectangle 137"/>
            <p:cNvSpPr>
              <a:spLocks noChangeArrowheads="1"/>
            </p:cNvSpPr>
            <p:nvPr/>
          </p:nvSpPr>
          <p:spPr bwMode="auto">
            <a:xfrm>
              <a:off x="4058" y="2032"/>
              <a:ext cx="528" cy="15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GB" sz="1600" kern="0" dirty="0">
                  <a:solidFill>
                    <a:srgbClr val="FFFFFF"/>
                  </a:solidFill>
                  <a:cs typeface="Arial" pitchFamily="34" charset="0"/>
                </a:rPr>
                <a:t>(n=1533)</a:t>
              </a:r>
              <a:endParaRPr lang="en-GB" sz="1200" kern="0" dirty="0">
                <a:solidFill>
                  <a:srgbClr val="FFFFFF"/>
                </a:solidFill>
                <a:cs typeface="Arial" pitchFamily="34" charset="0"/>
              </a:endParaRPr>
            </a:p>
          </p:txBody>
        </p:sp>
      </p:grpSp>
    </p:spTree>
    <p:extLst>
      <p:ext uri="{BB962C8B-B14F-4D97-AF65-F5344CB8AC3E}">
        <p14:creationId xmlns:p14="http://schemas.microsoft.com/office/powerpoint/2010/main" val="41148170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idx="4294967295"/>
          </p:nvPr>
        </p:nvSpPr>
        <p:spPr>
          <a:xfrm>
            <a:off x="1905001" y="1770984"/>
            <a:ext cx="3406140" cy="3112642"/>
          </a:xfrm>
        </p:spPr>
        <p:txBody>
          <a:bodyPr vert="horz" wrap="square" lIns="178594" tIns="89298" rIns="178594" bIns="89298" numCol="1" anchor="t" anchorCtr="0" compatLnSpc="1">
            <a:prstTxWarp prst="textNoShape">
              <a:avLst/>
            </a:prstTxWarp>
          </a:bodyPr>
          <a:lstStyle/>
          <a:p>
            <a:pPr eaLnBrk="1" hangingPunct="1"/>
            <a:r>
              <a:rPr lang="en-US" sz="4000" dirty="0">
                <a:solidFill>
                  <a:schemeClr val="tx1"/>
                </a:solidFill>
              </a:rPr>
              <a:t>C</a:t>
            </a:r>
            <a:r>
              <a:rPr lang="en-US" sz="4000" dirty="0"/>
              <a:t>OPD </a:t>
            </a:r>
            <a:r>
              <a:rPr lang="en-US" sz="4000" dirty="0">
                <a:solidFill>
                  <a:schemeClr val="tx1"/>
                </a:solidFill>
              </a:rPr>
              <a:t>A</a:t>
            </a:r>
            <a:r>
              <a:rPr lang="en-US" sz="4000" dirty="0"/>
              <a:t>ssessment </a:t>
            </a:r>
            <a:r>
              <a:rPr lang="en-US" sz="4000" dirty="0">
                <a:solidFill>
                  <a:schemeClr val="tx1"/>
                </a:solidFill>
              </a:rPr>
              <a:t>T</a:t>
            </a:r>
            <a:r>
              <a:rPr lang="en-US" sz="4000" dirty="0"/>
              <a:t>est </a:t>
            </a:r>
            <a:br>
              <a:rPr lang="en-US" sz="4000" dirty="0"/>
            </a:br>
            <a:r>
              <a:rPr lang="en-US" sz="4000" dirty="0"/>
              <a:t>(CAT)</a:t>
            </a:r>
          </a:p>
        </p:txBody>
      </p:sp>
      <p:sp>
        <p:nvSpPr>
          <p:cNvPr id="59395" name="Rectangle 3"/>
          <p:cNvSpPr>
            <a:spLocks noGrp="1" noChangeArrowheads="1"/>
          </p:cNvSpPr>
          <p:nvPr>
            <p:ph type="body" idx="4294967295"/>
          </p:nvPr>
        </p:nvSpPr>
        <p:spPr>
          <a:xfrm>
            <a:off x="0" y="2209800"/>
            <a:ext cx="8140700" cy="4222750"/>
          </a:xfrm>
        </p:spPr>
        <p:txBody>
          <a:bodyPr vert="horz" wrap="square" lIns="224505" tIns="112250" rIns="224505" bIns="112250" numCol="1" anchor="t" anchorCtr="0" compatLnSpc="1">
            <a:prstTxWarp prst="textNoShape">
              <a:avLst/>
            </a:prstTxWarp>
          </a:bodyPr>
          <a:lstStyle/>
          <a:p>
            <a:pPr marL="427038" indent="-427038" defTabSz="2244725" eaLnBrk="1" hangingPunct="1"/>
            <a:endParaRPr lang="en-GB" dirty="0">
              <a:solidFill>
                <a:schemeClr val="bg2"/>
              </a:solidFill>
            </a:endParaRPr>
          </a:p>
          <a:p>
            <a:pPr marL="427038" indent="-427038" defTabSz="2244725" eaLnBrk="1" hangingPunct="1"/>
            <a:endParaRPr lang="en-US" dirty="0">
              <a:solidFill>
                <a:schemeClr val="bg2"/>
              </a:solidFill>
            </a:endParaRPr>
          </a:p>
        </p:txBody>
      </p:sp>
      <p:sp>
        <p:nvSpPr>
          <p:cNvPr id="59396" name="Text Box 1090"/>
          <p:cNvSpPr txBox="1">
            <a:spLocks noChangeArrowheads="1"/>
          </p:cNvSpPr>
          <p:nvPr/>
        </p:nvSpPr>
        <p:spPr bwMode="auto">
          <a:xfrm>
            <a:off x="-3733800" y="6105714"/>
            <a:ext cx="8407400" cy="296356"/>
          </a:xfrm>
          <a:prstGeom prst="rect">
            <a:avLst/>
          </a:prstGeom>
          <a:noFill/>
          <a:ln w="52451">
            <a:noFill/>
            <a:miter lim="800000"/>
            <a:headEnd/>
            <a:tailEnd/>
          </a:ln>
        </p:spPr>
        <p:txBody>
          <a:bodyPr lIns="80129" tIns="40065" rIns="80129" bIns="40065" anchor="b">
            <a:spAutoFit/>
          </a:bodyPr>
          <a:lstStyle/>
          <a:p>
            <a:pPr marL="38100" algn="r"/>
            <a:r>
              <a:rPr lang="en-US" sz="1400" dirty="0">
                <a:solidFill>
                  <a:srgbClr val="FFCC00"/>
                </a:solidFill>
                <a:cs typeface="Arial" pitchFamily="34" charset="0"/>
                <a:sym typeface="Arial" pitchFamily="34" charset="0"/>
              </a:rPr>
              <a:t>Jones et al. </a:t>
            </a:r>
            <a:r>
              <a:rPr lang="en-US" sz="1400" dirty="0">
                <a:solidFill>
                  <a:srgbClr val="FFCC00"/>
                </a:solidFill>
                <a:cs typeface="Arial" pitchFamily="34" charset="0"/>
                <a:sym typeface="Arial Italic"/>
              </a:rPr>
              <a:t>Eur Respir J </a:t>
            </a:r>
            <a:r>
              <a:rPr lang="en-US" sz="1400" dirty="0">
                <a:solidFill>
                  <a:srgbClr val="FFCC00"/>
                </a:solidFill>
                <a:cs typeface="Arial" pitchFamily="34" charset="0"/>
                <a:sym typeface="Arial" pitchFamily="34" charset="0"/>
              </a:rPr>
              <a:t>2009</a:t>
            </a:r>
          </a:p>
        </p:txBody>
      </p:sp>
      <p:pic>
        <p:nvPicPr>
          <p:cNvPr id="1052" name="Picture 28"/>
          <p:cNvPicPr>
            <a:picLocks noChangeAspect="1" noChangeArrowheads="1"/>
          </p:cNvPicPr>
          <p:nvPr/>
        </p:nvPicPr>
        <p:blipFill>
          <a:blip r:embed="rId3" cstate="print"/>
          <a:srcRect/>
          <a:stretch>
            <a:fillRect/>
          </a:stretch>
        </p:blipFill>
        <p:spPr bwMode="auto">
          <a:xfrm>
            <a:off x="6858000" y="-36806"/>
            <a:ext cx="5334000" cy="6890996"/>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4294967295"/>
          </p:nvPr>
        </p:nvSpPr>
        <p:spPr>
          <a:xfrm>
            <a:off x="0" y="1371600"/>
            <a:ext cx="4938713" cy="4940300"/>
          </a:xfrm>
        </p:spPr>
        <p:txBody>
          <a:bodyPr>
            <a:normAutofit fontScale="77500" lnSpcReduction="20000"/>
          </a:bodyPr>
          <a:lstStyle/>
          <a:p>
            <a:pPr eaLnBrk="1" hangingPunct="1">
              <a:buClr>
                <a:srgbClr val="00FF00"/>
              </a:buClr>
              <a:buSzPct val="100000"/>
              <a:buFont typeface="Wingdings" pitchFamily="2" charset="2"/>
              <a:buChar char="§"/>
              <a:defRPr/>
            </a:pPr>
            <a:r>
              <a:rPr lang="en-US" dirty="0" err="1">
                <a:solidFill>
                  <a:schemeClr val="tx1"/>
                </a:solidFill>
              </a:rPr>
              <a:t>Giảm</a:t>
            </a:r>
            <a:r>
              <a:rPr lang="en-US" dirty="0">
                <a:solidFill>
                  <a:schemeClr val="tx1"/>
                </a:solidFill>
              </a:rPr>
              <a:t> </a:t>
            </a:r>
            <a:r>
              <a:rPr lang="en-US" dirty="0" err="1">
                <a:solidFill>
                  <a:schemeClr val="tx1"/>
                </a:solidFill>
              </a:rPr>
              <a:t>triệu</a:t>
            </a:r>
            <a:r>
              <a:rPr lang="en-US" dirty="0">
                <a:solidFill>
                  <a:schemeClr val="tx1"/>
                </a:solidFill>
              </a:rPr>
              <a:t> </a:t>
            </a:r>
            <a:r>
              <a:rPr lang="en-US" dirty="0" err="1">
                <a:solidFill>
                  <a:schemeClr val="tx1"/>
                </a:solidFill>
              </a:rPr>
              <a:t>chứng</a:t>
            </a:r>
            <a:r>
              <a:rPr lang="en-US" dirty="0">
                <a:solidFill>
                  <a:schemeClr val="tx1"/>
                </a:solidFill>
              </a:rPr>
              <a:t>, </a:t>
            </a:r>
            <a:r>
              <a:rPr lang="en-US" dirty="0" err="1">
                <a:solidFill>
                  <a:schemeClr val="tx1"/>
                </a:solidFill>
              </a:rPr>
              <a:t>tăng</a:t>
            </a:r>
            <a:r>
              <a:rPr lang="en-US" dirty="0">
                <a:solidFill>
                  <a:schemeClr val="tx1"/>
                </a:solidFill>
              </a:rPr>
              <a:t> </a:t>
            </a:r>
            <a:r>
              <a:rPr lang="en-US" dirty="0" err="1">
                <a:solidFill>
                  <a:schemeClr val="tx1"/>
                </a:solidFill>
              </a:rPr>
              <a:t>cường</a:t>
            </a:r>
            <a:r>
              <a:rPr lang="en-US" dirty="0">
                <a:solidFill>
                  <a:schemeClr val="tx1"/>
                </a:solidFill>
              </a:rPr>
              <a:t> </a:t>
            </a:r>
            <a:r>
              <a:rPr lang="en-US" dirty="0" err="1">
                <a:solidFill>
                  <a:schemeClr val="tx1"/>
                </a:solidFill>
              </a:rPr>
              <a:t>khả</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gắng</a:t>
            </a:r>
            <a:r>
              <a:rPr lang="en-US" dirty="0">
                <a:solidFill>
                  <a:schemeClr val="tx1"/>
                </a:solidFill>
              </a:rPr>
              <a:t> </a:t>
            </a:r>
            <a:r>
              <a:rPr lang="en-US" dirty="0" err="1">
                <a:solidFill>
                  <a:schemeClr val="tx1"/>
                </a:solidFill>
              </a:rPr>
              <a:t>sức</a:t>
            </a:r>
            <a:r>
              <a:rPr lang="en-US" dirty="0">
                <a:solidFill>
                  <a:schemeClr val="tx1"/>
                </a:solidFill>
              </a:rPr>
              <a:t>, c</a:t>
            </a:r>
            <a:r>
              <a:rPr lang="da-DK" dirty="0">
                <a:solidFill>
                  <a:schemeClr val="tx1"/>
                </a:solidFill>
              </a:rPr>
              <a:t>ải thiện tình trạng sức khỏe: </a:t>
            </a:r>
            <a:r>
              <a:rPr lang="da-DK" dirty="0">
                <a:solidFill>
                  <a:srgbClr val="FFFF00"/>
                </a:solidFill>
              </a:rPr>
              <a:t>tăng c</a:t>
            </a:r>
            <a:r>
              <a:rPr lang="vi-VN" dirty="0">
                <a:solidFill>
                  <a:srgbClr val="FFFF00"/>
                </a:solidFill>
              </a:rPr>
              <a:t>ư</a:t>
            </a:r>
            <a:r>
              <a:rPr lang="en-US" dirty="0" err="1">
                <a:solidFill>
                  <a:srgbClr val="FFFF00"/>
                </a:solidFill>
              </a:rPr>
              <a:t>ờng</a:t>
            </a:r>
            <a:r>
              <a:rPr lang="en-US" dirty="0">
                <a:solidFill>
                  <a:srgbClr val="FFFF00"/>
                </a:solidFill>
              </a:rPr>
              <a:t> </a:t>
            </a:r>
            <a:r>
              <a:rPr lang="en-US" dirty="0" err="1">
                <a:solidFill>
                  <a:srgbClr val="FFFF00"/>
                </a:solidFill>
              </a:rPr>
              <a:t>chất</a:t>
            </a:r>
            <a:r>
              <a:rPr lang="en-US" dirty="0">
                <a:solidFill>
                  <a:srgbClr val="FFFF00"/>
                </a:solidFill>
              </a:rPr>
              <a:t> l</a:t>
            </a:r>
            <a:r>
              <a:rPr lang="vi-VN" dirty="0">
                <a:solidFill>
                  <a:srgbClr val="FFFF00"/>
                </a:solidFill>
              </a:rPr>
              <a:t>ư</a:t>
            </a:r>
            <a:r>
              <a:rPr lang="en-US" dirty="0" err="1">
                <a:solidFill>
                  <a:srgbClr val="FFFF00"/>
                </a:solidFill>
              </a:rPr>
              <a:t>ợng</a:t>
            </a:r>
            <a:r>
              <a:rPr lang="en-US" dirty="0">
                <a:solidFill>
                  <a:srgbClr val="FFFF00"/>
                </a:solidFill>
              </a:rPr>
              <a:t> </a:t>
            </a:r>
            <a:r>
              <a:rPr lang="en-US" dirty="0" err="1">
                <a:solidFill>
                  <a:srgbClr val="FFFF00"/>
                </a:solidFill>
              </a:rPr>
              <a:t>cuộc</a:t>
            </a:r>
            <a:r>
              <a:rPr lang="en-US" dirty="0">
                <a:solidFill>
                  <a:srgbClr val="FFFF00"/>
                </a:solidFill>
              </a:rPr>
              <a:t> </a:t>
            </a:r>
            <a:r>
              <a:rPr lang="en-US" dirty="0" err="1">
                <a:solidFill>
                  <a:srgbClr val="FFFF00"/>
                </a:solidFill>
              </a:rPr>
              <a:t>sống</a:t>
            </a:r>
            <a:endParaRPr lang="da-DK" dirty="0">
              <a:solidFill>
                <a:srgbClr val="FFFF00"/>
              </a:solidFill>
            </a:endParaRPr>
          </a:p>
          <a:p>
            <a:pPr eaLnBrk="1" hangingPunct="1">
              <a:buClr>
                <a:srgbClr val="00FF00"/>
              </a:buClr>
              <a:buSzPct val="100000"/>
              <a:buFont typeface="Wingdings" pitchFamily="2" charset="2"/>
              <a:buChar char="§"/>
              <a:defRPr/>
            </a:pPr>
            <a:r>
              <a:rPr lang="en-US" dirty="0" err="1">
                <a:solidFill>
                  <a:schemeClr val="tx1"/>
                </a:solidFill>
              </a:rPr>
              <a:t>Ngăn</a:t>
            </a:r>
            <a:r>
              <a:rPr lang="en-US" dirty="0">
                <a:solidFill>
                  <a:schemeClr val="tx1"/>
                </a:solidFill>
              </a:rPr>
              <a:t> </a:t>
            </a:r>
            <a:r>
              <a:rPr lang="en-US" dirty="0" err="1">
                <a:solidFill>
                  <a:schemeClr val="tx1"/>
                </a:solidFill>
              </a:rPr>
              <a:t>ngừa</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bệnh</a:t>
            </a:r>
            <a:r>
              <a:rPr lang="en-US" dirty="0">
                <a:solidFill>
                  <a:schemeClr val="tx1"/>
                </a:solidFill>
              </a:rPr>
              <a:t>: </a:t>
            </a:r>
            <a:r>
              <a:rPr lang="en-US" dirty="0" err="1">
                <a:solidFill>
                  <a:srgbClr val="FFFF00"/>
                </a:solidFill>
              </a:rPr>
              <a:t>cải</a:t>
            </a:r>
            <a:r>
              <a:rPr lang="en-US" dirty="0">
                <a:solidFill>
                  <a:srgbClr val="FFFF00"/>
                </a:solidFill>
              </a:rPr>
              <a:t> </a:t>
            </a:r>
            <a:r>
              <a:rPr lang="en-US" dirty="0" err="1">
                <a:solidFill>
                  <a:srgbClr val="FFFF00"/>
                </a:solidFill>
              </a:rPr>
              <a:t>thiện</a:t>
            </a:r>
            <a:r>
              <a:rPr lang="en-US" dirty="0">
                <a:solidFill>
                  <a:srgbClr val="FFFF00"/>
                </a:solidFill>
              </a:rPr>
              <a:t> </a:t>
            </a:r>
            <a:r>
              <a:rPr lang="en-US" dirty="0" err="1">
                <a:solidFill>
                  <a:srgbClr val="FFFF00"/>
                </a:solidFill>
              </a:rPr>
              <a:t>chức</a:t>
            </a:r>
            <a:r>
              <a:rPr lang="en-US" dirty="0">
                <a:solidFill>
                  <a:srgbClr val="FFFF00"/>
                </a:solidFill>
              </a:rPr>
              <a:t> </a:t>
            </a:r>
            <a:r>
              <a:rPr lang="en-US" dirty="0" err="1">
                <a:solidFill>
                  <a:srgbClr val="FFFF00"/>
                </a:solidFill>
              </a:rPr>
              <a:t>năng</a:t>
            </a:r>
            <a:r>
              <a:rPr lang="en-US" dirty="0">
                <a:solidFill>
                  <a:srgbClr val="FFFF00"/>
                </a:solidFill>
              </a:rPr>
              <a:t> </a:t>
            </a:r>
            <a:r>
              <a:rPr lang="en-US" dirty="0" err="1">
                <a:solidFill>
                  <a:srgbClr val="FFFF00"/>
                </a:solidFill>
              </a:rPr>
              <a:t>phổi</a:t>
            </a:r>
            <a:endParaRPr lang="da-DK" dirty="0">
              <a:solidFill>
                <a:srgbClr val="FFFF00"/>
              </a:solidFill>
            </a:endParaRPr>
          </a:p>
          <a:p>
            <a:pPr eaLnBrk="1" hangingPunct="1">
              <a:buClr>
                <a:srgbClr val="00FF00"/>
              </a:buClr>
              <a:buSzPct val="100000"/>
              <a:buFont typeface="Wingdings" pitchFamily="2" charset="2"/>
              <a:buChar char="§"/>
              <a:defRPr/>
            </a:pPr>
            <a:r>
              <a:rPr lang="en-US" dirty="0" err="1">
                <a:solidFill>
                  <a:srgbClr val="FFFF00"/>
                </a:solidFill>
              </a:rPr>
              <a:t>Ngừa</a:t>
            </a:r>
            <a:r>
              <a:rPr lang="en-US" dirty="0">
                <a:solidFill>
                  <a:srgbClr val="FFFF00"/>
                </a:solidFill>
              </a:rPr>
              <a:t>/</a:t>
            </a:r>
            <a:r>
              <a:rPr lang="en-US" dirty="0" err="1">
                <a:solidFill>
                  <a:srgbClr val="FFFF00"/>
                </a:solidFill>
              </a:rPr>
              <a:t>điều</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các</a:t>
            </a:r>
            <a:r>
              <a:rPr lang="en-US" dirty="0">
                <a:solidFill>
                  <a:srgbClr val="FFFF00"/>
                </a:solidFill>
              </a:rPr>
              <a:t> </a:t>
            </a:r>
            <a:r>
              <a:rPr lang="en-US" dirty="0" err="1">
                <a:solidFill>
                  <a:srgbClr val="FFFF00"/>
                </a:solidFill>
              </a:rPr>
              <a:t>đợt</a:t>
            </a:r>
            <a:r>
              <a:rPr lang="en-US" dirty="0">
                <a:solidFill>
                  <a:srgbClr val="FFFF00"/>
                </a:solidFill>
              </a:rPr>
              <a:t> </a:t>
            </a:r>
            <a:r>
              <a:rPr lang="en-US" dirty="0" err="1">
                <a:solidFill>
                  <a:srgbClr val="FFFF00"/>
                </a:solidFill>
              </a:rPr>
              <a:t>cấp</a:t>
            </a:r>
            <a:endParaRPr lang="da-DK" dirty="0">
              <a:solidFill>
                <a:srgbClr val="FFFF00"/>
              </a:solidFill>
            </a:endParaRPr>
          </a:p>
          <a:p>
            <a:pPr eaLnBrk="1" hangingPunct="1">
              <a:buClr>
                <a:srgbClr val="00FF00"/>
              </a:buClr>
              <a:buSzPct val="100000"/>
              <a:buFont typeface="Wingdings" pitchFamily="2" charset="2"/>
              <a:buChar char="§"/>
              <a:defRPr/>
            </a:pPr>
            <a:r>
              <a:rPr lang="en-US" dirty="0" err="1">
                <a:solidFill>
                  <a:srgbClr val="FF0000"/>
                </a:solidFill>
              </a:rPr>
              <a:t>Giảm</a:t>
            </a:r>
            <a:r>
              <a:rPr lang="en-US" dirty="0">
                <a:solidFill>
                  <a:srgbClr val="FF0000"/>
                </a:solidFill>
              </a:rPr>
              <a:t> </a:t>
            </a:r>
            <a:r>
              <a:rPr lang="en-US" dirty="0" err="1">
                <a:solidFill>
                  <a:srgbClr val="FF0000"/>
                </a:solidFill>
              </a:rPr>
              <a:t>tỷ</a:t>
            </a:r>
            <a:r>
              <a:rPr lang="en-US" dirty="0">
                <a:solidFill>
                  <a:srgbClr val="FF0000"/>
                </a:solidFill>
              </a:rPr>
              <a:t> </a:t>
            </a:r>
            <a:r>
              <a:rPr lang="en-US" dirty="0" err="1">
                <a:solidFill>
                  <a:srgbClr val="FF0000"/>
                </a:solidFill>
              </a:rPr>
              <a:t>lệ</a:t>
            </a:r>
            <a:r>
              <a:rPr lang="en-US" dirty="0">
                <a:solidFill>
                  <a:srgbClr val="FF0000"/>
                </a:solidFill>
              </a:rPr>
              <a:t> </a:t>
            </a:r>
            <a:r>
              <a:rPr lang="en-US" dirty="0" err="1">
                <a:solidFill>
                  <a:srgbClr val="FF0000"/>
                </a:solidFill>
              </a:rPr>
              <a:t>tử</a:t>
            </a:r>
            <a:r>
              <a:rPr lang="en-US" dirty="0">
                <a:solidFill>
                  <a:srgbClr val="FF0000"/>
                </a:solidFill>
              </a:rPr>
              <a:t> </a:t>
            </a:r>
            <a:r>
              <a:rPr lang="en-US" dirty="0" err="1">
                <a:solidFill>
                  <a:srgbClr val="FF0000"/>
                </a:solidFill>
              </a:rPr>
              <a:t>vong</a:t>
            </a:r>
            <a:endParaRPr lang="da-DK" dirty="0">
              <a:solidFill>
                <a:srgbClr val="FF0000"/>
              </a:solidFill>
            </a:endParaRPr>
          </a:p>
          <a:p>
            <a:pPr eaLnBrk="1" hangingPunct="1">
              <a:defRPr/>
            </a:pPr>
            <a:endParaRPr lang="da-DK" dirty="0">
              <a:solidFill>
                <a:schemeClr val="tx1"/>
              </a:solidFill>
            </a:endParaRPr>
          </a:p>
        </p:txBody>
      </p:sp>
      <p:sp>
        <p:nvSpPr>
          <p:cNvPr id="9" name="Title 8"/>
          <p:cNvSpPr>
            <a:spLocks noGrp="1"/>
          </p:cNvSpPr>
          <p:nvPr>
            <p:ph type="title" idx="4294967295"/>
          </p:nvPr>
        </p:nvSpPr>
        <p:spPr>
          <a:xfrm>
            <a:off x="304800" y="536575"/>
            <a:ext cx="11887200" cy="707788"/>
          </a:xfrm>
        </p:spPr>
        <p:txBody>
          <a:bodyPr wrap="square">
            <a:spAutoFit/>
          </a:bodyPr>
          <a:lstStyle/>
          <a:p>
            <a:pPr algn="ctr" eaLnBrk="1" hangingPunct="1">
              <a:lnSpc>
                <a:spcPct val="120000"/>
              </a:lnSpc>
              <a:spcBef>
                <a:spcPct val="25000"/>
              </a:spcBef>
              <a:defRPr/>
            </a:pPr>
            <a:r>
              <a:rPr lang="en-US" sz="3200" dirty="0" err="1">
                <a:latin typeface="Tahoma" pitchFamily="34" charset="0"/>
              </a:rPr>
              <a:t>Hiệu</a:t>
            </a:r>
            <a:r>
              <a:rPr lang="en-US" sz="3200" dirty="0">
                <a:latin typeface="Tahoma" pitchFamily="34" charset="0"/>
              </a:rPr>
              <a:t> </a:t>
            </a:r>
            <a:r>
              <a:rPr lang="en-US" sz="3200" dirty="0" err="1">
                <a:latin typeface="Tahoma" pitchFamily="34" charset="0"/>
              </a:rPr>
              <a:t>quả</a:t>
            </a:r>
            <a:r>
              <a:rPr lang="en-US" sz="3200" dirty="0">
                <a:latin typeface="Tahoma" pitchFamily="34" charset="0"/>
              </a:rPr>
              <a:t> </a:t>
            </a:r>
            <a:r>
              <a:rPr lang="en-US" sz="3200" dirty="0" err="1">
                <a:latin typeface="Tahoma" pitchFamily="34" charset="0"/>
              </a:rPr>
              <a:t>phối</a:t>
            </a:r>
            <a:r>
              <a:rPr lang="en-US" sz="3200" dirty="0">
                <a:latin typeface="Tahoma" pitchFamily="34" charset="0"/>
              </a:rPr>
              <a:t> </a:t>
            </a:r>
            <a:r>
              <a:rPr lang="en-US" sz="3200" dirty="0" err="1">
                <a:latin typeface="Tahoma" pitchFamily="34" charset="0"/>
              </a:rPr>
              <a:t>hợp</a:t>
            </a:r>
            <a:r>
              <a:rPr lang="en-US" sz="3200" dirty="0">
                <a:latin typeface="Tahoma" pitchFamily="34" charset="0"/>
              </a:rPr>
              <a:t> ICS/LABA </a:t>
            </a:r>
            <a:r>
              <a:rPr lang="en-US" sz="3200" dirty="0" err="1">
                <a:latin typeface="Tahoma" pitchFamily="34" charset="0"/>
              </a:rPr>
              <a:t>trong</a:t>
            </a:r>
            <a:r>
              <a:rPr lang="en-US" sz="3200" dirty="0">
                <a:latin typeface="Tahoma" pitchFamily="34" charset="0"/>
              </a:rPr>
              <a:t> BPTNMT</a:t>
            </a:r>
            <a:endParaRPr lang="en-US" altLang="ja-JP" sz="3200" dirty="0">
              <a:latin typeface="Tahoma" pitchFamily="34" charset="0"/>
            </a:endParaRPr>
          </a:p>
        </p:txBody>
      </p:sp>
      <p:sp>
        <p:nvSpPr>
          <p:cNvPr id="10" name="Line 4"/>
          <p:cNvSpPr>
            <a:spLocks noChangeShapeType="1"/>
          </p:cNvSpPr>
          <p:nvPr/>
        </p:nvSpPr>
        <p:spPr bwMode="auto">
          <a:xfrm>
            <a:off x="1909763" y="1295400"/>
            <a:ext cx="8372475" cy="0"/>
          </a:xfrm>
          <a:prstGeom prst="line">
            <a:avLst/>
          </a:prstGeom>
          <a:noFill/>
          <a:ln w="28575">
            <a:solidFill>
              <a:srgbClr val="F4C600"/>
            </a:solidFill>
            <a:round/>
            <a:headEnd/>
            <a:tailEnd/>
          </a:ln>
          <a:effectLst>
            <a:outerShdw blurRad="63500" dist="17961" dir="2700000" algn="ctr" rotWithShape="0">
              <a:srgbClr val="000000">
                <a:alpha val="74998"/>
              </a:srgbClr>
            </a:outerShdw>
          </a:effectLst>
          <a:extLst>
            <a:ext uri="{909E8E84-426E-40dd-AFC4-6F175D3DCCD1}"/>
          </a:extLst>
        </p:spPr>
        <p:txBody>
          <a:bodyPr wrap="none" anchor="ctr"/>
          <a:lstStyle/>
          <a:p>
            <a:pPr>
              <a:defRPr/>
            </a:pPr>
            <a:endParaRPr lang="en-US" sz="1800" b="0">
              <a:solidFill>
                <a:prstClr val="white"/>
              </a:solidFill>
              <a:latin typeface="Arial" charset="0"/>
            </a:endParaRPr>
          </a:p>
        </p:txBody>
      </p:sp>
      <p:sp>
        <p:nvSpPr>
          <p:cNvPr id="11" name="Text Box 9"/>
          <p:cNvSpPr txBox="1">
            <a:spLocks noChangeArrowheads="1"/>
          </p:cNvSpPr>
          <p:nvPr/>
        </p:nvSpPr>
        <p:spPr bwMode="auto">
          <a:xfrm>
            <a:off x="1524001" y="5661026"/>
            <a:ext cx="44227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AutoNum type="arabicPeriod"/>
              <a:defRPr/>
            </a:pPr>
            <a:r>
              <a:rPr lang="de-DE" altLang="en-US" sz="1200" dirty="0">
                <a:solidFill>
                  <a:prstClr val="white"/>
                </a:solidFill>
              </a:rPr>
              <a:t>PM Calverley et al. </a:t>
            </a:r>
            <a:r>
              <a:rPr lang="de-DE" altLang="en-US" sz="1200" i="1" dirty="0">
                <a:solidFill>
                  <a:prstClr val="white"/>
                </a:solidFill>
              </a:rPr>
              <a:t>N Engl J Med</a:t>
            </a:r>
            <a:r>
              <a:rPr lang="de-DE" altLang="en-US" sz="1200" dirty="0">
                <a:solidFill>
                  <a:prstClr val="white"/>
                </a:solidFill>
              </a:rPr>
              <a:t> 2007;356:775-89</a:t>
            </a:r>
          </a:p>
          <a:p>
            <a:pPr>
              <a:spcBef>
                <a:spcPct val="0"/>
              </a:spcBef>
              <a:buFontTx/>
              <a:buAutoNum type="arabicPeriod"/>
              <a:defRPr/>
            </a:pPr>
            <a:r>
              <a:rPr lang="de-DE" altLang="en-US" sz="1200" dirty="0">
                <a:solidFill>
                  <a:prstClr val="white"/>
                </a:solidFill>
              </a:rPr>
              <a:t>P Calverley et al. </a:t>
            </a:r>
            <a:r>
              <a:rPr lang="de-DE" altLang="en-US" sz="1200" i="1" dirty="0">
                <a:solidFill>
                  <a:prstClr val="white"/>
                </a:solidFill>
              </a:rPr>
              <a:t>Lancet</a:t>
            </a:r>
            <a:r>
              <a:rPr lang="de-DE" altLang="en-US" sz="1200" dirty="0">
                <a:solidFill>
                  <a:prstClr val="white"/>
                </a:solidFill>
              </a:rPr>
              <a:t> 2003;361:449-56</a:t>
            </a:r>
          </a:p>
          <a:p>
            <a:pPr>
              <a:spcBef>
                <a:spcPct val="0"/>
              </a:spcBef>
              <a:buFontTx/>
              <a:buAutoNum type="arabicPeriod"/>
              <a:defRPr/>
            </a:pPr>
            <a:r>
              <a:rPr lang="de-DE" altLang="en-US" sz="1200" dirty="0">
                <a:solidFill>
                  <a:prstClr val="white"/>
                </a:solidFill>
              </a:rPr>
              <a:t>DA Mahler et al. </a:t>
            </a:r>
            <a:r>
              <a:rPr lang="de-DE" altLang="en-US" sz="1200" i="1" dirty="0">
                <a:solidFill>
                  <a:prstClr val="white"/>
                </a:solidFill>
              </a:rPr>
              <a:t>Am J Respir Crit Care Med </a:t>
            </a:r>
            <a:r>
              <a:rPr lang="de-DE" altLang="en-US" sz="1200" dirty="0">
                <a:solidFill>
                  <a:prstClr val="white"/>
                </a:solidFill>
              </a:rPr>
              <a:t>2002;166:1084-91</a:t>
            </a:r>
          </a:p>
          <a:p>
            <a:pPr>
              <a:spcBef>
                <a:spcPct val="0"/>
              </a:spcBef>
              <a:buFontTx/>
              <a:buAutoNum type="arabicPeriod"/>
              <a:defRPr/>
            </a:pPr>
            <a:r>
              <a:rPr lang="de-DE" altLang="en-US" sz="1200" dirty="0">
                <a:solidFill>
                  <a:prstClr val="white"/>
                </a:solidFill>
              </a:rPr>
              <a:t>W Szafranski et al. </a:t>
            </a:r>
            <a:r>
              <a:rPr lang="de-DE" altLang="en-US" sz="1200" i="1" dirty="0">
                <a:solidFill>
                  <a:prstClr val="white"/>
                </a:solidFill>
              </a:rPr>
              <a:t>Eur Respir J</a:t>
            </a:r>
            <a:r>
              <a:rPr lang="de-DE" altLang="en-US" sz="1200" dirty="0">
                <a:solidFill>
                  <a:prstClr val="white"/>
                </a:solidFill>
              </a:rPr>
              <a:t> 2003;21:74-81</a:t>
            </a:r>
          </a:p>
          <a:p>
            <a:pPr>
              <a:spcBef>
                <a:spcPct val="0"/>
              </a:spcBef>
              <a:buFontTx/>
              <a:buAutoNum type="arabicPeriod"/>
              <a:defRPr/>
            </a:pPr>
            <a:r>
              <a:rPr lang="de-DE" altLang="en-US" sz="1200" dirty="0">
                <a:solidFill>
                  <a:prstClr val="white"/>
                </a:solidFill>
              </a:rPr>
              <a:t>PM Calverley et al. </a:t>
            </a:r>
            <a:r>
              <a:rPr lang="de-DE" altLang="en-US" sz="1200" i="1" dirty="0">
                <a:solidFill>
                  <a:prstClr val="white"/>
                </a:solidFill>
              </a:rPr>
              <a:t>Eur Respir J</a:t>
            </a:r>
            <a:r>
              <a:rPr lang="de-DE" altLang="en-US" sz="1200" dirty="0">
                <a:solidFill>
                  <a:prstClr val="white"/>
                </a:solidFill>
              </a:rPr>
              <a:t> 2003;22:912-9</a:t>
            </a:r>
          </a:p>
        </p:txBody>
      </p:sp>
      <p:sp>
        <p:nvSpPr>
          <p:cNvPr id="12" name="Text Box 9"/>
          <p:cNvSpPr txBox="1">
            <a:spLocks noChangeArrowheads="1"/>
          </p:cNvSpPr>
          <p:nvPr/>
        </p:nvSpPr>
        <p:spPr bwMode="auto">
          <a:xfrm>
            <a:off x="6096001" y="5668964"/>
            <a:ext cx="42846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AutoNum type="arabicPeriod" startAt="6"/>
              <a:defRPr/>
            </a:pPr>
            <a:r>
              <a:rPr lang="de-DE" altLang="en-US" sz="1200" dirty="0">
                <a:solidFill>
                  <a:prstClr val="white"/>
                </a:solidFill>
              </a:rPr>
              <a:t>NA Hanania et al. </a:t>
            </a:r>
            <a:r>
              <a:rPr lang="de-DE" altLang="en-US" sz="1200" i="1" dirty="0">
                <a:solidFill>
                  <a:prstClr val="white"/>
                </a:solidFill>
              </a:rPr>
              <a:t>Chest  </a:t>
            </a:r>
            <a:r>
              <a:rPr lang="de-DE" altLang="en-US" sz="1200" dirty="0">
                <a:solidFill>
                  <a:prstClr val="white"/>
                </a:solidFill>
              </a:rPr>
              <a:t>2003;124:834-43</a:t>
            </a:r>
          </a:p>
          <a:p>
            <a:pPr>
              <a:spcBef>
                <a:spcPct val="0"/>
              </a:spcBef>
              <a:buFontTx/>
              <a:buAutoNum type="arabicPeriod" startAt="6"/>
              <a:defRPr/>
            </a:pPr>
            <a:r>
              <a:rPr lang="de-DE" altLang="en-US" sz="1200" dirty="0">
                <a:solidFill>
                  <a:prstClr val="white"/>
                </a:solidFill>
              </a:rPr>
              <a:t>DE Doherty et al. </a:t>
            </a:r>
            <a:r>
              <a:rPr lang="de-DE" altLang="en-US" sz="1200" i="1" dirty="0">
                <a:solidFill>
                  <a:prstClr val="white"/>
                </a:solidFill>
              </a:rPr>
              <a:t>Int J Chron Obstr. </a:t>
            </a:r>
            <a:endParaRPr lang="de-DE" altLang="en-US" sz="1200" dirty="0">
              <a:solidFill>
                <a:prstClr val="white"/>
              </a:solidFill>
            </a:endParaRPr>
          </a:p>
          <a:p>
            <a:pPr>
              <a:spcBef>
                <a:spcPct val="0"/>
              </a:spcBef>
              <a:buFontTx/>
              <a:buAutoNum type="arabicPeriod" startAt="6"/>
              <a:defRPr/>
            </a:pPr>
            <a:r>
              <a:rPr lang="de-DE" altLang="en-US" sz="1200" dirty="0">
                <a:solidFill>
                  <a:prstClr val="white"/>
                </a:solidFill>
              </a:rPr>
              <a:t>LJ Nannini et al. </a:t>
            </a:r>
            <a:r>
              <a:rPr lang="de-DE" altLang="en-US" sz="1200" i="1" dirty="0">
                <a:solidFill>
                  <a:prstClr val="white"/>
                </a:solidFill>
              </a:rPr>
              <a:t>Cochrane Database Syst Rev </a:t>
            </a:r>
            <a:r>
              <a:rPr lang="de-DE" altLang="en-US" sz="1200" dirty="0">
                <a:solidFill>
                  <a:prstClr val="white"/>
                </a:solidFill>
              </a:rPr>
              <a:t>2012 Sept 12;9:CD006829</a:t>
            </a:r>
          </a:p>
          <a:p>
            <a:pPr>
              <a:spcBef>
                <a:spcPct val="0"/>
              </a:spcBef>
              <a:buFontTx/>
              <a:buAutoNum type="arabicPeriod" startAt="6"/>
              <a:defRPr/>
            </a:pPr>
            <a:r>
              <a:rPr lang="de-DE" altLang="en-US" sz="1200" dirty="0">
                <a:solidFill>
                  <a:prstClr val="white"/>
                </a:solidFill>
              </a:rPr>
              <a:t>PM Calverley et al. </a:t>
            </a:r>
            <a:r>
              <a:rPr lang="de-DE" altLang="en-US" sz="1200" i="1" dirty="0">
                <a:solidFill>
                  <a:prstClr val="white"/>
                </a:solidFill>
              </a:rPr>
              <a:t>N Engl J Med </a:t>
            </a:r>
            <a:r>
              <a:rPr lang="de-DE" altLang="en-US" sz="1200" dirty="0">
                <a:solidFill>
                  <a:prstClr val="white"/>
                </a:solidFill>
              </a:rPr>
              <a:t>2007;356:775-89</a:t>
            </a:r>
          </a:p>
          <a:p>
            <a:pPr>
              <a:spcBef>
                <a:spcPct val="0"/>
              </a:spcBef>
              <a:buFontTx/>
              <a:buAutoNum type="arabicPeriod" startAt="6"/>
              <a:defRPr/>
            </a:pPr>
            <a:r>
              <a:rPr lang="de-DE" altLang="en-US" sz="1200" dirty="0">
                <a:solidFill>
                  <a:prstClr val="white"/>
                </a:solidFill>
              </a:rPr>
              <a:t>J Vestbo et al., </a:t>
            </a:r>
            <a:r>
              <a:rPr lang="de-DE" altLang="en-US" sz="1200" i="1" dirty="0">
                <a:solidFill>
                  <a:prstClr val="white"/>
                </a:solidFill>
              </a:rPr>
              <a:t>Lancet</a:t>
            </a:r>
            <a:r>
              <a:rPr lang="de-DE" altLang="en-US" sz="1200" dirty="0">
                <a:solidFill>
                  <a:prstClr val="white"/>
                </a:solidFill>
              </a:rPr>
              <a:t> 2016; 387: 1817–26</a:t>
            </a:r>
          </a:p>
        </p:txBody>
      </p:sp>
      <p:sp>
        <p:nvSpPr>
          <p:cNvPr id="13" name="Text Box 6"/>
          <p:cNvSpPr txBox="1">
            <a:spLocks noChangeArrowheads="1"/>
          </p:cNvSpPr>
          <p:nvPr/>
        </p:nvSpPr>
        <p:spPr bwMode="auto">
          <a:xfrm>
            <a:off x="6629401" y="2424485"/>
            <a:ext cx="3883025" cy="1046120"/>
          </a:xfrm>
          <a:prstGeom prst="rect">
            <a:avLst/>
          </a:prstGeom>
          <a:solidFill>
            <a:srgbClr val="00B0F0"/>
          </a:solidFill>
          <a:ln w="9525">
            <a:solidFill>
              <a:schemeClr val="bg1"/>
            </a:solidFill>
            <a:miter lim="800000"/>
            <a:headEnd/>
            <a:tailEnd/>
          </a:ln>
          <a:effec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35000"/>
              </a:lnSpc>
              <a:spcBef>
                <a:spcPct val="0"/>
              </a:spcBef>
              <a:buNone/>
              <a:defRPr/>
            </a:pPr>
            <a:r>
              <a:rPr lang="sv-SE" altLang="en-US" sz="2400" dirty="0">
                <a:solidFill>
                  <a:srgbClr val="FFFF00"/>
                </a:solidFill>
              </a:rPr>
              <a:t>Hiệu quả h</a:t>
            </a:r>
            <a:r>
              <a:rPr lang="vi-VN" altLang="en-US" sz="2400" dirty="0">
                <a:solidFill>
                  <a:srgbClr val="FFFF00"/>
                </a:solidFill>
              </a:rPr>
              <a:t>ơ</a:t>
            </a:r>
            <a:r>
              <a:rPr lang="en-US" altLang="en-US" sz="2400" dirty="0">
                <a:solidFill>
                  <a:srgbClr val="FFFF00"/>
                </a:solidFill>
              </a:rPr>
              <a:t>n </a:t>
            </a:r>
            <a:r>
              <a:rPr lang="en-US" altLang="en-US" sz="2400" dirty="0" err="1">
                <a:solidFill>
                  <a:srgbClr val="FFFF00"/>
                </a:solidFill>
              </a:rPr>
              <a:t>từng</a:t>
            </a:r>
            <a:r>
              <a:rPr lang="en-US" altLang="en-US" sz="2400" dirty="0">
                <a:solidFill>
                  <a:srgbClr val="FFFF00"/>
                </a:solidFill>
              </a:rPr>
              <a:t> </a:t>
            </a:r>
            <a:r>
              <a:rPr lang="en-US" altLang="en-US" sz="2400" dirty="0" err="1">
                <a:solidFill>
                  <a:srgbClr val="FFFF00"/>
                </a:solidFill>
              </a:rPr>
              <a:t>thành</a:t>
            </a:r>
            <a:r>
              <a:rPr lang="en-US" altLang="en-US" sz="2400" dirty="0">
                <a:solidFill>
                  <a:srgbClr val="FFFF00"/>
                </a:solidFill>
              </a:rPr>
              <a:t> </a:t>
            </a:r>
            <a:r>
              <a:rPr lang="en-US" altLang="en-US" sz="2400" dirty="0" err="1">
                <a:solidFill>
                  <a:srgbClr val="FFFF00"/>
                </a:solidFill>
              </a:rPr>
              <a:t>phần</a:t>
            </a:r>
            <a:r>
              <a:rPr lang="sv-SE" altLang="en-US" sz="2400" baseline="30000" dirty="0">
                <a:solidFill>
                  <a:srgbClr val="FFFF00"/>
                </a:solidFill>
              </a:rPr>
              <a:t>1, 2, 3, 4, 5, 6, 7,8</a:t>
            </a:r>
            <a:endParaRPr lang="en-GB" altLang="en-US" sz="2400" i="1" dirty="0">
              <a:solidFill>
                <a:srgbClr val="FFFF00"/>
              </a:solidFill>
            </a:endParaRPr>
          </a:p>
        </p:txBody>
      </p:sp>
      <p:sp>
        <p:nvSpPr>
          <p:cNvPr id="14" name="Text Box 13"/>
          <p:cNvSpPr txBox="1">
            <a:spLocks noChangeArrowheads="1"/>
          </p:cNvSpPr>
          <p:nvPr/>
        </p:nvSpPr>
        <p:spPr bwMode="auto">
          <a:xfrm>
            <a:off x="6605354" y="4120038"/>
            <a:ext cx="3918222" cy="1046120"/>
          </a:xfrm>
          <a:prstGeom prst="rect">
            <a:avLst/>
          </a:prstGeom>
          <a:solidFill>
            <a:srgbClr val="00B0F0"/>
          </a:solidFill>
          <a:ln w="9525">
            <a:solidFill>
              <a:schemeClr val="bg1"/>
            </a:solidFill>
            <a:miter lim="800000"/>
            <a:headEnd/>
            <a:tailEnd/>
          </a:ln>
          <a:effec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35000"/>
              </a:lnSpc>
              <a:spcBef>
                <a:spcPct val="0"/>
              </a:spcBef>
              <a:buNone/>
              <a:defRPr/>
            </a:pPr>
            <a:r>
              <a:rPr lang="sv-SE" altLang="en-US" sz="2400" dirty="0">
                <a:solidFill>
                  <a:srgbClr val="FF0000"/>
                </a:solidFill>
              </a:rPr>
              <a:t>2 RCTs – không có ý nghĩa thống kê</a:t>
            </a:r>
            <a:r>
              <a:rPr lang="sv-SE" altLang="en-US" sz="2400" baseline="30000" dirty="0">
                <a:solidFill>
                  <a:srgbClr val="FF0000"/>
                </a:solidFill>
              </a:rPr>
              <a:t>9, 10</a:t>
            </a:r>
          </a:p>
        </p:txBody>
      </p:sp>
    </p:spTree>
    <p:extLst>
      <p:ext uri="{BB962C8B-B14F-4D97-AF65-F5344CB8AC3E}">
        <p14:creationId xmlns:p14="http://schemas.microsoft.com/office/powerpoint/2010/main" val="2222491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 calcmode="lin" valueType="num">
                                      <p:cBhvr additive="base">
                                        <p:cTn id="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anim calcmode="lin" valueType="num">
                                      <p:cBhvr additive="base">
                                        <p:cTn id="1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12"/>
          <p:cNvGrpSpPr>
            <a:grpSpLocks/>
          </p:cNvGrpSpPr>
          <p:nvPr/>
        </p:nvGrpSpPr>
        <p:grpSpPr bwMode="auto">
          <a:xfrm>
            <a:off x="4173538" y="2453295"/>
            <a:ext cx="3771900" cy="2933700"/>
            <a:chOff x="1669" y="1490"/>
            <a:chExt cx="2376" cy="1848"/>
          </a:xfrm>
        </p:grpSpPr>
        <p:sp>
          <p:nvSpPr>
            <p:cNvPr id="76893" name="Freeform 78"/>
            <p:cNvSpPr>
              <a:spLocks noChangeAspect="1"/>
            </p:cNvSpPr>
            <p:nvPr/>
          </p:nvSpPr>
          <p:spPr bwMode="auto">
            <a:xfrm>
              <a:off x="1669" y="1590"/>
              <a:ext cx="2376" cy="1748"/>
            </a:xfrm>
            <a:custGeom>
              <a:avLst/>
              <a:gdLst>
                <a:gd name="T0" fmla="*/ 0 w 2428"/>
                <a:gd name="T1" fmla="*/ 771 h 1786"/>
                <a:gd name="T2" fmla="*/ 39 w 2428"/>
                <a:gd name="T3" fmla="*/ 749 h 1786"/>
                <a:gd name="T4" fmla="*/ 50 w 2428"/>
                <a:gd name="T5" fmla="*/ 744 h 1786"/>
                <a:gd name="T6" fmla="*/ 70 w 2428"/>
                <a:gd name="T7" fmla="*/ 729 h 1786"/>
                <a:gd name="T8" fmla="*/ 88 w 2428"/>
                <a:gd name="T9" fmla="*/ 725 h 1786"/>
                <a:gd name="T10" fmla="*/ 99 w 2428"/>
                <a:gd name="T11" fmla="*/ 712 h 1786"/>
                <a:gd name="T12" fmla="*/ 129 w 2428"/>
                <a:gd name="T13" fmla="*/ 711 h 1786"/>
                <a:gd name="T14" fmla="*/ 148 w 2428"/>
                <a:gd name="T15" fmla="*/ 708 h 1786"/>
                <a:gd name="T16" fmla="*/ 227 w 2428"/>
                <a:gd name="T17" fmla="*/ 639 h 1786"/>
                <a:gd name="T18" fmla="*/ 258 w 2428"/>
                <a:gd name="T19" fmla="*/ 621 h 1786"/>
                <a:gd name="T20" fmla="*/ 270 w 2428"/>
                <a:gd name="T21" fmla="*/ 619 h 1786"/>
                <a:gd name="T22" fmla="*/ 293 w 2428"/>
                <a:gd name="T23" fmla="*/ 591 h 1786"/>
                <a:gd name="T24" fmla="*/ 315 w 2428"/>
                <a:gd name="T25" fmla="*/ 571 h 1786"/>
                <a:gd name="T26" fmla="*/ 340 w 2428"/>
                <a:gd name="T27" fmla="*/ 559 h 1786"/>
                <a:gd name="T28" fmla="*/ 379 w 2428"/>
                <a:gd name="T29" fmla="*/ 519 h 1786"/>
                <a:gd name="T30" fmla="*/ 407 w 2428"/>
                <a:gd name="T31" fmla="*/ 516 h 1786"/>
                <a:gd name="T32" fmla="*/ 431 w 2428"/>
                <a:gd name="T33" fmla="*/ 484 h 1786"/>
                <a:gd name="T34" fmla="*/ 460 w 2428"/>
                <a:gd name="T35" fmla="*/ 475 h 1786"/>
                <a:gd name="T36" fmla="*/ 463 w 2428"/>
                <a:gd name="T37" fmla="*/ 453 h 1786"/>
                <a:gd name="T38" fmla="*/ 495 w 2428"/>
                <a:gd name="T39" fmla="*/ 440 h 1786"/>
                <a:gd name="T40" fmla="*/ 517 w 2428"/>
                <a:gd name="T41" fmla="*/ 426 h 1786"/>
                <a:gd name="T42" fmla="*/ 546 w 2428"/>
                <a:gd name="T43" fmla="*/ 407 h 1786"/>
                <a:gd name="T44" fmla="*/ 571 w 2428"/>
                <a:gd name="T45" fmla="*/ 383 h 1786"/>
                <a:gd name="T46" fmla="*/ 581 w 2428"/>
                <a:gd name="T47" fmla="*/ 375 h 1786"/>
                <a:gd name="T48" fmla="*/ 608 w 2428"/>
                <a:gd name="T49" fmla="*/ 355 h 1786"/>
                <a:gd name="T50" fmla="*/ 645 w 2428"/>
                <a:gd name="T51" fmla="*/ 343 h 1786"/>
                <a:gd name="T52" fmla="*/ 653 w 2428"/>
                <a:gd name="T53" fmla="*/ 329 h 1786"/>
                <a:gd name="T54" fmla="*/ 695 w 2428"/>
                <a:gd name="T55" fmla="*/ 297 h 1786"/>
                <a:gd name="T56" fmla="*/ 726 w 2428"/>
                <a:gd name="T57" fmla="*/ 269 h 1786"/>
                <a:gd name="T58" fmla="*/ 747 w 2428"/>
                <a:gd name="T59" fmla="*/ 252 h 1786"/>
                <a:gd name="T60" fmla="*/ 766 w 2428"/>
                <a:gd name="T61" fmla="*/ 240 h 1786"/>
                <a:gd name="T62" fmla="*/ 786 w 2428"/>
                <a:gd name="T63" fmla="*/ 223 h 1786"/>
                <a:gd name="T64" fmla="*/ 809 w 2428"/>
                <a:gd name="T65" fmla="*/ 216 h 1786"/>
                <a:gd name="T66" fmla="*/ 829 w 2428"/>
                <a:gd name="T67" fmla="*/ 196 h 1786"/>
                <a:gd name="T68" fmla="*/ 841 w 2428"/>
                <a:gd name="T69" fmla="*/ 173 h 1786"/>
                <a:gd name="T70" fmla="*/ 867 w 2428"/>
                <a:gd name="T71" fmla="*/ 155 h 1786"/>
                <a:gd name="T72" fmla="*/ 889 w 2428"/>
                <a:gd name="T73" fmla="*/ 143 h 1786"/>
                <a:gd name="T74" fmla="*/ 951 w 2428"/>
                <a:gd name="T75" fmla="*/ 111 h 1786"/>
                <a:gd name="T76" fmla="*/ 955 w 2428"/>
                <a:gd name="T77" fmla="*/ 93 h 1786"/>
                <a:gd name="T78" fmla="*/ 966 w 2428"/>
                <a:gd name="T79" fmla="*/ 89 h 1786"/>
                <a:gd name="T80" fmla="*/ 1005 w 2428"/>
                <a:gd name="T81" fmla="*/ 31 h 1786"/>
                <a:gd name="T82" fmla="*/ 1027 w 2428"/>
                <a:gd name="T83" fmla="*/ 13 h 1786"/>
                <a:gd name="T84" fmla="*/ 1042 w 2428"/>
                <a:gd name="T85" fmla="*/ 0 h 17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428"/>
                <a:gd name="T130" fmla="*/ 0 h 1786"/>
                <a:gd name="T131" fmla="*/ 2428 w 2428"/>
                <a:gd name="T132" fmla="*/ 1786 h 178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428" h="1786">
                  <a:moveTo>
                    <a:pt x="0" y="1786"/>
                  </a:moveTo>
                  <a:lnTo>
                    <a:pt x="86" y="1735"/>
                  </a:lnTo>
                  <a:lnTo>
                    <a:pt x="108" y="1719"/>
                  </a:lnTo>
                  <a:lnTo>
                    <a:pt x="166" y="1687"/>
                  </a:lnTo>
                  <a:lnTo>
                    <a:pt x="201" y="1677"/>
                  </a:lnTo>
                  <a:lnTo>
                    <a:pt x="227" y="1645"/>
                  </a:lnTo>
                  <a:lnTo>
                    <a:pt x="297" y="1642"/>
                  </a:lnTo>
                  <a:lnTo>
                    <a:pt x="342" y="1639"/>
                  </a:lnTo>
                  <a:lnTo>
                    <a:pt x="528" y="1476"/>
                  </a:lnTo>
                  <a:lnTo>
                    <a:pt x="601" y="1437"/>
                  </a:lnTo>
                  <a:lnTo>
                    <a:pt x="627" y="1434"/>
                  </a:lnTo>
                  <a:lnTo>
                    <a:pt x="681" y="1370"/>
                  </a:lnTo>
                  <a:lnTo>
                    <a:pt x="732" y="1322"/>
                  </a:lnTo>
                  <a:lnTo>
                    <a:pt x="790" y="1293"/>
                  </a:lnTo>
                  <a:lnTo>
                    <a:pt x="880" y="1204"/>
                  </a:lnTo>
                  <a:lnTo>
                    <a:pt x="947" y="1191"/>
                  </a:lnTo>
                  <a:lnTo>
                    <a:pt x="998" y="1120"/>
                  </a:lnTo>
                  <a:lnTo>
                    <a:pt x="1072" y="1101"/>
                  </a:lnTo>
                  <a:lnTo>
                    <a:pt x="1078" y="1047"/>
                  </a:lnTo>
                  <a:lnTo>
                    <a:pt x="1152" y="1018"/>
                  </a:lnTo>
                  <a:lnTo>
                    <a:pt x="1203" y="986"/>
                  </a:lnTo>
                  <a:lnTo>
                    <a:pt x="1267" y="941"/>
                  </a:lnTo>
                  <a:lnTo>
                    <a:pt x="1331" y="884"/>
                  </a:lnTo>
                  <a:lnTo>
                    <a:pt x="1350" y="868"/>
                  </a:lnTo>
                  <a:lnTo>
                    <a:pt x="1411" y="820"/>
                  </a:lnTo>
                  <a:lnTo>
                    <a:pt x="1497" y="791"/>
                  </a:lnTo>
                  <a:lnTo>
                    <a:pt x="1523" y="759"/>
                  </a:lnTo>
                  <a:lnTo>
                    <a:pt x="1616" y="688"/>
                  </a:lnTo>
                  <a:lnTo>
                    <a:pt x="1689" y="621"/>
                  </a:lnTo>
                  <a:lnTo>
                    <a:pt x="1737" y="583"/>
                  </a:lnTo>
                  <a:lnTo>
                    <a:pt x="1782" y="554"/>
                  </a:lnTo>
                  <a:lnTo>
                    <a:pt x="1827" y="516"/>
                  </a:lnTo>
                  <a:lnTo>
                    <a:pt x="1881" y="500"/>
                  </a:lnTo>
                  <a:lnTo>
                    <a:pt x="1932" y="452"/>
                  </a:lnTo>
                  <a:lnTo>
                    <a:pt x="1955" y="400"/>
                  </a:lnTo>
                  <a:lnTo>
                    <a:pt x="2019" y="359"/>
                  </a:lnTo>
                  <a:lnTo>
                    <a:pt x="2067" y="330"/>
                  </a:lnTo>
                  <a:lnTo>
                    <a:pt x="2211" y="256"/>
                  </a:lnTo>
                  <a:lnTo>
                    <a:pt x="2224" y="212"/>
                  </a:lnTo>
                  <a:lnTo>
                    <a:pt x="2249" y="202"/>
                  </a:lnTo>
                  <a:lnTo>
                    <a:pt x="2336" y="71"/>
                  </a:lnTo>
                  <a:lnTo>
                    <a:pt x="2387" y="13"/>
                  </a:lnTo>
                  <a:lnTo>
                    <a:pt x="2428" y="0"/>
                  </a:lnTo>
                </a:path>
              </a:pathLst>
            </a:custGeom>
            <a:noFill/>
            <a:ln w="28575" cmpd="sng">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nvGrpSpPr>
            <p:cNvPr id="3" name="Group 79"/>
            <p:cNvGrpSpPr>
              <a:grpSpLocks noChangeAspect="1"/>
            </p:cNvGrpSpPr>
            <p:nvPr/>
          </p:nvGrpSpPr>
          <p:grpSpPr bwMode="auto">
            <a:xfrm>
              <a:off x="3983" y="1490"/>
              <a:ext cx="43" cy="216"/>
              <a:chOff x="3599" y="1452"/>
              <a:chExt cx="60" cy="211"/>
            </a:xfrm>
          </p:grpSpPr>
          <p:sp>
            <p:nvSpPr>
              <p:cNvPr id="76903" name="Line 80"/>
              <p:cNvSpPr>
                <a:spLocks noChangeAspect="1" noChangeShapeType="1"/>
              </p:cNvSpPr>
              <p:nvPr/>
            </p:nvSpPr>
            <p:spPr bwMode="auto">
              <a:xfrm>
                <a:off x="3629" y="1452"/>
                <a:ext cx="0" cy="211"/>
              </a:xfrm>
              <a:prstGeom prst="line">
                <a:avLst/>
              </a:prstGeom>
              <a:noFill/>
              <a:ln w="19050">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904" name="Line 81"/>
              <p:cNvSpPr>
                <a:spLocks noChangeAspect="1" noChangeShapeType="1"/>
              </p:cNvSpPr>
              <p:nvPr/>
            </p:nvSpPr>
            <p:spPr bwMode="auto">
              <a:xfrm>
                <a:off x="3599" y="1452"/>
                <a:ext cx="60" cy="0"/>
              </a:xfrm>
              <a:prstGeom prst="line">
                <a:avLst/>
              </a:prstGeom>
              <a:noFill/>
              <a:ln w="19050">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905" name="Line 82"/>
              <p:cNvSpPr>
                <a:spLocks noChangeAspect="1" noChangeShapeType="1"/>
              </p:cNvSpPr>
              <p:nvPr/>
            </p:nvSpPr>
            <p:spPr bwMode="auto">
              <a:xfrm>
                <a:off x="3599" y="1663"/>
                <a:ext cx="60" cy="0"/>
              </a:xfrm>
              <a:prstGeom prst="line">
                <a:avLst/>
              </a:prstGeom>
              <a:noFill/>
              <a:ln w="19050">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nvGrpSpPr>
            <p:cNvPr id="4" name="Group 83"/>
            <p:cNvGrpSpPr>
              <a:grpSpLocks noChangeAspect="1"/>
            </p:cNvGrpSpPr>
            <p:nvPr/>
          </p:nvGrpSpPr>
          <p:grpSpPr bwMode="auto">
            <a:xfrm>
              <a:off x="3078" y="2306"/>
              <a:ext cx="43" cy="151"/>
              <a:chOff x="3599" y="1452"/>
              <a:chExt cx="60" cy="211"/>
            </a:xfrm>
          </p:grpSpPr>
          <p:sp>
            <p:nvSpPr>
              <p:cNvPr id="76900" name="Line 84"/>
              <p:cNvSpPr>
                <a:spLocks noChangeAspect="1" noChangeShapeType="1"/>
              </p:cNvSpPr>
              <p:nvPr/>
            </p:nvSpPr>
            <p:spPr bwMode="auto">
              <a:xfrm>
                <a:off x="3629" y="1452"/>
                <a:ext cx="0" cy="211"/>
              </a:xfrm>
              <a:prstGeom prst="line">
                <a:avLst/>
              </a:prstGeom>
              <a:noFill/>
              <a:ln w="19050">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901" name="Line 85"/>
              <p:cNvSpPr>
                <a:spLocks noChangeAspect="1" noChangeShapeType="1"/>
              </p:cNvSpPr>
              <p:nvPr/>
            </p:nvSpPr>
            <p:spPr bwMode="auto">
              <a:xfrm>
                <a:off x="3599" y="1452"/>
                <a:ext cx="60" cy="0"/>
              </a:xfrm>
              <a:prstGeom prst="line">
                <a:avLst/>
              </a:prstGeom>
              <a:noFill/>
              <a:ln w="19050">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902" name="Line 86"/>
              <p:cNvSpPr>
                <a:spLocks noChangeAspect="1" noChangeShapeType="1"/>
              </p:cNvSpPr>
              <p:nvPr/>
            </p:nvSpPr>
            <p:spPr bwMode="auto">
              <a:xfrm>
                <a:off x="3599" y="1663"/>
                <a:ext cx="60" cy="0"/>
              </a:xfrm>
              <a:prstGeom prst="line">
                <a:avLst/>
              </a:prstGeom>
              <a:noFill/>
              <a:ln w="19050">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nvGrpSpPr>
            <p:cNvPr id="5" name="Group 87"/>
            <p:cNvGrpSpPr>
              <a:grpSpLocks noChangeAspect="1"/>
            </p:cNvGrpSpPr>
            <p:nvPr/>
          </p:nvGrpSpPr>
          <p:grpSpPr bwMode="auto">
            <a:xfrm>
              <a:off x="2294" y="2880"/>
              <a:ext cx="43" cy="127"/>
              <a:chOff x="3599" y="1452"/>
              <a:chExt cx="60" cy="211"/>
            </a:xfrm>
          </p:grpSpPr>
          <p:sp>
            <p:nvSpPr>
              <p:cNvPr id="76897" name="Line 88"/>
              <p:cNvSpPr>
                <a:spLocks noChangeAspect="1" noChangeShapeType="1"/>
              </p:cNvSpPr>
              <p:nvPr/>
            </p:nvSpPr>
            <p:spPr bwMode="auto">
              <a:xfrm>
                <a:off x="3629" y="1452"/>
                <a:ext cx="0" cy="211"/>
              </a:xfrm>
              <a:prstGeom prst="line">
                <a:avLst/>
              </a:prstGeom>
              <a:noFill/>
              <a:ln w="19050">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98" name="Line 89"/>
              <p:cNvSpPr>
                <a:spLocks noChangeAspect="1" noChangeShapeType="1"/>
              </p:cNvSpPr>
              <p:nvPr/>
            </p:nvSpPr>
            <p:spPr bwMode="auto">
              <a:xfrm>
                <a:off x="3599" y="1452"/>
                <a:ext cx="60" cy="0"/>
              </a:xfrm>
              <a:prstGeom prst="line">
                <a:avLst/>
              </a:prstGeom>
              <a:noFill/>
              <a:ln w="19050">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99" name="Line 90"/>
              <p:cNvSpPr>
                <a:spLocks noChangeAspect="1" noChangeShapeType="1"/>
              </p:cNvSpPr>
              <p:nvPr/>
            </p:nvSpPr>
            <p:spPr bwMode="auto">
              <a:xfrm>
                <a:off x="3599" y="1663"/>
                <a:ext cx="60" cy="0"/>
              </a:xfrm>
              <a:prstGeom prst="line">
                <a:avLst/>
              </a:prstGeom>
              <a:noFill/>
              <a:ln w="19050">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sp>
        <p:nvSpPr>
          <p:cNvPr id="76803" name="Rectangle 108"/>
          <p:cNvSpPr>
            <a:spLocks noGrp="1" noChangeArrowheads="1"/>
          </p:cNvSpPr>
          <p:nvPr>
            <p:ph type="title"/>
          </p:nvPr>
        </p:nvSpPr>
        <p:spPr/>
        <p:txBody>
          <a:bodyPr/>
          <a:lstStyle/>
          <a:p>
            <a:r>
              <a:rPr lang="en-US" dirty="0">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TORCH: </a:t>
            </a:r>
            <a:r>
              <a:rPr lang="en-US" dirty="0" err="1">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tử</a:t>
            </a:r>
            <a:r>
              <a:rPr lang="en-US" dirty="0">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rPr>
              <a:t>suất</a:t>
            </a:r>
            <a:endParaRPr lang="en-US" dirty="0">
              <a:solidFill>
                <a:srgbClr val="FFFF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6804" name="Rectangle 3"/>
          <p:cNvSpPr>
            <a:spLocks noChangeArrowheads="1"/>
          </p:cNvSpPr>
          <p:nvPr/>
        </p:nvSpPr>
        <p:spPr bwMode="auto">
          <a:xfrm>
            <a:off x="1889125" y="6563824"/>
            <a:ext cx="6942138" cy="247650"/>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en-US" sz="1000" b="0" kern="0" dirty="0">
                <a:solidFill>
                  <a:srgbClr val="FFFFFF"/>
                </a:solidFill>
                <a:cs typeface="Arial" pitchFamily="34" charset="0"/>
              </a:rPr>
              <a:t>Calverley et al. </a:t>
            </a:r>
            <a:r>
              <a:rPr lang="en-US" sz="1000" b="0" i="1" kern="0" dirty="0">
                <a:solidFill>
                  <a:srgbClr val="FFFFFF"/>
                </a:solidFill>
                <a:cs typeface="Arial" pitchFamily="34" charset="0"/>
              </a:rPr>
              <a:t>N Engl J Med. </a:t>
            </a:r>
            <a:r>
              <a:rPr lang="en-US" sz="1000" b="0" kern="0" dirty="0">
                <a:solidFill>
                  <a:srgbClr val="FFFFFF"/>
                </a:solidFill>
                <a:cs typeface="Arial" pitchFamily="34" charset="0"/>
              </a:rPr>
              <a:t>2007;356:775-789. Copyright © </a:t>
            </a:r>
            <a:r>
              <a:rPr lang="en-US" sz="1000" b="0" i="1" kern="0" dirty="0">
                <a:solidFill>
                  <a:srgbClr val="FFFFFF"/>
                </a:solidFill>
                <a:cs typeface="Arial" pitchFamily="34" charset="0"/>
              </a:rPr>
              <a:t>2007 Massachusetts Medical Society. All rights reserved.</a:t>
            </a:r>
          </a:p>
        </p:txBody>
      </p:sp>
      <p:sp>
        <p:nvSpPr>
          <p:cNvPr id="76805" name="Rectangle 4"/>
          <p:cNvSpPr>
            <a:spLocks noChangeArrowheads="1"/>
          </p:cNvSpPr>
          <p:nvPr/>
        </p:nvSpPr>
        <p:spPr bwMode="auto">
          <a:xfrm>
            <a:off x="4780127" y="1362075"/>
            <a:ext cx="2491068" cy="400752"/>
          </a:xfrm>
          <a:prstGeom prst="rect">
            <a:avLst/>
          </a:prstGeom>
          <a:noFill/>
          <a:ln w="9525">
            <a:noFill/>
            <a:miter lim="800000"/>
            <a:headEnd/>
            <a:tailEnd/>
          </a:ln>
        </p:spPr>
        <p:txBody>
          <a:bodyPr wrap="none" lIns="92075" tIns="46038" rIns="92075" bIns="46038">
            <a:spAutoFit/>
          </a:bodyPr>
          <a:lstStyle/>
          <a:p>
            <a:pPr eaLnBrk="0" fontAlgn="auto" hangingPunct="0">
              <a:spcBef>
                <a:spcPts val="0"/>
              </a:spcBef>
              <a:spcAft>
                <a:spcPts val="0"/>
              </a:spcAft>
              <a:defRPr/>
            </a:pPr>
            <a:r>
              <a:rPr lang="en-US" sz="2000" kern="0" dirty="0">
                <a:solidFill>
                  <a:srgbClr val="FFFFFF"/>
                </a:solidFill>
                <a:cs typeface="Arial" pitchFamily="34" charset="0"/>
              </a:rPr>
              <a:t>All Cause Mortality</a:t>
            </a:r>
          </a:p>
        </p:txBody>
      </p:sp>
      <p:sp>
        <p:nvSpPr>
          <p:cNvPr id="76806" name="Rectangle 5"/>
          <p:cNvSpPr>
            <a:spLocks noChangeAspect="1" noChangeArrowheads="1"/>
          </p:cNvSpPr>
          <p:nvPr/>
        </p:nvSpPr>
        <p:spPr bwMode="auto">
          <a:xfrm>
            <a:off x="5659078" y="5856896"/>
            <a:ext cx="730970" cy="276999"/>
          </a:xfrm>
          <a:prstGeom prst="rect">
            <a:avLst/>
          </a:prstGeom>
          <a:noFill/>
          <a:ln w="9525">
            <a:noFill/>
            <a:miter lim="800000"/>
            <a:headEnd/>
            <a:tailEnd/>
          </a:ln>
        </p:spPr>
        <p:txBody>
          <a:bodyPr wrap="none" lIns="0" tIns="0" rIns="0" bIns="0">
            <a:spAutoFit/>
          </a:bodyPr>
          <a:lstStyle/>
          <a:p>
            <a:pPr algn="ctr" eaLnBrk="0" fontAlgn="auto" hangingPunct="0">
              <a:spcBef>
                <a:spcPts val="0"/>
              </a:spcBef>
              <a:spcAft>
                <a:spcPts val="0"/>
              </a:spcAft>
              <a:defRPr/>
            </a:pPr>
            <a:r>
              <a:rPr lang="en-US" sz="1800" kern="0" dirty="0">
                <a:solidFill>
                  <a:srgbClr val="FFFFFF"/>
                </a:solidFill>
                <a:cs typeface="Arial" pitchFamily="34" charset="0"/>
              </a:rPr>
              <a:t>Weeks</a:t>
            </a:r>
          </a:p>
        </p:txBody>
      </p:sp>
      <p:sp>
        <p:nvSpPr>
          <p:cNvPr id="76807" name="Rectangle 6"/>
          <p:cNvSpPr>
            <a:spLocks noChangeAspect="1" noChangeArrowheads="1"/>
          </p:cNvSpPr>
          <p:nvPr/>
        </p:nvSpPr>
        <p:spPr bwMode="auto">
          <a:xfrm rot="-5400000">
            <a:off x="2110694" y="3592734"/>
            <a:ext cx="2603277" cy="276999"/>
          </a:xfrm>
          <a:prstGeom prst="rect">
            <a:avLst/>
          </a:prstGeom>
          <a:noFill/>
          <a:ln w="9525">
            <a:noFill/>
            <a:miter lim="800000"/>
            <a:headEnd/>
            <a:tailEnd/>
          </a:ln>
        </p:spPr>
        <p:txBody>
          <a:bodyPr wrap="none" lIns="0" tIns="0" rIns="0" bIns="0">
            <a:spAutoFit/>
          </a:bodyPr>
          <a:lstStyle/>
          <a:p>
            <a:pPr algn="ctr" eaLnBrk="0" fontAlgn="auto" hangingPunct="0">
              <a:spcBef>
                <a:spcPts val="0"/>
              </a:spcBef>
              <a:spcAft>
                <a:spcPts val="0"/>
              </a:spcAft>
              <a:defRPr/>
            </a:pPr>
            <a:r>
              <a:rPr lang="en-US" sz="1800" kern="0" dirty="0">
                <a:solidFill>
                  <a:srgbClr val="FFFFFF"/>
                </a:solidFill>
                <a:cs typeface="Arial" pitchFamily="34" charset="0"/>
              </a:rPr>
              <a:t>Probability of Death (%)</a:t>
            </a:r>
          </a:p>
        </p:txBody>
      </p:sp>
      <p:sp>
        <p:nvSpPr>
          <p:cNvPr id="76808" name="Rectangle 7"/>
          <p:cNvSpPr>
            <a:spLocks noChangeAspect="1" noChangeArrowheads="1"/>
          </p:cNvSpPr>
          <p:nvPr/>
        </p:nvSpPr>
        <p:spPr bwMode="auto">
          <a:xfrm>
            <a:off x="3637658" y="1858595"/>
            <a:ext cx="25648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18</a:t>
            </a:r>
          </a:p>
        </p:txBody>
      </p:sp>
      <p:sp>
        <p:nvSpPr>
          <p:cNvPr id="76809" name="Rectangle 8"/>
          <p:cNvSpPr>
            <a:spLocks noChangeAspect="1" noChangeArrowheads="1"/>
          </p:cNvSpPr>
          <p:nvPr/>
        </p:nvSpPr>
        <p:spPr bwMode="auto">
          <a:xfrm>
            <a:off x="3637658" y="2244358"/>
            <a:ext cx="25648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16</a:t>
            </a:r>
          </a:p>
        </p:txBody>
      </p:sp>
      <p:sp>
        <p:nvSpPr>
          <p:cNvPr id="76810" name="Rectangle 9"/>
          <p:cNvSpPr>
            <a:spLocks noChangeAspect="1" noChangeArrowheads="1"/>
          </p:cNvSpPr>
          <p:nvPr/>
        </p:nvSpPr>
        <p:spPr bwMode="auto">
          <a:xfrm>
            <a:off x="3637658" y="2630120"/>
            <a:ext cx="25648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14</a:t>
            </a:r>
          </a:p>
        </p:txBody>
      </p:sp>
      <p:sp>
        <p:nvSpPr>
          <p:cNvPr id="76811" name="Rectangle 10"/>
          <p:cNvSpPr>
            <a:spLocks noChangeAspect="1" noChangeArrowheads="1"/>
          </p:cNvSpPr>
          <p:nvPr/>
        </p:nvSpPr>
        <p:spPr bwMode="auto">
          <a:xfrm>
            <a:off x="3637658" y="3014295"/>
            <a:ext cx="25648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12</a:t>
            </a:r>
          </a:p>
        </p:txBody>
      </p:sp>
      <p:sp>
        <p:nvSpPr>
          <p:cNvPr id="76812" name="Rectangle 11"/>
          <p:cNvSpPr>
            <a:spLocks noChangeAspect="1" noChangeArrowheads="1"/>
          </p:cNvSpPr>
          <p:nvPr/>
        </p:nvSpPr>
        <p:spPr bwMode="auto">
          <a:xfrm>
            <a:off x="3637658" y="3400058"/>
            <a:ext cx="25648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10</a:t>
            </a:r>
          </a:p>
        </p:txBody>
      </p:sp>
      <p:sp>
        <p:nvSpPr>
          <p:cNvPr id="76813" name="Rectangle 12"/>
          <p:cNvSpPr>
            <a:spLocks noChangeAspect="1" noChangeArrowheads="1"/>
          </p:cNvSpPr>
          <p:nvPr/>
        </p:nvSpPr>
        <p:spPr bwMode="auto">
          <a:xfrm>
            <a:off x="3765898" y="3785820"/>
            <a:ext cx="12824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8</a:t>
            </a:r>
          </a:p>
        </p:txBody>
      </p:sp>
      <p:sp>
        <p:nvSpPr>
          <p:cNvPr id="76814" name="Rectangle 13"/>
          <p:cNvSpPr>
            <a:spLocks noChangeAspect="1" noChangeArrowheads="1"/>
          </p:cNvSpPr>
          <p:nvPr/>
        </p:nvSpPr>
        <p:spPr bwMode="auto">
          <a:xfrm>
            <a:off x="3765898" y="4169995"/>
            <a:ext cx="12824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6</a:t>
            </a:r>
          </a:p>
        </p:txBody>
      </p:sp>
      <p:sp>
        <p:nvSpPr>
          <p:cNvPr id="76815" name="Rectangle 14"/>
          <p:cNvSpPr>
            <a:spLocks noChangeAspect="1" noChangeArrowheads="1"/>
          </p:cNvSpPr>
          <p:nvPr/>
        </p:nvSpPr>
        <p:spPr bwMode="auto">
          <a:xfrm>
            <a:off x="3765898" y="4555758"/>
            <a:ext cx="12824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4</a:t>
            </a:r>
          </a:p>
        </p:txBody>
      </p:sp>
      <p:sp>
        <p:nvSpPr>
          <p:cNvPr id="76816" name="Rectangle 15"/>
          <p:cNvSpPr>
            <a:spLocks noChangeAspect="1" noChangeArrowheads="1"/>
          </p:cNvSpPr>
          <p:nvPr/>
        </p:nvSpPr>
        <p:spPr bwMode="auto">
          <a:xfrm>
            <a:off x="3765898" y="4939933"/>
            <a:ext cx="12824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2</a:t>
            </a:r>
          </a:p>
        </p:txBody>
      </p:sp>
      <p:sp>
        <p:nvSpPr>
          <p:cNvPr id="76817" name="Rectangle 16"/>
          <p:cNvSpPr>
            <a:spLocks noChangeAspect="1" noChangeArrowheads="1"/>
          </p:cNvSpPr>
          <p:nvPr/>
        </p:nvSpPr>
        <p:spPr bwMode="auto">
          <a:xfrm>
            <a:off x="3765898" y="5327283"/>
            <a:ext cx="128241" cy="276999"/>
          </a:xfrm>
          <a:prstGeom prst="rect">
            <a:avLst/>
          </a:prstGeom>
          <a:noFill/>
          <a:ln w="9525">
            <a:noFill/>
            <a:miter lim="800000"/>
            <a:headEnd/>
            <a:tailEnd/>
          </a:ln>
        </p:spPr>
        <p:txBody>
          <a:bodyPr wrap="none" lIns="0" tIns="0" rIns="0" bIns="0">
            <a:spAutoFit/>
          </a:bodyPr>
          <a:lstStyle/>
          <a:p>
            <a:pPr algn="r" eaLnBrk="0" fontAlgn="auto" hangingPunct="0">
              <a:spcBef>
                <a:spcPts val="0"/>
              </a:spcBef>
              <a:spcAft>
                <a:spcPts val="0"/>
              </a:spcAft>
              <a:defRPr/>
            </a:pPr>
            <a:r>
              <a:rPr lang="en-US" sz="1800" kern="0" dirty="0">
                <a:solidFill>
                  <a:srgbClr val="FFFFFF"/>
                </a:solidFill>
                <a:cs typeface="Arial" pitchFamily="34" charset="0"/>
              </a:rPr>
              <a:t>0</a:t>
            </a:r>
          </a:p>
        </p:txBody>
      </p:sp>
      <p:sp>
        <p:nvSpPr>
          <p:cNvPr id="76818" name="Rectangle 17"/>
          <p:cNvSpPr>
            <a:spLocks noChangeAspect="1" noChangeArrowheads="1"/>
          </p:cNvSpPr>
          <p:nvPr/>
        </p:nvSpPr>
        <p:spPr bwMode="auto">
          <a:xfrm>
            <a:off x="4037014" y="5577495"/>
            <a:ext cx="98425" cy="215900"/>
          </a:xfrm>
          <a:prstGeom prst="rect">
            <a:avLst/>
          </a:prstGeom>
          <a:noFill/>
          <a:ln w="9525">
            <a:noFill/>
            <a:miter lim="800000"/>
            <a:headEnd/>
            <a:tailEnd/>
          </a:ln>
        </p:spPr>
        <p:txBody>
          <a:bodyPr wrap="none" lIns="0" tIns="0" rIns="0" bIns="0">
            <a:spAutoFit/>
          </a:bodyPr>
          <a:lstStyle/>
          <a:p>
            <a:pPr algn="ctr" eaLnBrk="0" fontAlgn="auto" hangingPunct="0">
              <a:spcBef>
                <a:spcPts val="0"/>
              </a:spcBef>
              <a:spcAft>
                <a:spcPts val="0"/>
              </a:spcAft>
              <a:defRPr/>
            </a:pPr>
            <a:r>
              <a:rPr lang="en-US" sz="1400" kern="0" dirty="0">
                <a:solidFill>
                  <a:srgbClr val="FFFFFF"/>
                </a:solidFill>
                <a:cs typeface="Arial" pitchFamily="34" charset="0"/>
              </a:rPr>
              <a:t>0</a:t>
            </a:r>
          </a:p>
        </p:txBody>
      </p:sp>
      <p:sp>
        <p:nvSpPr>
          <p:cNvPr id="76819" name="Rectangle 18"/>
          <p:cNvSpPr>
            <a:spLocks noChangeAspect="1" noChangeArrowheads="1"/>
          </p:cNvSpPr>
          <p:nvPr/>
        </p:nvSpPr>
        <p:spPr bwMode="auto">
          <a:xfrm>
            <a:off x="4546601" y="5577495"/>
            <a:ext cx="200025" cy="215900"/>
          </a:xfrm>
          <a:prstGeom prst="rect">
            <a:avLst/>
          </a:prstGeom>
          <a:noFill/>
          <a:ln w="9525">
            <a:noFill/>
            <a:miter lim="800000"/>
            <a:headEnd/>
            <a:tailEnd/>
          </a:ln>
        </p:spPr>
        <p:txBody>
          <a:bodyPr wrap="none" lIns="0" tIns="0" rIns="0" bIns="0">
            <a:spAutoFit/>
          </a:bodyPr>
          <a:lstStyle/>
          <a:p>
            <a:pPr algn="ctr" eaLnBrk="0" fontAlgn="auto" hangingPunct="0">
              <a:spcBef>
                <a:spcPts val="0"/>
              </a:spcBef>
              <a:spcAft>
                <a:spcPts val="0"/>
              </a:spcAft>
              <a:defRPr/>
            </a:pPr>
            <a:r>
              <a:rPr lang="en-US" sz="1400" kern="0" dirty="0">
                <a:solidFill>
                  <a:srgbClr val="FFFFFF"/>
                </a:solidFill>
                <a:cs typeface="Arial" pitchFamily="34" charset="0"/>
              </a:rPr>
              <a:t>24</a:t>
            </a:r>
          </a:p>
        </p:txBody>
      </p:sp>
      <p:sp>
        <p:nvSpPr>
          <p:cNvPr id="76820" name="Rectangle 19"/>
          <p:cNvSpPr>
            <a:spLocks noChangeAspect="1" noChangeArrowheads="1"/>
          </p:cNvSpPr>
          <p:nvPr/>
        </p:nvSpPr>
        <p:spPr bwMode="auto">
          <a:xfrm>
            <a:off x="5148264" y="5577495"/>
            <a:ext cx="200025" cy="215900"/>
          </a:xfrm>
          <a:prstGeom prst="rect">
            <a:avLst/>
          </a:prstGeom>
          <a:noFill/>
          <a:ln w="9525">
            <a:noFill/>
            <a:miter lim="800000"/>
            <a:headEnd/>
            <a:tailEnd/>
          </a:ln>
        </p:spPr>
        <p:txBody>
          <a:bodyPr wrap="none" lIns="0" tIns="0" rIns="0" bIns="0">
            <a:spAutoFit/>
          </a:bodyPr>
          <a:lstStyle/>
          <a:p>
            <a:pPr algn="ctr" eaLnBrk="0" fontAlgn="auto" hangingPunct="0">
              <a:spcBef>
                <a:spcPts val="0"/>
              </a:spcBef>
              <a:spcAft>
                <a:spcPts val="0"/>
              </a:spcAft>
              <a:defRPr/>
            </a:pPr>
            <a:r>
              <a:rPr lang="en-US" sz="1400" kern="0" dirty="0">
                <a:solidFill>
                  <a:srgbClr val="FFFFFF"/>
                </a:solidFill>
                <a:cs typeface="Arial" pitchFamily="34" charset="0"/>
              </a:rPr>
              <a:t>48</a:t>
            </a:r>
          </a:p>
        </p:txBody>
      </p:sp>
      <p:sp>
        <p:nvSpPr>
          <p:cNvPr id="76821" name="Rectangle 20"/>
          <p:cNvSpPr>
            <a:spLocks noChangeAspect="1" noChangeArrowheads="1"/>
          </p:cNvSpPr>
          <p:nvPr/>
        </p:nvSpPr>
        <p:spPr bwMode="auto">
          <a:xfrm>
            <a:off x="5735639" y="5577495"/>
            <a:ext cx="200025" cy="215900"/>
          </a:xfrm>
          <a:prstGeom prst="rect">
            <a:avLst/>
          </a:prstGeom>
          <a:noFill/>
          <a:ln w="9525">
            <a:noFill/>
            <a:miter lim="800000"/>
            <a:headEnd/>
            <a:tailEnd/>
          </a:ln>
        </p:spPr>
        <p:txBody>
          <a:bodyPr wrap="none" lIns="0" tIns="0" rIns="0" bIns="0">
            <a:spAutoFit/>
          </a:bodyPr>
          <a:lstStyle/>
          <a:p>
            <a:pPr algn="ctr" eaLnBrk="0" fontAlgn="auto" hangingPunct="0">
              <a:spcBef>
                <a:spcPts val="0"/>
              </a:spcBef>
              <a:spcAft>
                <a:spcPts val="0"/>
              </a:spcAft>
              <a:defRPr/>
            </a:pPr>
            <a:r>
              <a:rPr lang="en-US" sz="1400" kern="0" dirty="0">
                <a:solidFill>
                  <a:srgbClr val="FFFFFF"/>
                </a:solidFill>
                <a:cs typeface="Arial" pitchFamily="34" charset="0"/>
              </a:rPr>
              <a:t>72</a:t>
            </a:r>
          </a:p>
        </p:txBody>
      </p:sp>
      <p:sp>
        <p:nvSpPr>
          <p:cNvPr id="76822" name="Rectangle 21"/>
          <p:cNvSpPr>
            <a:spLocks noChangeAspect="1" noChangeArrowheads="1"/>
          </p:cNvSpPr>
          <p:nvPr/>
        </p:nvSpPr>
        <p:spPr bwMode="auto">
          <a:xfrm>
            <a:off x="6343651" y="5577495"/>
            <a:ext cx="200025" cy="215900"/>
          </a:xfrm>
          <a:prstGeom prst="rect">
            <a:avLst/>
          </a:prstGeom>
          <a:noFill/>
          <a:ln w="9525">
            <a:noFill/>
            <a:miter lim="800000"/>
            <a:headEnd/>
            <a:tailEnd/>
          </a:ln>
        </p:spPr>
        <p:txBody>
          <a:bodyPr wrap="none" lIns="0" tIns="0" rIns="0" bIns="0">
            <a:spAutoFit/>
          </a:bodyPr>
          <a:lstStyle/>
          <a:p>
            <a:pPr algn="ctr" eaLnBrk="0" fontAlgn="auto" hangingPunct="0">
              <a:spcBef>
                <a:spcPts val="0"/>
              </a:spcBef>
              <a:spcAft>
                <a:spcPts val="0"/>
              </a:spcAft>
              <a:defRPr/>
            </a:pPr>
            <a:r>
              <a:rPr lang="en-US" sz="1400" kern="0" dirty="0">
                <a:solidFill>
                  <a:srgbClr val="FFFFFF"/>
                </a:solidFill>
                <a:cs typeface="Arial" pitchFamily="34" charset="0"/>
              </a:rPr>
              <a:t>96</a:t>
            </a:r>
          </a:p>
        </p:txBody>
      </p:sp>
      <p:sp>
        <p:nvSpPr>
          <p:cNvPr id="76823" name="Rectangle 22"/>
          <p:cNvSpPr>
            <a:spLocks noChangeAspect="1" noChangeArrowheads="1"/>
          </p:cNvSpPr>
          <p:nvPr/>
        </p:nvSpPr>
        <p:spPr bwMode="auto">
          <a:xfrm>
            <a:off x="6875463" y="5577495"/>
            <a:ext cx="298450" cy="215900"/>
          </a:xfrm>
          <a:prstGeom prst="rect">
            <a:avLst/>
          </a:prstGeom>
          <a:noFill/>
          <a:ln w="9525">
            <a:noFill/>
            <a:miter lim="800000"/>
            <a:headEnd/>
            <a:tailEnd/>
          </a:ln>
        </p:spPr>
        <p:txBody>
          <a:bodyPr wrap="none" lIns="0" tIns="0" rIns="0" bIns="0">
            <a:spAutoFit/>
          </a:bodyPr>
          <a:lstStyle/>
          <a:p>
            <a:pPr algn="ctr" eaLnBrk="0" fontAlgn="auto" hangingPunct="0">
              <a:spcBef>
                <a:spcPts val="0"/>
              </a:spcBef>
              <a:spcAft>
                <a:spcPts val="0"/>
              </a:spcAft>
              <a:defRPr/>
            </a:pPr>
            <a:r>
              <a:rPr lang="en-US" sz="1400" kern="0" dirty="0">
                <a:solidFill>
                  <a:srgbClr val="FFFFFF"/>
                </a:solidFill>
                <a:cs typeface="Arial" pitchFamily="34" charset="0"/>
              </a:rPr>
              <a:t>120</a:t>
            </a:r>
          </a:p>
        </p:txBody>
      </p:sp>
      <p:sp>
        <p:nvSpPr>
          <p:cNvPr id="76824" name="Rectangle 23"/>
          <p:cNvSpPr>
            <a:spLocks noChangeAspect="1" noChangeArrowheads="1"/>
          </p:cNvSpPr>
          <p:nvPr/>
        </p:nvSpPr>
        <p:spPr bwMode="auto">
          <a:xfrm>
            <a:off x="7824788" y="5577495"/>
            <a:ext cx="298450" cy="215900"/>
          </a:xfrm>
          <a:prstGeom prst="rect">
            <a:avLst/>
          </a:prstGeom>
          <a:noFill/>
          <a:ln w="9525">
            <a:noFill/>
            <a:miter lim="800000"/>
            <a:headEnd/>
            <a:tailEnd/>
          </a:ln>
        </p:spPr>
        <p:txBody>
          <a:bodyPr wrap="none" lIns="0" tIns="0" rIns="0" bIns="0">
            <a:spAutoFit/>
          </a:bodyPr>
          <a:lstStyle/>
          <a:p>
            <a:pPr algn="ctr" eaLnBrk="0" fontAlgn="auto" hangingPunct="0">
              <a:spcBef>
                <a:spcPts val="0"/>
              </a:spcBef>
              <a:spcAft>
                <a:spcPts val="0"/>
              </a:spcAft>
              <a:defRPr/>
            </a:pPr>
            <a:r>
              <a:rPr lang="en-US" sz="1400" kern="0" dirty="0">
                <a:solidFill>
                  <a:srgbClr val="FFFFFF"/>
                </a:solidFill>
                <a:cs typeface="Arial" pitchFamily="34" charset="0"/>
              </a:rPr>
              <a:t>156</a:t>
            </a:r>
          </a:p>
        </p:txBody>
      </p:sp>
      <p:sp>
        <p:nvSpPr>
          <p:cNvPr id="76825" name="Rectangle 24"/>
          <p:cNvSpPr>
            <a:spLocks noChangeAspect="1" noChangeArrowheads="1"/>
          </p:cNvSpPr>
          <p:nvPr/>
        </p:nvSpPr>
        <p:spPr bwMode="auto">
          <a:xfrm>
            <a:off x="4689475" y="2038958"/>
            <a:ext cx="2617704" cy="947952"/>
          </a:xfrm>
          <a:prstGeom prst="rect">
            <a:avLst/>
          </a:prstGeom>
          <a:noFill/>
          <a:ln w="9525">
            <a:noFill/>
            <a:miter lim="800000"/>
            <a:headEnd/>
            <a:tailEnd/>
          </a:ln>
        </p:spPr>
        <p:txBody>
          <a:bodyPr wrap="none" lIns="0" tIns="0" rIns="0" bIns="0">
            <a:spAutoFit/>
          </a:bodyPr>
          <a:lstStyle/>
          <a:p>
            <a:pPr eaLnBrk="0" fontAlgn="auto" hangingPunct="0">
              <a:lnSpc>
                <a:spcPct val="110000"/>
              </a:lnSpc>
              <a:spcBef>
                <a:spcPts val="0"/>
              </a:spcBef>
              <a:spcAft>
                <a:spcPts val="0"/>
              </a:spcAft>
              <a:defRPr/>
            </a:pPr>
            <a:r>
              <a:rPr lang="en-US" sz="1400" kern="0" dirty="0">
                <a:solidFill>
                  <a:srgbClr val="FFFFFF"/>
                </a:solidFill>
                <a:cs typeface="Arial" pitchFamily="34" charset="0"/>
              </a:rPr>
              <a:t>Placebo (n=1,524)</a:t>
            </a:r>
          </a:p>
          <a:p>
            <a:pPr eaLnBrk="0" fontAlgn="auto" hangingPunct="0">
              <a:lnSpc>
                <a:spcPct val="110000"/>
              </a:lnSpc>
              <a:spcBef>
                <a:spcPts val="0"/>
              </a:spcBef>
              <a:spcAft>
                <a:spcPts val="0"/>
              </a:spcAft>
              <a:defRPr/>
            </a:pPr>
            <a:r>
              <a:rPr lang="en-US" sz="1400" kern="0" dirty="0">
                <a:solidFill>
                  <a:srgbClr val="FFFFFF"/>
                </a:solidFill>
                <a:cs typeface="Arial" pitchFamily="34" charset="0"/>
              </a:rPr>
              <a:t>Salmeterol (n=1,521)</a:t>
            </a:r>
          </a:p>
          <a:p>
            <a:pPr eaLnBrk="0" fontAlgn="auto" hangingPunct="0">
              <a:lnSpc>
                <a:spcPct val="110000"/>
              </a:lnSpc>
              <a:spcBef>
                <a:spcPts val="0"/>
              </a:spcBef>
              <a:spcAft>
                <a:spcPts val="0"/>
              </a:spcAft>
              <a:defRPr/>
            </a:pPr>
            <a:r>
              <a:rPr lang="en-US" sz="1400" kern="0" dirty="0">
                <a:solidFill>
                  <a:srgbClr val="FFFFFF"/>
                </a:solidFill>
                <a:cs typeface="Arial" pitchFamily="34" charset="0"/>
              </a:rPr>
              <a:t>Fluticasone (n=1,534)</a:t>
            </a:r>
          </a:p>
          <a:p>
            <a:pPr eaLnBrk="0" fontAlgn="auto" hangingPunct="0">
              <a:lnSpc>
                <a:spcPct val="110000"/>
              </a:lnSpc>
              <a:spcBef>
                <a:spcPts val="0"/>
              </a:spcBef>
              <a:spcAft>
                <a:spcPts val="0"/>
              </a:spcAft>
              <a:defRPr/>
            </a:pPr>
            <a:r>
              <a:rPr lang="en-US" sz="1400" kern="0" dirty="0">
                <a:solidFill>
                  <a:srgbClr val="FFFFFF"/>
                </a:solidFill>
                <a:cs typeface="Arial" pitchFamily="34" charset="0"/>
              </a:rPr>
              <a:t>Combination therapy (n=1,533)</a:t>
            </a:r>
          </a:p>
        </p:txBody>
      </p:sp>
      <p:sp>
        <p:nvSpPr>
          <p:cNvPr id="76826" name="Rectangle 25"/>
          <p:cNvSpPr>
            <a:spLocks noChangeAspect="1" noChangeArrowheads="1"/>
          </p:cNvSpPr>
          <p:nvPr/>
        </p:nvSpPr>
        <p:spPr bwMode="auto">
          <a:xfrm>
            <a:off x="6370916" y="4559908"/>
            <a:ext cx="1912383" cy="710964"/>
          </a:xfrm>
          <a:prstGeom prst="rect">
            <a:avLst/>
          </a:prstGeom>
          <a:noFill/>
          <a:ln w="9525">
            <a:noFill/>
            <a:miter lim="800000"/>
            <a:headEnd/>
            <a:tailEnd/>
          </a:ln>
        </p:spPr>
        <p:txBody>
          <a:bodyPr wrap="none" lIns="0" tIns="0" rIns="0" bIns="0">
            <a:spAutoFit/>
          </a:bodyPr>
          <a:lstStyle/>
          <a:p>
            <a:pPr eaLnBrk="0" fontAlgn="auto" hangingPunct="0">
              <a:lnSpc>
                <a:spcPct val="110000"/>
              </a:lnSpc>
              <a:spcBef>
                <a:spcPts val="0"/>
              </a:spcBef>
              <a:spcAft>
                <a:spcPts val="0"/>
              </a:spcAft>
              <a:defRPr/>
            </a:pPr>
            <a:r>
              <a:rPr lang="en-US" sz="1400" kern="0" dirty="0">
                <a:solidFill>
                  <a:srgbClr val="FFFFFF"/>
                </a:solidFill>
                <a:cs typeface="Arial" pitchFamily="34" charset="0"/>
              </a:rPr>
              <a:t>HR, 0.825</a:t>
            </a:r>
          </a:p>
          <a:p>
            <a:pPr eaLnBrk="0" fontAlgn="auto" hangingPunct="0">
              <a:lnSpc>
                <a:spcPct val="110000"/>
              </a:lnSpc>
              <a:spcBef>
                <a:spcPts val="0"/>
              </a:spcBef>
              <a:spcAft>
                <a:spcPts val="0"/>
              </a:spcAft>
              <a:defRPr/>
            </a:pPr>
            <a:r>
              <a:rPr lang="en-US" sz="1400" kern="0" dirty="0">
                <a:solidFill>
                  <a:srgbClr val="FFFFFF"/>
                </a:solidFill>
                <a:cs typeface="Arial" pitchFamily="34" charset="0"/>
              </a:rPr>
              <a:t>(95% Cl, 0.681-1.002)</a:t>
            </a:r>
          </a:p>
          <a:p>
            <a:pPr eaLnBrk="0" fontAlgn="auto" hangingPunct="0">
              <a:lnSpc>
                <a:spcPct val="110000"/>
              </a:lnSpc>
              <a:spcBef>
                <a:spcPts val="0"/>
              </a:spcBef>
              <a:spcAft>
                <a:spcPts val="0"/>
              </a:spcAft>
              <a:defRPr/>
            </a:pPr>
            <a:r>
              <a:rPr lang="en-US" sz="1400" i="1" kern="0" dirty="0">
                <a:solidFill>
                  <a:srgbClr val="FFFFFF"/>
                </a:solidFill>
                <a:cs typeface="Arial" pitchFamily="34" charset="0"/>
              </a:rPr>
              <a:t>P</a:t>
            </a:r>
            <a:r>
              <a:rPr lang="en-US" sz="1400" kern="0" dirty="0">
                <a:solidFill>
                  <a:srgbClr val="FFFFFF"/>
                </a:solidFill>
                <a:cs typeface="Arial" pitchFamily="34" charset="0"/>
              </a:rPr>
              <a:t>=0.052 (log-rank test)</a:t>
            </a:r>
          </a:p>
        </p:txBody>
      </p:sp>
      <p:sp>
        <p:nvSpPr>
          <p:cNvPr id="76827" name="Freeform 26"/>
          <p:cNvSpPr>
            <a:spLocks noChangeAspect="1"/>
          </p:cNvSpPr>
          <p:nvPr/>
        </p:nvSpPr>
        <p:spPr bwMode="auto">
          <a:xfrm>
            <a:off x="4071938" y="1978633"/>
            <a:ext cx="3892550" cy="3465512"/>
          </a:xfrm>
          <a:custGeom>
            <a:avLst/>
            <a:gdLst>
              <a:gd name="T0" fmla="*/ 0 w 2506"/>
              <a:gd name="T1" fmla="*/ 0 h 2232"/>
              <a:gd name="T2" fmla="*/ 0 w 2506"/>
              <a:gd name="T3" fmla="*/ 2147483647 h 2232"/>
              <a:gd name="T4" fmla="*/ 2147483647 w 2506"/>
              <a:gd name="T5" fmla="*/ 2147483647 h 2232"/>
              <a:gd name="T6" fmla="*/ 0 60000 65536"/>
              <a:gd name="T7" fmla="*/ 0 60000 65536"/>
              <a:gd name="T8" fmla="*/ 0 60000 65536"/>
              <a:gd name="T9" fmla="*/ 0 w 2506"/>
              <a:gd name="T10" fmla="*/ 0 h 2232"/>
              <a:gd name="T11" fmla="*/ 2506 w 2506"/>
              <a:gd name="T12" fmla="*/ 2232 h 2232"/>
            </a:gdLst>
            <a:ahLst/>
            <a:cxnLst>
              <a:cxn ang="T6">
                <a:pos x="T0" y="T1"/>
              </a:cxn>
              <a:cxn ang="T7">
                <a:pos x="T2" y="T3"/>
              </a:cxn>
              <a:cxn ang="T8">
                <a:pos x="T4" y="T5"/>
              </a:cxn>
            </a:cxnLst>
            <a:rect l="T9" t="T10" r="T11" b="T12"/>
            <a:pathLst>
              <a:path w="2506" h="2232">
                <a:moveTo>
                  <a:pt x="0" y="0"/>
                </a:moveTo>
                <a:lnTo>
                  <a:pt x="0" y="2232"/>
                </a:lnTo>
                <a:lnTo>
                  <a:pt x="2506" y="2232"/>
                </a:lnTo>
              </a:path>
            </a:pathLst>
          </a:custGeom>
          <a:noFill/>
          <a:ln w="28575" cmpd="sng">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28" name="Line 27"/>
          <p:cNvSpPr>
            <a:spLocks noChangeAspect="1" noChangeShapeType="1"/>
          </p:cNvSpPr>
          <p:nvPr/>
        </p:nvSpPr>
        <p:spPr bwMode="auto">
          <a:xfrm flipH="1">
            <a:off x="3968750" y="1978633"/>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29" name="Line 28"/>
          <p:cNvSpPr>
            <a:spLocks noChangeAspect="1" noChangeShapeType="1"/>
          </p:cNvSpPr>
          <p:nvPr/>
        </p:nvSpPr>
        <p:spPr bwMode="auto">
          <a:xfrm flipH="1">
            <a:off x="3968750" y="2362808"/>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0" name="Line 29"/>
          <p:cNvSpPr>
            <a:spLocks noChangeAspect="1" noChangeShapeType="1"/>
          </p:cNvSpPr>
          <p:nvPr/>
        </p:nvSpPr>
        <p:spPr bwMode="auto">
          <a:xfrm flipH="1">
            <a:off x="3968750" y="2748570"/>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1" name="Line 30"/>
          <p:cNvSpPr>
            <a:spLocks noChangeAspect="1" noChangeShapeType="1"/>
          </p:cNvSpPr>
          <p:nvPr/>
        </p:nvSpPr>
        <p:spPr bwMode="auto">
          <a:xfrm flipH="1">
            <a:off x="3968750" y="3134333"/>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2" name="Line 31"/>
          <p:cNvSpPr>
            <a:spLocks noChangeAspect="1" noChangeShapeType="1"/>
          </p:cNvSpPr>
          <p:nvPr/>
        </p:nvSpPr>
        <p:spPr bwMode="auto">
          <a:xfrm flipH="1">
            <a:off x="3968750" y="3518508"/>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3" name="Line 32"/>
          <p:cNvSpPr>
            <a:spLocks noChangeAspect="1" noChangeShapeType="1"/>
          </p:cNvSpPr>
          <p:nvPr/>
        </p:nvSpPr>
        <p:spPr bwMode="auto">
          <a:xfrm flipH="1">
            <a:off x="3968750" y="3904270"/>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4" name="Line 33"/>
          <p:cNvSpPr>
            <a:spLocks noChangeAspect="1" noChangeShapeType="1"/>
          </p:cNvSpPr>
          <p:nvPr/>
        </p:nvSpPr>
        <p:spPr bwMode="auto">
          <a:xfrm flipH="1">
            <a:off x="3968750" y="4290033"/>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5" name="Line 34"/>
          <p:cNvSpPr>
            <a:spLocks noChangeAspect="1" noChangeShapeType="1"/>
          </p:cNvSpPr>
          <p:nvPr/>
        </p:nvSpPr>
        <p:spPr bwMode="auto">
          <a:xfrm flipH="1">
            <a:off x="3968750" y="4675795"/>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6" name="Line 35"/>
          <p:cNvSpPr>
            <a:spLocks noChangeAspect="1" noChangeShapeType="1"/>
          </p:cNvSpPr>
          <p:nvPr/>
        </p:nvSpPr>
        <p:spPr bwMode="auto">
          <a:xfrm flipH="1">
            <a:off x="3968750" y="5059970"/>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7" name="Line 36"/>
          <p:cNvSpPr>
            <a:spLocks noChangeAspect="1" noChangeShapeType="1"/>
          </p:cNvSpPr>
          <p:nvPr/>
        </p:nvSpPr>
        <p:spPr bwMode="auto">
          <a:xfrm flipH="1">
            <a:off x="3968750" y="5444145"/>
            <a:ext cx="107950" cy="0"/>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8" name="Line 37"/>
          <p:cNvSpPr>
            <a:spLocks noChangeAspect="1" noChangeShapeType="1"/>
          </p:cNvSpPr>
          <p:nvPr/>
        </p:nvSpPr>
        <p:spPr bwMode="auto">
          <a:xfrm>
            <a:off x="4071938" y="5442558"/>
            <a:ext cx="0" cy="80962"/>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39" name="Line 38"/>
          <p:cNvSpPr>
            <a:spLocks noChangeAspect="1" noChangeShapeType="1"/>
          </p:cNvSpPr>
          <p:nvPr/>
        </p:nvSpPr>
        <p:spPr bwMode="auto">
          <a:xfrm>
            <a:off x="4676775" y="5442558"/>
            <a:ext cx="0" cy="80962"/>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40" name="Line 39"/>
          <p:cNvSpPr>
            <a:spLocks noChangeAspect="1" noChangeShapeType="1"/>
          </p:cNvSpPr>
          <p:nvPr/>
        </p:nvSpPr>
        <p:spPr bwMode="auto">
          <a:xfrm>
            <a:off x="5278438" y="5442558"/>
            <a:ext cx="0" cy="80962"/>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41" name="Line 40"/>
          <p:cNvSpPr>
            <a:spLocks noChangeAspect="1" noChangeShapeType="1"/>
          </p:cNvSpPr>
          <p:nvPr/>
        </p:nvSpPr>
        <p:spPr bwMode="auto">
          <a:xfrm>
            <a:off x="5865813" y="5442558"/>
            <a:ext cx="0" cy="80962"/>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42" name="Line 41"/>
          <p:cNvSpPr>
            <a:spLocks noChangeAspect="1" noChangeShapeType="1"/>
          </p:cNvSpPr>
          <p:nvPr/>
        </p:nvSpPr>
        <p:spPr bwMode="auto">
          <a:xfrm>
            <a:off x="6467475" y="5442558"/>
            <a:ext cx="0" cy="80962"/>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43" name="Line 42"/>
          <p:cNvSpPr>
            <a:spLocks noChangeAspect="1" noChangeShapeType="1"/>
          </p:cNvSpPr>
          <p:nvPr/>
        </p:nvSpPr>
        <p:spPr bwMode="auto">
          <a:xfrm>
            <a:off x="7038975" y="5442558"/>
            <a:ext cx="0" cy="80962"/>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44" name="Line 43"/>
          <p:cNvSpPr>
            <a:spLocks noChangeAspect="1" noChangeShapeType="1"/>
          </p:cNvSpPr>
          <p:nvPr/>
        </p:nvSpPr>
        <p:spPr bwMode="auto">
          <a:xfrm>
            <a:off x="7964488" y="5442558"/>
            <a:ext cx="0" cy="80962"/>
          </a:xfrm>
          <a:prstGeom prst="line">
            <a:avLst/>
          </a:prstGeom>
          <a:noFill/>
          <a:ln w="28575">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45" name="Freeform 44"/>
          <p:cNvSpPr>
            <a:spLocks noChangeAspect="1"/>
          </p:cNvSpPr>
          <p:nvPr/>
        </p:nvSpPr>
        <p:spPr bwMode="auto">
          <a:xfrm>
            <a:off x="4183063" y="3040671"/>
            <a:ext cx="3727450" cy="2335213"/>
          </a:xfrm>
          <a:custGeom>
            <a:avLst/>
            <a:gdLst>
              <a:gd name="T0" fmla="*/ 2147483647 w 2400"/>
              <a:gd name="T1" fmla="*/ 2147483647 h 1504"/>
              <a:gd name="T2" fmla="*/ 2147483647 w 2400"/>
              <a:gd name="T3" fmla="*/ 2147483647 h 1504"/>
              <a:gd name="T4" fmla="*/ 2147483647 w 2400"/>
              <a:gd name="T5" fmla="*/ 2147483647 h 1504"/>
              <a:gd name="T6" fmla="*/ 2147483647 w 2400"/>
              <a:gd name="T7" fmla="*/ 2147483647 h 1504"/>
              <a:gd name="T8" fmla="*/ 2147483647 w 2400"/>
              <a:gd name="T9" fmla="*/ 2147483647 h 1504"/>
              <a:gd name="T10" fmla="*/ 2147483647 w 2400"/>
              <a:gd name="T11" fmla="*/ 2147483647 h 1504"/>
              <a:gd name="T12" fmla="*/ 2147483647 w 2400"/>
              <a:gd name="T13" fmla="*/ 2147483647 h 1504"/>
              <a:gd name="T14" fmla="*/ 2147483647 w 2400"/>
              <a:gd name="T15" fmla="*/ 2147483647 h 1504"/>
              <a:gd name="T16" fmla="*/ 2147483647 w 2400"/>
              <a:gd name="T17" fmla="*/ 2147483647 h 1504"/>
              <a:gd name="T18" fmla="*/ 2147483647 w 2400"/>
              <a:gd name="T19" fmla="*/ 2147483647 h 1504"/>
              <a:gd name="T20" fmla="*/ 2147483647 w 2400"/>
              <a:gd name="T21" fmla="*/ 2147483647 h 1504"/>
              <a:gd name="T22" fmla="*/ 2147483647 w 2400"/>
              <a:gd name="T23" fmla="*/ 2147483647 h 1504"/>
              <a:gd name="T24" fmla="*/ 2147483647 w 2400"/>
              <a:gd name="T25" fmla="*/ 2147483647 h 1504"/>
              <a:gd name="T26" fmla="*/ 2147483647 w 2400"/>
              <a:gd name="T27" fmla="*/ 2147483647 h 1504"/>
              <a:gd name="T28" fmla="*/ 2147483647 w 2400"/>
              <a:gd name="T29" fmla="*/ 2147483647 h 1504"/>
              <a:gd name="T30" fmla="*/ 2147483647 w 2400"/>
              <a:gd name="T31" fmla="*/ 2147483647 h 1504"/>
              <a:gd name="T32" fmla="*/ 2147483647 w 2400"/>
              <a:gd name="T33" fmla="*/ 2147483647 h 1504"/>
              <a:gd name="T34" fmla="*/ 2147483647 w 2400"/>
              <a:gd name="T35" fmla="*/ 2147483647 h 1504"/>
              <a:gd name="T36" fmla="*/ 2147483647 w 2400"/>
              <a:gd name="T37" fmla="*/ 2147483647 h 1504"/>
              <a:gd name="T38" fmla="*/ 2147483647 w 2400"/>
              <a:gd name="T39" fmla="*/ 2147483647 h 1504"/>
              <a:gd name="T40" fmla="*/ 2147483647 w 2400"/>
              <a:gd name="T41" fmla="*/ 2147483647 h 1504"/>
              <a:gd name="T42" fmla="*/ 2147483647 w 2400"/>
              <a:gd name="T43" fmla="*/ 2147483647 h 1504"/>
              <a:gd name="T44" fmla="*/ 2147483647 w 2400"/>
              <a:gd name="T45" fmla="*/ 2147483647 h 1504"/>
              <a:gd name="T46" fmla="*/ 2147483647 w 2400"/>
              <a:gd name="T47" fmla="*/ 2147483647 h 1504"/>
              <a:gd name="T48" fmla="*/ 2147483647 w 2400"/>
              <a:gd name="T49" fmla="*/ 2147483647 h 1504"/>
              <a:gd name="T50" fmla="*/ 2147483647 w 2400"/>
              <a:gd name="T51" fmla="*/ 2147483647 h 1504"/>
              <a:gd name="T52" fmla="*/ 2147483647 w 2400"/>
              <a:gd name="T53" fmla="*/ 2147483647 h 1504"/>
              <a:gd name="T54" fmla="*/ 2147483647 w 2400"/>
              <a:gd name="T55" fmla="*/ 2147483647 h 1504"/>
              <a:gd name="T56" fmla="*/ 2147483647 w 2400"/>
              <a:gd name="T57" fmla="*/ 2147483647 h 1504"/>
              <a:gd name="T58" fmla="*/ 2147483647 w 2400"/>
              <a:gd name="T59" fmla="*/ 2147483647 h 1504"/>
              <a:gd name="T60" fmla="*/ 2147483647 w 2400"/>
              <a:gd name="T61" fmla="*/ 2147483647 h 1504"/>
              <a:gd name="T62" fmla="*/ 2147483647 w 2400"/>
              <a:gd name="T63" fmla="*/ 2147483647 h 1504"/>
              <a:gd name="T64" fmla="*/ 2147483647 w 2400"/>
              <a:gd name="T65" fmla="*/ 0 h 15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00"/>
              <a:gd name="T100" fmla="*/ 0 h 1504"/>
              <a:gd name="T101" fmla="*/ 2400 w 2400"/>
              <a:gd name="T102" fmla="*/ 1504 h 15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00" h="1504">
                <a:moveTo>
                  <a:pt x="0" y="1504"/>
                </a:moveTo>
                <a:lnTo>
                  <a:pt x="54" y="1504"/>
                </a:lnTo>
                <a:lnTo>
                  <a:pt x="99" y="1491"/>
                </a:lnTo>
                <a:lnTo>
                  <a:pt x="130" y="1462"/>
                </a:lnTo>
                <a:lnTo>
                  <a:pt x="147" y="1445"/>
                </a:lnTo>
                <a:lnTo>
                  <a:pt x="224" y="1445"/>
                </a:lnTo>
                <a:lnTo>
                  <a:pt x="315" y="1392"/>
                </a:lnTo>
                <a:lnTo>
                  <a:pt x="360" y="1366"/>
                </a:lnTo>
                <a:lnTo>
                  <a:pt x="387" y="1350"/>
                </a:lnTo>
                <a:lnTo>
                  <a:pt x="438" y="1350"/>
                </a:lnTo>
                <a:lnTo>
                  <a:pt x="464" y="1324"/>
                </a:lnTo>
                <a:lnTo>
                  <a:pt x="489" y="1299"/>
                </a:lnTo>
                <a:lnTo>
                  <a:pt x="522" y="1280"/>
                </a:lnTo>
                <a:lnTo>
                  <a:pt x="570" y="1280"/>
                </a:lnTo>
                <a:lnTo>
                  <a:pt x="582" y="1259"/>
                </a:lnTo>
                <a:lnTo>
                  <a:pt x="605" y="1246"/>
                </a:lnTo>
                <a:lnTo>
                  <a:pt x="640" y="1184"/>
                </a:lnTo>
                <a:lnTo>
                  <a:pt x="682" y="1177"/>
                </a:lnTo>
                <a:lnTo>
                  <a:pt x="730" y="1174"/>
                </a:lnTo>
                <a:lnTo>
                  <a:pt x="771" y="1129"/>
                </a:lnTo>
                <a:lnTo>
                  <a:pt x="813" y="1116"/>
                </a:lnTo>
                <a:lnTo>
                  <a:pt x="902" y="1068"/>
                </a:lnTo>
                <a:lnTo>
                  <a:pt x="912" y="1036"/>
                </a:lnTo>
                <a:lnTo>
                  <a:pt x="954" y="1017"/>
                </a:lnTo>
                <a:lnTo>
                  <a:pt x="998" y="1004"/>
                </a:lnTo>
                <a:lnTo>
                  <a:pt x="1056" y="937"/>
                </a:lnTo>
                <a:lnTo>
                  <a:pt x="1075" y="912"/>
                </a:lnTo>
                <a:lnTo>
                  <a:pt x="1104" y="912"/>
                </a:lnTo>
                <a:lnTo>
                  <a:pt x="1136" y="883"/>
                </a:lnTo>
                <a:lnTo>
                  <a:pt x="1162" y="873"/>
                </a:lnTo>
                <a:lnTo>
                  <a:pt x="1194" y="857"/>
                </a:lnTo>
                <a:lnTo>
                  <a:pt x="1238" y="828"/>
                </a:lnTo>
                <a:lnTo>
                  <a:pt x="1277" y="780"/>
                </a:lnTo>
                <a:lnTo>
                  <a:pt x="1286" y="742"/>
                </a:lnTo>
                <a:lnTo>
                  <a:pt x="1331" y="720"/>
                </a:lnTo>
                <a:lnTo>
                  <a:pt x="1408" y="710"/>
                </a:lnTo>
                <a:lnTo>
                  <a:pt x="1450" y="688"/>
                </a:lnTo>
                <a:lnTo>
                  <a:pt x="1482" y="665"/>
                </a:lnTo>
                <a:lnTo>
                  <a:pt x="1488" y="640"/>
                </a:lnTo>
                <a:lnTo>
                  <a:pt x="1520" y="636"/>
                </a:lnTo>
                <a:lnTo>
                  <a:pt x="1552" y="617"/>
                </a:lnTo>
                <a:lnTo>
                  <a:pt x="1613" y="617"/>
                </a:lnTo>
                <a:lnTo>
                  <a:pt x="1632" y="592"/>
                </a:lnTo>
                <a:lnTo>
                  <a:pt x="1677" y="569"/>
                </a:lnTo>
                <a:lnTo>
                  <a:pt x="1728" y="566"/>
                </a:lnTo>
                <a:lnTo>
                  <a:pt x="1766" y="505"/>
                </a:lnTo>
                <a:lnTo>
                  <a:pt x="1802" y="473"/>
                </a:lnTo>
                <a:lnTo>
                  <a:pt x="1824" y="470"/>
                </a:lnTo>
                <a:lnTo>
                  <a:pt x="1850" y="460"/>
                </a:lnTo>
                <a:lnTo>
                  <a:pt x="1859" y="419"/>
                </a:lnTo>
                <a:lnTo>
                  <a:pt x="1907" y="396"/>
                </a:lnTo>
                <a:lnTo>
                  <a:pt x="1955" y="380"/>
                </a:lnTo>
                <a:lnTo>
                  <a:pt x="1984" y="355"/>
                </a:lnTo>
                <a:lnTo>
                  <a:pt x="2003" y="332"/>
                </a:lnTo>
                <a:lnTo>
                  <a:pt x="2022" y="272"/>
                </a:lnTo>
                <a:lnTo>
                  <a:pt x="2099" y="272"/>
                </a:lnTo>
                <a:lnTo>
                  <a:pt x="2128" y="217"/>
                </a:lnTo>
                <a:lnTo>
                  <a:pt x="2154" y="211"/>
                </a:lnTo>
                <a:lnTo>
                  <a:pt x="2173" y="185"/>
                </a:lnTo>
                <a:lnTo>
                  <a:pt x="2202" y="179"/>
                </a:lnTo>
                <a:lnTo>
                  <a:pt x="2237" y="137"/>
                </a:lnTo>
                <a:lnTo>
                  <a:pt x="2282" y="96"/>
                </a:lnTo>
                <a:lnTo>
                  <a:pt x="2301" y="54"/>
                </a:lnTo>
                <a:lnTo>
                  <a:pt x="2349" y="54"/>
                </a:lnTo>
                <a:lnTo>
                  <a:pt x="2368" y="3"/>
                </a:lnTo>
                <a:lnTo>
                  <a:pt x="2400" y="0"/>
                </a:lnTo>
              </a:path>
            </a:pathLst>
          </a:custGeom>
          <a:noFill/>
          <a:ln w="28575">
            <a:solidFill>
              <a:srgbClr val="3CC82E"/>
            </a:solidFill>
            <a:prstDash val="sysDot"/>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nvGrpSpPr>
          <p:cNvPr id="6" name="Group 50"/>
          <p:cNvGrpSpPr>
            <a:grpSpLocks noChangeAspect="1"/>
          </p:cNvGrpSpPr>
          <p:nvPr/>
        </p:nvGrpSpPr>
        <p:grpSpPr bwMode="auto">
          <a:xfrm>
            <a:off x="7926388" y="2856520"/>
            <a:ext cx="68262" cy="342900"/>
            <a:chOff x="3599" y="1452"/>
            <a:chExt cx="60" cy="211"/>
          </a:xfrm>
        </p:grpSpPr>
        <p:sp>
          <p:nvSpPr>
            <p:cNvPr id="76890" name="Line 51"/>
            <p:cNvSpPr>
              <a:spLocks noChangeAspect="1" noChangeShapeType="1"/>
            </p:cNvSpPr>
            <p:nvPr/>
          </p:nvSpPr>
          <p:spPr bwMode="auto">
            <a:xfrm>
              <a:off x="3629" y="1452"/>
              <a:ext cx="0" cy="211"/>
            </a:xfrm>
            <a:prstGeom prst="line">
              <a:avLst/>
            </a:prstGeom>
            <a:noFill/>
            <a:ln w="19050">
              <a:solidFill>
                <a:srgbClr val="3CC82E"/>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91" name="Line 52"/>
            <p:cNvSpPr>
              <a:spLocks noChangeAspect="1" noChangeShapeType="1"/>
            </p:cNvSpPr>
            <p:nvPr/>
          </p:nvSpPr>
          <p:spPr bwMode="auto">
            <a:xfrm>
              <a:off x="3599" y="1452"/>
              <a:ext cx="60" cy="0"/>
            </a:xfrm>
            <a:prstGeom prst="line">
              <a:avLst/>
            </a:prstGeom>
            <a:noFill/>
            <a:ln w="19050">
              <a:solidFill>
                <a:srgbClr val="3CC82E"/>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92" name="Line 53"/>
            <p:cNvSpPr>
              <a:spLocks noChangeAspect="1" noChangeShapeType="1"/>
            </p:cNvSpPr>
            <p:nvPr/>
          </p:nvSpPr>
          <p:spPr bwMode="auto">
            <a:xfrm>
              <a:off x="3599" y="1663"/>
              <a:ext cx="60" cy="0"/>
            </a:xfrm>
            <a:prstGeom prst="line">
              <a:avLst/>
            </a:prstGeom>
            <a:noFill/>
            <a:ln w="19050">
              <a:solidFill>
                <a:srgbClr val="3CC82E"/>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nvGrpSpPr>
          <p:cNvPr id="7" name="Group 58"/>
          <p:cNvGrpSpPr>
            <a:grpSpLocks noChangeAspect="1"/>
          </p:cNvGrpSpPr>
          <p:nvPr/>
        </p:nvGrpSpPr>
        <p:grpSpPr bwMode="auto">
          <a:xfrm>
            <a:off x="6440489" y="3983646"/>
            <a:ext cx="71437" cy="239713"/>
            <a:chOff x="3599" y="1452"/>
            <a:chExt cx="60" cy="211"/>
          </a:xfrm>
        </p:grpSpPr>
        <p:sp>
          <p:nvSpPr>
            <p:cNvPr id="76887" name="Line 59"/>
            <p:cNvSpPr>
              <a:spLocks noChangeAspect="1" noChangeShapeType="1"/>
            </p:cNvSpPr>
            <p:nvPr/>
          </p:nvSpPr>
          <p:spPr bwMode="auto">
            <a:xfrm>
              <a:off x="3629" y="1452"/>
              <a:ext cx="0" cy="211"/>
            </a:xfrm>
            <a:prstGeom prst="line">
              <a:avLst/>
            </a:prstGeom>
            <a:noFill/>
            <a:ln w="19050">
              <a:solidFill>
                <a:srgbClr val="3CC82E"/>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88" name="Line 60"/>
            <p:cNvSpPr>
              <a:spLocks noChangeAspect="1" noChangeShapeType="1"/>
            </p:cNvSpPr>
            <p:nvPr/>
          </p:nvSpPr>
          <p:spPr bwMode="auto">
            <a:xfrm>
              <a:off x="3599" y="1452"/>
              <a:ext cx="60" cy="0"/>
            </a:xfrm>
            <a:prstGeom prst="line">
              <a:avLst/>
            </a:prstGeom>
            <a:noFill/>
            <a:ln w="19050">
              <a:solidFill>
                <a:srgbClr val="3CC82E"/>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89" name="Line 61"/>
            <p:cNvSpPr>
              <a:spLocks noChangeAspect="1" noChangeShapeType="1"/>
            </p:cNvSpPr>
            <p:nvPr/>
          </p:nvSpPr>
          <p:spPr bwMode="auto">
            <a:xfrm>
              <a:off x="3599" y="1663"/>
              <a:ext cx="60" cy="0"/>
            </a:xfrm>
            <a:prstGeom prst="line">
              <a:avLst/>
            </a:prstGeom>
            <a:noFill/>
            <a:ln w="19050">
              <a:solidFill>
                <a:srgbClr val="3CC82E"/>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nvGrpSpPr>
          <p:cNvPr id="8" name="Group 66"/>
          <p:cNvGrpSpPr>
            <a:grpSpLocks noChangeAspect="1"/>
          </p:cNvGrpSpPr>
          <p:nvPr/>
        </p:nvGrpSpPr>
        <p:grpSpPr bwMode="auto">
          <a:xfrm>
            <a:off x="5237164" y="4802796"/>
            <a:ext cx="66675" cy="149225"/>
            <a:chOff x="3599" y="1452"/>
            <a:chExt cx="60" cy="211"/>
          </a:xfrm>
        </p:grpSpPr>
        <p:sp>
          <p:nvSpPr>
            <p:cNvPr id="76884" name="Line 67"/>
            <p:cNvSpPr>
              <a:spLocks noChangeAspect="1" noChangeShapeType="1"/>
            </p:cNvSpPr>
            <p:nvPr/>
          </p:nvSpPr>
          <p:spPr bwMode="auto">
            <a:xfrm>
              <a:off x="3629" y="1452"/>
              <a:ext cx="0" cy="211"/>
            </a:xfrm>
            <a:prstGeom prst="line">
              <a:avLst/>
            </a:prstGeom>
            <a:noFill/>
            <a:ln w="19050">
              <a:solidFill>
                <a:srgbClr val="3CC82E"/>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85" name="Line 68"/>
            <p:cNvSpPr>
              <a:spLocks noChangeAspect="1" noChangeShapeType="1"/>
            </p:cNvSpPr>
            <p:nvPr/>
          </p:nvSpPr>
          <p:spPr bwMode="auto">
            <a:xfrm>
              <a:off x="3599" y="1452"/>
              <a:ext cx="60" cy="0"/>
            </a:xfrm>
            <a:prstGeom prst="line">
              <a:avLst/>
            </a:prstGeom>
            <a:noFill/>
            <a:ln w="19050">
              <a:solidFill>
                <a:srgbClr val="3CC82E"/>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86" name="Line 69"/>
            <p:cNvSpPr>
              <a:spLocks noChangeAspect="1" noChangeShapeType="1"/>
            </p:cNvSpPr>
            <p:nvPr/>
          </p:nvSpPr>
          <p:spPr bwMode="auto">
            <a:xfrm>
              <a:off x="3599" y="1663"/>
              <a:ext cx="60" cy="0"/>
            </a:xfrm>
            <a:prstGeom prst="line">
              <a:avLst/>
            </a:prstGeom>
            <a:noFill/>
            <a:ln w="19050">
              <a:solidFill>
                <a:srgbClr val="3CC82E"/>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sp>
        <p:nvSpPr>
          <p:cNvPr id="76849" name="Line 70"/>
          <p:cNvSpPr>
            <a:spLocks noChangeAspect="1" noChangeShapeType="1"/>
          </p:cNvSpPr>
          <p:nvPr/>
        </p:nvSpPr>
        <p:spPr bwMode="auto">
          <a:xfrm>
            <a:off x="4244976" y="2158020"/>
            <a:ext cx="390525" cy="0"/>
          </a:xfrm>
          <a:prstGeom prst="line">
            <a:avLst/>
          </a:prstGeom>
          <a:noFill/>
          <a:ln w="28575">
            <a:solidFill>
              <a:srgbClr val="747F8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50" name="Line 71"/>
          <p:cNvSpPr>
            <a:spLocks noChangeAspect="1" noChangeShapeType="1"/>
          </p:cNvSpPr>
          <p:nvPr/>
        </p:nvSpPr>
        <p:spPr bwMode="auto">
          <a:xfrm>
            <a:off x="4244976" y="2394558"/>
            <a:ext cx="390525" cy="0"/>
          </a:xfrm>
          <a:prstGeom prst="line">
            <a:avLst/>
          </a:prstGeom>
          <a:noFill/>
          <a:ln w="3810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51" name="Line 72"/>
          <p:cNvSpPr>
            <a:spLocks noChangeAspect="1" noChangeShapeType="1"/>
          </p:cNvSpPr>
          <p:nvPr/>
        </p:nvSpPr>
        <p:spPr bwMode="auto">
          <a:xfrm>
            <a:off x="4244976" y="2631095"/>
            <a:ext cx="390525" cy="0"/>
          </a:xfrm>
          <a:prstGeom prst="line">
            <a:avLst/>
          </a:prstGeom>
          <a:noFill/>
          <a:ln w="28575">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52" name="Line 73"/>
          <p:cNvSpPr>
            <a:spLocks noChangeAspect="1" noChangeShapeType="1"/>
          </p:cNvSpPr>
          <p:nvPr/>
        </p:nvSpPr>
        <p:spPr bwMode="auto">
          <a:xfrm>
            <a:off x="4244976" y="2860428"/>
            <a:ext cx="390525" cy="0"/>
          </a:xfrm>
          <a:prstGeom prst="line">
            <a:avLst/>
          </a:prstGeom>
          <a:noFill/>
          <a:ln w="28575">
            <a:solidFill>
              <a:srgbClr val="3CC82E"/>
            </a:solidFill>
            <a:prstDash val="sysDot"/>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nvGrpSpPr>
          <p:cNvPr id="9" name="Group 74"/>
          <p:cNvGrpSpPr>
            <a:grpSpLocks noChangeAspect="1"/>
          </p:cNvGrpSpPr>
          <p:nvPr/>
        </p:nvGrpSpPr>
        <p:grpSpPr bwMode="auto">
          <a:xfrm>
            <a:off x="7970838" y="2559659"/>
            <a:ext cx="188912" cy="2155825"/>
            <a:chOff x="4311" y="1619"/>
            <a:chExt cx="121" cy="1389"/>
          </a:xfrm>
        </p:grpSpPr>
        <p:sp>
          <p:nvSpPr>
            <p:cNvPr id="76882" name="Freeform 75"/>
            <p:cNvSpPr>
              <a:spLocks noChangeAspect="1"/>
            </p:cNvSpPr>
            <p:nvPr/>
          </p:nvSpPr>
          <p:spPr bwMode="auto">
            <a:xfrm>
              <a:off x="4374" y="1770"/>
              <a:ext cx="58" cy="1238"/>
            </a:xfrm>
            <a:custGeom>
              <a:avLst/>
              <a:gdLst>
                <a:gd name="T0" fmla="*/ 0 w 58"/>
                <a:gd name="T1" fmla="*/ 0 h 1238"/>
                <a:gd name="T2" fmla="*/ 58 w 58"/>
                <a:gd name="T3" fmla="*/ 0 h 1238"/>
                <a:gd name="T4" fmla="*/ 58 w 58"/>
                <a:gd name="T5" fmla="*/ 1238 h 1238"/>
                <a:gd name="T6" fmla="*/ 0 60000 65536"/>
                <a:gd name="T7" fmla="*/ 0 60000 65536"/>
                <a:gd name="T8" fmla="*/ 0 60000 65536"/>
                <a:gd name="T9" fmla="*/ 0 w 58"/>
                <a:gd name="T10" fmla="*/ 0 h 1238"/>
                <a:gd name="T11" fmla="*/ 58 w 58"/>
                <a:gd name="T12" fmla="*/ 1238 h 1238"/>
              </a:gdLst>
              <a:ahLst/>
              <a:cxnLst>
                <a:cxn ang="T6">
                  <a:pos x="T0" y="T1"/>
                </a:cxn>
                <a:cxn ang="T7">
                  <a:pos x="T2" y="T3"/>
                </a:cxn>
                <a:cxn ang="T8">
                  <a:pos x="T4" y="T5"/>
                </a:cxn>
              </a:cxnLst>
              <a:rect l="T9" t="T10" r="T11" b="T12"/>
              <a:pathLst>
                <a:path w="58" h="1238">
                  <a:moveTo>
                    <a:pt x="0" y="0"/>
                  </a:moveTo>
                  <a:lnTo>
                    <a:pt x="58" y="0"/>
                  </a:lnTo>
                  <a:lnTo>
                    <a:pt x="58" y="1238"/>
                  </a:lnTo>
                </a:path>
              </a:pathLst>
            </a:custGeom>
            <a:noFill/>
            <a:ln w="12700">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83" name="Freeform 76"/>
            <p:cNvSpPr>
              <a:spLocks noChangeAspect="1"/>
            </p:cNvSpPr>
            <p:nvPr/>
          </p:nvSpPr>
          <p:spPr bwMode="auto">
            <a:xfrm>
              <a:off x="4311" y="1619"/>
              <a:ext cx="64" cy="301"/>
            </a:xfrm>
            <a:custGeom>
              <a:avLst/>
              <a:gdLst>
                <a:gd name="T0" fmla="*/ 0 w 64"/>
                <a:gd name="T1" fmla="*/ 0 h 301"/>
                <a:gd name="T2" fmla="*/ 64 w 64"/>
                <a:gd name="T3" fmla="*/ 0 h 301"/>
                <a:gd name="T4" fmla="*/ 64 w 64"/>
                <a:gd name="T5" fmla="*/ 301 h 301"/>
                <a:gd name="T6" fmla="*/ 6 w 64"/>
                <a:gd name="T7" fmla="*/ 301 h 301"/>
                <a:gd name="T8" fmla="*/ 0 60000 65536"/>
                <a:gd name="T9" fmla="*/ 0 60000 65536"/>
                <a:gd name="T10" fmla="*/ 0 60000 65536"/>
                <a:gd name="T11" fmla="*/ 0 60000 65536"/>
                <a:gd name="T12" fmla="*/ 0 w 64"/>
                <a:gd name="T13" fmla="*/ 0 h 301"/>
                <a:gd name="T14" fmla="*/ 64 w 64"/>
                <a:gd name="T15" fmla="*/ 301 h 301"/>
              </a:gdLst>
              <a:ahLst/>
              <a:cxnLst>
                <a:cxn ang="T8">
                  <a:pos x="T0" y="T1"/>
                </a:cxn>
                <a:cxn ang="T9">
                  <a:pos x="T2" y="T3"/>
                </a:cxn>
                <a:cxn ang="T10">
                  <a:pos x="T4" y="T5"/>
                </a:cxn>
                <a:cxn ang="T11">
                  <a:pos x="T6" y="T7"/>
                </a:cxn>
              </a:cxnLst>
              <a:rect l="T12" t="T13" r="T14" b="T15"/>
              <a:pathLst>
                <a:path w="64" h="301">
                  <a:moveTo>
                    <a:pt x="0" y="0"/>
                  </a:moveTo>
                  <a:lnTo>
                    <a:pt x="64" y="0"/>
                  </a:lnTo>
                  <a:lnTo>
                    <a:pt x="64" y="301"/>
                  </a:lnTo>
                  <a:lnTo>
                    <a:pt x="6" y="301"/>
                  </a:lnTo>
                </a:path>
              </a:pathLst>
            </a:custGeom>
            <a:noFill/>
            <a:ln w="12700">
              <a:solidFill>
                <a:schemeClr val="bg1"/>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sp>
        <p:nvSpPr>
          <p:cNvPr id="76854" name="TextBox 104"/>
          <p:cNvSpPr txBox="1">
            <a:spLocks noChangeArrowheads="1"/>
          </p:cNvSpPr>
          <p:nvPr/>
        </p:nvSpPr>
        <p:spPr bwMode="auto">
          <a:xfrm>
            <a:off x="8196264" y="1777020"/>
            <a:ext cx="809625" cy="304800"/>
          </a:xfrm>
          <a:prstGeom prst="rect">
            <a:avLst/>
          </a:prstGeom>
          <a:noFill/>
          <a:ln w="9525">
            <a:noFill/>
            <a:miter lim="800000"/>
            <a:headEnd/>
            <a:tailEnd/>
          </a:ln>
        </p:spPr>
        <p:txBody>
          <a:bodyPr wrap="none">
            <a:spAutoFit/>
          </a:bodyPr>
          <a:lstStyle/>
          <a:p>
            <a:pPr algn="ctr" eaLnBrk="0" fontAlgn="auto" hangingPunct="0">
              <a:spcBef>
                <a:spcPct val="60000"/>
              </a:spcBef>
              <a:spcAft>
                <a:spcPts val="0"/>
              </a:spcAft>
              <a:defRPr/>
            </a:pPr>
            <a:r>
              <a:rPr lang="en-US" sz="1400" kern="0" dirty="0">
                <a:solidFill>
                  <a:srgbClr val="FFFFFF"/>
                </a:solidFill>
                <a:cs typeface="Arial" pitchFamily="34" charset="0"/>
              </a:rPr>
              <a:t>N=6112</a:t>
            </a:r>
          </a:p>
        </p:txBody>
      </p:sp>
      <p:sp>
        <p:nvSpPr>
          <p:cNvPr id="76855" name="Freeform 92"/>
          <p:cNvSpPr>
            <a:spLocks noChangeAspect="1"/>
          </p:cNvSpPr>
          <p:nvPr/>
        </p:nvSpPr>
        <p:spPr bwMode="auto">
          <a:xfrm>
            <a:off x="4173539" y="2875571"/>
            <a:ext cx="3756025" cy="2519363"/>
          </a:xfrm>
          <a:custGeom>
            <a:avLst/>
            <a:gdLst>
              <a:gd name="T0" fmla="*/ 0 w 2419"/>
              <a:gd name="T1" fmla="*/ 2147483647 h 1622"/>
              <a:gd name="T2" fmla="*/ 2147483647 w 2419"/>
              <a:gd name="T3" fmla="*/ 2147483647 h 1622"/>
              <a:gd name="T4" fmla="*/ 2147483647 w 2419"/>
              <a:gd name="T5" fmla="*/ 2147483647 h 1622"/>
              <a:gd name="T6" fmla="*/ 2147483647 w 2419"/>
              <a:gd name="T7" fmla="*/ 2147483647 h 1622"/>
              <a:gd name="T8" fmla="*/ 2147483647 w 2419"/>
              <a:gd name="T9" fmla="*/ 2147483647 h 1622"/>
              <a:gd name="T10" fmla="*/ 2147483647 w 2419"/>
              <a:gd name="T11" fmla="*/ 2147483647 h 1622"/>
              <a:gd name="T12" fmla="*/ 2147483647 w 2419"/>
              <a:gd name="T13" fmla="*/ 2147483647 h 1622"/>
              <a:gd name="T14" fmla="*/ 2147483647 w 2419"/>
              <a:gd name="T15" fmla="*/ 2147483647 h 1622"/>
              <a:gd name="T16" fmla="*/ 2147483647 w 2419"/>
              <a:gd name="T17" fmla="*/ 2147483647 h 1622"/>
              <a:gd name="T18" fmla="*/ 2147483647 w 2419"/>
              <a:gd name="T19" fmla="*/ 2147483647 h 1622"/>
              <a:gd name="T20" fmla="*/ 2147483647 w 2419"/>
              <a:gd name="T21" fmla="*/ 2147483647 h 1622"/>
              <a:gd name="T22" fmla="*/ 2147483647 w 2419"/>
              <a:gd name="T23" fmla="*/ 2147483647 h 1622"/>
              <a:gd name="T24" fmla="*/ 2147483647 w 2419"/>
              <a:gd name="T25" fmla="*/ 2147483647 h 1622"/>
              <a:gd name="T26" fmla="*/ 2147483647 w 2419"/>
              <a:gd name="T27" fmla="*/ 2147483647 h 1622"/>
              <a:gd name="T28" fmla="*/ 2147483647 w 2419"/>
              <a:gd name="T29" fmla="*/ 2147483647 h 1622"/>
              <a:gd name="T30" fmla="*/ 2147483647 w 2419"/>
              <a:gd name="T31" fmla="*/ 2147483647 h 1622"/>
              <a:gd name="T32" fmla="*/ 2147483647 w 2419"/>
              <a:gd name="T33" fmla="*/ 2147483647 h 1622"/>
              <a:gd name="T34" fmla="*/ 2147483647 w 2419"/>
              <a:gd name="T35" fmla="*/ 2147483647 h 1622"/>
              <a:gd name="T36" fmla="*/ 2147483647 w 2419"/>
              <a:gd name="T37" fmla="*/ 2147483647 h 1622"/>
              <a:gd name="T38" fmla="*/ 2147483647 w 2419"/>
              <a:gd name="T39" fmla="*/ 2147483647 h 1622"/>
              <a:gd name="T40" fmla="*/ 2147483647 w 2419"/>
              <a:gd name="T41" fmla="*/ 2147483647 h 1622"/>
              <a:gd name="T42" fmla="*/ 2147483647 w 2419"/>
              <a:gd name="T43" fmla="*/ 2147483647 h 1622"/>
              <a:gd name="T44" fmla="*/ 2147483647 w 2419"/>
              <a:gd name="T45" fmla="*/ 2147483647 h 1622"/>
              <a:gd name="T46" fmla="*/ 2147483647 w 2419"/>
              <a:gd name="T47" fmla="*/ 2147483647 h 1622"/>
              <a:gd name="T48" fmla="*/ 2147483647 w 2419"/>
              <a:gd name="T49" fmla="*/ 2147483647 h 1622"/>
              <a:gd name="T50" fmla="*/ 2147483647 w 2419"/>
              <a:gd name="T51" fmla="*/ 2147483647 h 1622"/>
              <a:gd name="T52" fmla="*/ 2147483647 w 2419"/>
              <a:gd name="T53" fmla="*/ 2147483647 h 1622"/>
              <a:gd name="T54" fmla="*/ 2147483647 w 2419"/>
              <a:gd name="T55" fmla="*/ 2147483647 h 1622"/>
              <a:gd name="T56" fmla="*/ 2147483647 w 2419"/>
              <a:gd name="T57" fmla="*/ 2147483647 h 1622"/>
              <a:gd name="T58" fmla="*/ 2147483647 w 2419"/>
              <a:gd name="T59" fmla="*/ 2147483647 h 1622"/>
              <a:gd name="T60" fmla="*/ 2147483647 w 2419"/>
              <a:gd name="T61" fmla="*/ 2147483647 h 1622"/>
              <a:gd name="T62" fmla="*/ 2147483647 w 2419"/>
              <a:gd name="T63" fmla="*/ 2147483647 h 1622"/>
              <a:gd name="T64" fmla="*/ 2147483647 w 2419"/>
              <a:gd name="T65" fmla="*/ 2147483647 h 1622"/>
              <a:gd name="T66" fmla="*/ 2147483647 w 2419"/>
              <a:gd name="T67" fmla="*/ 2147483647 h 1622"/>
              <a:gd name="T68" fmla="*/ 2147483647 w 2419"/>
              <a:gd name="T69" fmla="*/ 2147483647 h 1622"/>
              <a:gd name="T70" fmla="*/ 2147483647 w 2419"/>
              <a:gd name="T71" fmla="*/ 2147483647 h 1622"/>
              <a:gd name="T72" fmla="*/ 2147483647 w 2419"/>
              <a:gd name="T73" fmla="*/ 2147483647 h 1622"/>
              <a:gd name="T74" fmla="*/ 2147483647 w 2419"/>
              <a:gd name="T75" fmla="*/ 2147483647 h 1622"/>
              <a:gd name="T76" fmla="*/ 2147483647 w 2419"/>
              <a:gd name="T77" fmla="*/ 2147483647 h 1622"/>
              <a:gd name="T78" fmla="*/ 2147483647 w 2419"/>
              <a:gd name="T79" fmla="*/ 2147483647 h 1622"/>
              <a:gd name="T80" fmla="*/ 2147483647 w 2419"/>
              <a:gd name="T81" fmla="*/ 2147483647 h 1622"/>
              <a:gd name="T82" fmla="*/ 2147483647 w 2419"/>
              <a:gd name="T83" fmla="*/ 2147483647 h 1622"/>
              <a:gd name="T84" fmla="*/ 2147483647 w 2419"/>
              <a:gd name="T85" fmla="*/ 2147483647 h 1622"/>
              <a:gd name="T86" fmla="*/ 2147483647 w 2419"/>
              <a:gd name="T87" fmla="*/ 2147483647 h 1622"/>
              <a:gd name="T88" fmla="*/ 2147483647 w 2419"/>
              <a:gd name="T89" fmla="*/ 2147483647 h 1622"/>
              <a:gd name="T90" fmla="*/ 2147483647 w 2419"/>
              <a:gd name="T91" fmla="*/ 2147483647 h 1622"/>
              <a:gd name="T92" fmla="*/ 2147483647 w 2419"/>
              <a:gd name="T93" fmla="*/ 2147483647 h 1622"/>
              <a:gd name="T94" fmla="*/ 2147483647 w 2419"/>
              <a:gd name="T95" fmla="*/ 0 h 16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19"/>
              <a:gd name="T145" fmla="*/ 0 h 1622"/>
              <a:gd name="T146" fmla="*/ 2419 w 2419"/>
              <a:gd name="T147" fmla="*/ 1622 h 16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19" h="1622">
                <a:moveTo>
                  <a:pt x="0" y="1622"/>
                </a:moveTo>
                <a:lnTo>
                  <a:pt x="124" y="1603"/>
                </a:lnTo>
                <a:lnTo>
                  <a:pt x="144" y="1562"/>
                </a:lnTo>
                <a:lnTo>
                  <a:pt x="208" y="1542"/>
                </a:lnTo>
                <a:lnTo>
                  <a:pt x="272" y="1539"/>
                </a:lnTo>
                <a:lnTo>
                  <a:pt x="355" y="1491"/>
                </a:lnTo>
                <a:lnTo>
                  <a:pt x="406" y="1491"/>
                </a:lnTo>
                <a:lnTo>
                  <a:pt x="480" y="1446"/>
                </a:lnTo>
                <a:lnTo>
                  <a:pt x="544" y="1392"/>
                </a:lnTo>
                <a:lnTo>
                  <a:pt x="620" y="1376"/>
                </a:lnTo>
                <a:lnTo>
                  <a:pt x="662" y="1334"/>
                </a:lnTo>
                <a:lnTo>
                  <a:pt x="739" y="1302"/>
                </a:lnTo>
                <a:lnTo>
                  <a:pt x="796" y="1274"/>
                </a:lnTo>
                <a:lnTo>
                  <a:pt x="876" y="1238"/>
                </a:lnTo>
                <a:lnTo>
                  <a:pt x="915" y="1194"/>
                </a:lnTo>
                <a:lnTo>
                  <a:pt x="969" y="1171"/>
                </a:lnTo>
                <a:lnTo>
                  <a:pt x="998" y="1162"/>
                </a:lnTo>
                <a:lnTo>
                  <a:pt x="1030" y="1130"/>
                </a:lnTo>
                <a:lnTo>
                  <a:pt x="1088" y="1104"/>
                </a:lnTo>
                <a:lnTo>
                  <a:pt x="1129" y="1027"/>
                </a:lnTo>
                <a:lnTo>
                  <a:pt x="1177" y="1024"/>
                </a:lnTo>
                <a:lnTo>
                  <a:pt x="1219" y="1002"/>
                </a:lnTo>
                <a:lnTo>
                  <a:pt x="1251" y="957"/>
                </a:lnTo>
                <a:lnTo>
                  <a:pt x="1289" y="912"/>
                </a:lnTo>
                <a:lnTo>
                  <a:pt x="1366" y="858"/>
                </a:lnTo>
                <a:lnTo>
                  <a:pt x="1427" y="838"/>
                </a:lnTo>
                <a:lnTo>
                  <a:pt x="1523" y="787"/>
                </a:lnTo>
                <a:lnTo>
                  <a:pt x="1539" y="749"/>
                </a:lnTo>
                <a:lnTo>
                  <a:pt x="1561" y="688"/>
                </a:lnTo>
                <a:lnTo>
                  <a:pt x="1596" y="685"/>
                </a:lnTo>
                <a:lnTo>
                  <a:pt x="1635" y="640"/>
                </a:lnTo>
                <a:lnTo>
                  <a:pt x="1692" y="608"/>
                </a:lnTo>
                <a:lnTo>
                  <a:pt x="1712" y="538"/>
                </a:lnTo>
                <a:lnTo>
                  <a:pt x="1763" y="515"/>
                </a:lnTo>
                <a:lnTo>
                  <a:pt x="1801" y="490"/>
                </a:lnTo>
                <a:lnTo>
                  <a:pt x="1820" y="426"/>
                </a:lnTo>
                <a:lnTo>
                  <a:pt x="1900" y="387"/>
                </a:lnTo>
                <a:lnTo>
                  <a:pt x="1945" y="371"/>
                </a:lnTo>
                <a:lnTo>
                  <a:pt x="1984" y="317"/>
                </a:lnTo>
                <a:lnTo>
                  <a:pt x="2022" y="278"/>
                </a:lnTo>
                <a:lnTo>
                  <a:pt x="2076" y="256"/>
                </a:lnTo>
                <a:lnTo>
                  <a:pt x="2128" y="221"/>
                </a:lnTo>
                <a:lnTo>
                  <a:pt x="2140" y="189"/>
                </a:lnTo>
                <a:lnTo>
                  <a:pt x="2201" y="170"/>
                </a:lnTo>
                <a:lnTo>
                  <a:pt x="2201" y="128"/>
                </a:lnTo>
                <a:lnTo>
                  <a:pt x="2294" y="90"/>
                </a:lnTo>
                <a:lnTo>
                  <a:pt x="2358" y="26"/>
                </a:lnTo>
                <a:lnTo>
                  <a:pt x="2419" y="0"/>
                </a:lnTo>
              </a:path>
            </a:pathLst>
          </a:custGeom>
          <a:noFill/>
          <a:ln w="28575" cmpd="sng">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nvGrpSpPr>
          <p:cNvPr id="10" name="Group 93"/>
          <p:cNvGrpSpPr>
            <a:grpSpLocks noChangeAspect="1"/>
          </p:cNvGrpSpPr>
          <p:nvPr/>
        </p:nvGrpSpPr>
        <p:grpSpPr bwMode="auto">
          <a:xfrm>
            <a:off x="7870826" y="2719995"/>
            <a:ext cx="68263" cy="342900"/>
            <a:chOff x="3599" y="1452"/>
            <a:chExt cx="60" cy="211"/>
          </a:xfrm>
        </p:grpSpPr>
        <p:sp>
          <p:nvSpPr>
            <p:cNvPr id="76879" name="Line 94"/>
            <p:cNvSpPr>
              <a:spLocks noChangeAspect="1" noChangeShapeType="1"/>
            </p:cNvSpPr>
            <p:nvPr/>
          </p:nvSpPr>
          <p:spPr bwMode="auto">
            <a:xfrm>
              <a:off x="3629" y="1452"/>
              <a:ext cx="0" cy="211"/>
            </a:xfrm>
            <a:prstGeom prst="line">
              <a:avLst/>
            </a:prstGeom>
            <a:noFill/>
            <a:ln w="1905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80" name="Line 95"/>
            <p:cNvSpPr>
              <a:spLocks noChangeAspect="1" noChangeShapeType="1"/>
            </p:cNvSpPr>
            <p:nvPr/>
          </p:nvSpPr>
          <p:spPr bwMode="auto">
            <a:xfrm>
              <a:off x="3599" y="1452"/>
              <a:ext cx="60" cy="0"/>
            </a:xfrm>
            <a:prstGeom prst="line">
              <a:avLst/>
            </a:prstGeom>
            <a:noFill/>
            <a:ln w="1905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81" name="Line 96"/>
            <p:cNvSpPr>
              <a:spLocks noChangeAspect="1" noChangeShapeType="1"/>
            </p:cNvSpPr>
            <p:nvPr/>
          </p:nvSpPr>
          <p:spPr bwMode="auto">
            <a:xfrm>
              <a:off x="3599" y="1663"/>
              <a:ext cx="60" cy="0"/>
            </a:xfrm>
            <a:prstGeom prst="line">
              <a:avLst/>
            </a:prstGeom>
            <a:noFill/>
            <a:ln w="1905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nvGrpSpPr>
          <p:cNvPr id="11" name="Group 97"/>
          <p:cNvGrpSpPr>
            <a:grpSpLocks noChangeAspect="1"/>
          </p:cNvGrpSpPr>
          <p:nvPr/>
        </p:nvGrpSpPr>
        <p:grpSpPr bwMode="auto">
          <a:xfrm>
            <a:off x="6383338" y="4016983"/>
            <a:ext cx="68262" cy="233362"/>
            <a:chOff x="3599" y="1452"/>
            <a:chExt cx="60" cy="211"/>
          </a:xfrm>
        </p:grpSpPr>
        <p:sp>
          <p:nvSpPr>
            <p:cNvPr id="76876" name="Line 98"/>
            <p:cNvSpPr>
              <a:spLocks noChangeAspect="1" noChangeShapeType="1"/>
            </p:cNvSpPr>
            <p:nvPr/>
          </p:nvSpPr>
          <p:spPr bwMode="auto">
            <a:xfrm>
              <a:off x="3629" y="1452"/>
              <a:ext cx="0" cy="211"/>
            </a:xfrm>
            <a:prstGeom prst="line">
              <a:avLst/>
            </a:prstGeom>
            <a:noFill/>
            <a:ln w="1905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77" name="Line 99"/>
            <p:cNvSpPr>
              <a:spLocks noChangeAspect="1" noChangeShapeType="1"/>
            </p:cNvSpPr>
            <p:nvPr/>
          </p:nvSpPr>
          <p:spPr bwMode="auto">
            <a:xfrm>
              <a:off x="3599" y="1452"/>
              <a:ext cx="60" cy="0"/>
            </a:xfrm>
            <a:prstGeom prst="line">
              <a:avLst/>
            </a:prstGeom>
            <a:noFill/>
            <a:ln w="1905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78" name="Line 100"/>
            <p:cNvSpPr>
              <a:spLocks noChangeAspect="1" noChangeShapeType="1"/>
            </p:cNvSpPr>
            <p:nvPr/>
          </p:nvSpPr>
          <p:spPr bwMode="auto">
            <a:xfrm>
              <a:off x="3599" y="1663"/>
              <a:ext cx="60" cy="0"/>
            </a:xfrm>
            <a:prstGeom prst="line">
              <a:avLst/>
            </a:prstGeom>
            <a:noFill/>
            <a:ln w="1905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nvGrpSpPr>
          <p:cNvPr id="12" name="Group 101"/>
          <p:cNvGrpSpPr>
            <a:grpSpLocks noChangeAspect="1"/>
          </p:cNvGrpSpPr>
          <p:nvPr/>
        </p:nvGrpSpPr>
        <p:grpSpPr bwMode="auto">
          <a:xfrm>
            <a:off x="5189538" y="4831371"/>
            <a:ext cx="68262" cy="182563"/>
            <a:chOff x="3599" y="1452"/>
            <a:chExt cx="60" cy="211"/>
          </a:xfrm>
        </p:grpSpPr>
        <p:sp>
          <p:nvSpPr>
            <p:cNvPr id="76873" name="Line 102"/>
            <p:cNvSpPr>
              <a:spLocks noChangeAspect="1" noChangeShapeType="1"/>
            </p:cNvSpPr>
            <p:nvPr/>
          </p:nvSpPr>
          <p:spPr bwMode="auto">
            <a:xfrm>
              <a:off x="3629" y="1452"/>
              <a:ext cx="0" cy="211"/>
            </a:xfrm>
            <a:prstGeom prst="line">
              <a:avLst/>
            </a:prstGeom>
            <a:noFill/>
            <a:ln w="1905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74" name="Line 103"/>
            <p:cNvSpPr>
              <a:spLocks noChangeAspect="1" noChangeShapeType="1"/>
            </p:cNvSpPr>
            <p:nvPr/>
          </p:nvSpPr>
          <p:spPr bwMode="auto">
            <a:xfrm>
              <a:off x="3599" y="1452"/>
              <a:ext cx="60" cy="0"/>
            </a:xfrm>
            <a:prstGeom prst="line">
              <a:avLst/>
            </a:prstGeom>
            <a:noFill/>
            <a:ln w="1905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75" name="Line 104"/>
            <p:cNvSpPr>
              <a:spLocks noChangeAspect="1" noChangeShapeType="1"/>
            </p:cNvSpPr>
            <p:nvPr/>
          </p:nvSpPr>
          <p:spPr bwMode="auto">
            <a:xfrm>
              <a:off x="3599" y="1663"/>
              <a:ext cx="60" cy="0"/>
            </a:xfrm>
            <a:prstGeom prst="line">
              <a:avLst/>
            </a:prstGeom>
            <a:noFill/>
            <a:ln w="19050">
              <a:solidFill>
                <a:srgbClr val="00CCFF"/>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nvGrpSpPr>
          <p:cNvPr id="13" name="Group 140"/>
          <p:cNvGrpSpPr>
            <a:grpSpLocks/>
          </p:cNvGrpSpPr>
          <p:nvPr/>
        </p:nvGrpSpPr>
        <p:grpSpPr bwMode="auto">
          <a:xfrm>
            <a:off x="4164013" y="2202470"/>
            <a:ext cx="3803650" cy="3201988"/>
            <a:chOff x="1663" y="1332"/>
            <a:chExt cx="2396" cy="2017"/>
          </a:xfrm>
        </p:grpSpPr>
        <p:sp>
          <p:nvSpPr>
            <p:cNvPr id="76860" name="Freeform 45"/>
            <p:cNvSpPr>
              <a:spLocks noChangeAspect="1"/>
            </p:cNvSpPr>
            <p:nvPr/>
          </p:nvSpPr>
          <p:spPr bwMode="auto">
            <a:xfrm>
              <a:off x="1663" y="1445"/>
              <a:ext cx="2382" cy="1904"/>
            </a:xfrm>
            <a:custGeom>
              <a:avLst/>
              <a:gdLst>
                <a:gd name="T0" fmla="*/ 0 w 2435"/>
                <a:gd name="T1" fmla="*/ 898803873 h 1947"/>
                <a:gd name="T2" fmla="*/ 910312409 w 2435"/>
                <a:gd name="T3" fmla="*/ 898803873 h 1947"/>
                <a:gd name="T4" fmla="*/ 910312409 w 2435"/>
                <a:gd name="T5" fmla="*/ 898803873 h 1947"/>
                <a:gd name="T6" fmla="*/ 910312409 w 2435"/>
                <a:gd name="T7" fmla="*/ 898803873 h 1947"/>
                <a:gd name="T8" fmla="*/ 910312409 w 2435"/>
                <a:gd name="T9" fmla="*/ 898803873 h 1947"/>
                <a:gd name="T10" fmla="*/ 910312409 w 2435"/>
                <a:gd name="T11" fmla="*/ 898803873 h 1947"/>
                <a:gd name="T12" fmla="*/ 910312409 w 2435"/>
                <a:gd name="T13" fmla="*/ 898803873 h 1947"/>
                <a:gd name="T14" fmla="*/ 910312409 w 2435"/>
                <a:gd name="T15" fmla="*/ 898803873 h 1947"/>
                <a:gd name="T16" fmla="*/ 910312409 w 2435"/>
                <a:gd name="T17" fmla="*/ 898803873 h 1947"/>
                <a:gd name="T18" fmla="*/ 910312409 w 2435"/>
                <a:gd name="T19" fmla="*/ 898803873 h 1947"/>
                <a:gd name="T20" fmla="*/ 910312409 w 2435"/>
                <a:gd name="T21" fmla="*/ 898803873 h 1947"/>
                <a:gd name="T22" fmla="*/ 910312409 w 2435"/>
                <a:gd name="T23" fmla="*/ 898803873 h 1947"/>
                <a:gd name="T24" fmla="*/ 910312409 w 2435"/>
                <a:gd name="T25" fmla="*/ 898803873 h 1947"/>
                <a:gd name="T26" fmla="*/ 910312409 w 2435"/>
                <a:gd name="T27" fmla="*/ 898803873 h 1947"/>
                <a:gd name="T28" fmla="*/ 910312409 w 2435"/>
                <a:gd name="T29" fmla="*/ 898803873 h 1947"/>
                <a:gd name="T30" fmla="*/ 910312409 w 2435"/>
                <a:gd name="T31" fmla="*/ 898803873 h 1947"/>
                <a:gd name="T32" fmla="*/ 910312409 w 2435"/>
                <a:gd name="T33" fmla="*/ 898803873 h 1947"/>
                <a:gd name="T34" fmla="*/ 910312409 w 2435"/>
                <a:gd name="T35" fmla="*/ 898803873 h 1947"/>
                <a:gd name="T36" fmla="*/ 910312409 w 2435"/>
                <a:gd name="T37" fmla="*/ 898803873 h 1947"/>
                <a:gd name="T38" fmla="*/ 910312409 w 2435"/>
                <a:gd name="T39" fmla="*/ 898803873 h 1947"/>
                <a:gd name="T40" fmla="*/ 910312409 w 2435"/>
                <a:gd name="T41" fmla="*/ 898803873 h 1947"/>
                <a:gd name="T42" fmla="*/ 910312409 w 2435"/>
                <a:gd name="T43" fmla="*/ 898803873 h 1947"/>
                <a:gd name="T44" fmla="*/ 910312409 w 2435"/>
                <a:gd name="T45" fmla="*/ 898803873 h 1947"/>
                <a:gd name="T46" fmla="*/ 910312409 w 2435"/>
                <a:gd name="T47" fmla="*/ 898803873 h 1947"/>
                <a:gd name="T48" fmla="*/ 910312409 w 2435"/>
                <a:gd name="T49" fmla="*/ 898803873 h 1947"/>
                <a:gd name="T50" fmla="*/ 910312409 w 2435"/>
                <a:gd name="T51" fmla="*/ 898803873 h 1947"/>
                <a:gd name="T52" fmla="*/ 910312409 w 2435"/>
                <a:gd name="T53" fmla="*/ 898803873 h 1947"/>
                <a:gd name="T54" fmla="*/ 910312409 w 2435"/>
                <a:gd name="T55" fmla="*/ 898803873 h 1947"/>
                <a:gd name="T56" fmla="*/ 910312409 w 2435"/>
                <a:gd name="T57" fmla="*/ 898803873 h 1947"/>
                <a:gd name="T58" fmla="*/ 910312409 w 2435"/>
                <a:gd name="T59" fmla="*/ 898803873 h 1947"/>
                <a:gd name="T60" fmla="*/ 910312409 w 2435"/>
                <a:gd name="T61" fmla="*/ 898803873 h 1947"/>
                <a:gd name="T62" fmla="*/ 910312409 w 2435"/>
                <a:gd name="T63" fmla="*/ 898803873 h 1947"/>
                <a:gd name="T64" fmla="*/ 910312409 w 2435"/>
                <a:gd name="T65" fmla="*/ 898803873 h 1947"/>
                <a:gd name="T66" fmla="*/ 910312409 w 2435"/>
                <a:gd name="T67" fmla="*/ 898803873 h 1947"/>
                <a:gd name="T68" fmla="*/ 910312409 w 2435"/>
                <a:gd name="T69" fmla="*/ 898803873 h 1947"/>
                <a:gd name="T70" fmla="*/ 910312409 w 2435"/>
                <a:gd name="T71" fmla="*/ 898803873 h 1947"/>
                <a:gd name="T72" fmla="*/ 910312409 w 2435"/>
                <a:gd name="T73" fmla="*/ 898803873 h 1947"/>
                <a:gd name="T74" fmla="*/ 910312409 w 2435"/>
                <a:gd name="T75" fmla="*/ 898803873 h 1947"/>
                <a:gd name="T76" fmla="*/ 910312409 w 2435"/>
                <a:gd name="T77" fmla="*/ 898803873 h 1947"/>
                <a:gd name="T78" fmla="*/ 910312409 w 2435"/>
                <a:gd name="T79" fmla="*/ 898803873 h 1947"/>
                <a:gd name="T80" fmla="*/ 910312409 w 2435"/>
                <a:gd name="T81" fmla="*/ 898803873 h 1947"/>
                <a:gd name="T82" fmla="*/ 910312409 w 2435"/>
                <a:gd name="T83" fmla="*/ 898803873 h 1947"/>
                <a:gd name="T84" fmla="*/ 910312409 w 2435"/>
                <a:gd name="T85" fmla="*/ 898803873 h 1947"/>
                <a:gd name="T86" fmla="*/ 910312409 w 2435"/>
                <a:gd name="T87" fmla="*/ 898803873 h 1947"/>
                <a:gd name="T88" fmla="*/ 910312409 w 2435"/>
                <a:gd name="T89" fmla="*/ 0 h 194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35"/>
                <a:gd name="T136" fmla="*/ 0 h 1947"/>
                <a:gd name="T137" fmla="*/ 2435 w 2435"/>
                <a:gd name="T138" fmla="*/ 1947 h 194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35" h="1947">
                  <a:moveTo>
                    <a:pt x="0" y="1947"/>
                  </a:moveTo>
                  <a:lnTo>
                    <a:pt x="67" y="1915"/>
                  </a:lnTo>
                  <a:lnTo>
                    <a:pt x="80" y="1886"/>
                  </a:lnTo>
                  <a:lnTo>
                    <a:pt x="160" y="1880"/>
                  </a:lnTo>
                  <a:lnTo>
                    <a:pt x="231" y="1864"/>
                  </a:lnTo>
                  <a:lnTo>
                    <a:pt x="282" y="1844"/>
                  </a:lnTo>
                  <a:lnTo>
                    <a:pt x="346" y="1800"/>
                  </a:lnTo>
                  <a:lnTo>
                    <a:pt x="355" y="1777"/>
                  </a:lnTo>
                  <a:lnTo>
                    <a:pt x="461" y="1697"/>
                  </a:lnTo>
                  <a:lnTo>
                    <a:pt x="522" y="1662"/>
                  </a:lnTo>
                  <a:lnTo>
                    <a:pt x="551" y="1640"/>
                  </a:lnTo>
                  <a:lnTo>
                    <a:pt x="605" y="1636"/>
                  </a:lnTo>
                  <a:lnTo>
                    <a:pt x="640" y="1585"/>
                  </a:lnTo>
                  <a:lnTo>
                    <a:pt x="730" y="1572"/>
                  </a:lnTo>
                  <a:lnTo>
                    <a:pt x="778" y="1550"/>
                  </a:lnTo>
                  <a:lnTo>
                    <a:pt x="803" y="1518"/>
                  </a:lnTo>
                  <a:lnTo>
                    <a:pt x="829" y="1470"/>
                  </a:lnTo>
                  <a:lnTo>
                    <a:pt x="871" y="1448"/>
                  </a:lnTo>
                  <a:lnTo>
                    <a:pt x="922" y="1406"/>
                  </a:lnTo>
                  <a:lnTo>
                    <a:pt x="963" y="1345"/>
                  </a:lnTo>
                  <a:lnTo>
                    <a:pt x="1024" y="1310"/>
                  </a:lnTo>
                  <a:lnTo>
                    <a:pt x="1114" y="1291"/>
                  </a:lnTo>
                  <a:lnTo>
                    <a:pt x="1168" y="1268"/>
                  </a:lnTo>
                  <a:lnTo>
                    <a:pt x="1235" y="1204"/>
                  </a:lnTo>
                  <a:lnTo>
                    <a:pt x="1309" y="1112"/>
                  </a:lnTo>
                  <a:lnTo>
                    <a:pt x="1351" y="1057"/>
                  </a:lnTo>
                  <a:lnTo>
                    <a:pt x="1395" y="1041"/>
                  </a:lnTo>
                  <a:lnTo>
                    <a:pt x="1418" y="990"/>
                  </a:lnTo>
                  <a:lnTo>
                    <a:pt x="1482" y="964"/>
                  </a:lnTo>
                  <a:lnTo>
                    <a:pt x="1536" y="958"/>
                  </a:lnTo>
                  <a:lnTo>
                    <a:pt x="1584" y="936"/>
                  </a:lnTo>
                  <a:lnTo>
                    <a:pt x="1687" y="862"/>
                  </a:lnTo>
                  <a:lnTo>
                    <a:pt x="1735" y="792"/>
                  </a:lnTo>
                  <a:lnTo>
                    <a:pt x="1799" y="686"/>
                  </a:lnTo>
                  <a:lnTo>
                    <a:pt x="1869" y="612"/>
                  </a:lnTo>
                  <a:lnTo>
                    <a:pt x="1923" y="552"/>
                  </a:lnTo>
                  <a:lnTo>
                    <a:pt x="2019" y="392"/>
                  </a:lnTo>
                  <a:lnTo>
                    <a:pt x="2074" y="347"/>
                  </a:lnTo>
                  <a:lnTo>
                    <a:pt x="2090" y="296"/>
                  </a:lnTo>
                  <a:lnTo>
                    <a:pt x="2154" y="264"/>
                  </a:lnTo>
                  <a:lnTo>
                    <a:pt x="2183" y="232"/>
                  </a:lnTo>
                  <a:lnTo>
                    <a:pt x="2227" y="212"/>
                  </a:lnTo>
                  <a:lnTo>
                    <a:pt x="2259" y="171"/>
                  </a:lnTo>
                  <a:lnTo>
                    <a:pt x="2323" y="148"/>
                  </a:lnTo>
                  <a:lnTo>
                    <a:pt x="2435" y="0"/>
                  </a:lnTo>
                </a:path>
              </a:pathLst>
            </a:custGeom>
            <a:noFill/>
            <a:ln w="28575">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nvGrpSpPr>
            <p:cNvPr id="14" name="Group 46"/>
            <p:cNvGrpSpPr>
              <a:grpSpLocks noChangeAspect="1"/>
            </p:cNvGrpSpPr>
            <p:nvPr/>
          </p:nvGrpSpPr>
          <p:grpSpPr bwMode="auto">
            <a:xfrm>
              <a:off x="4015" y="1332"/>
              <a:ext cx="44" cy="216"/>
              <a:chOff x="3599" y="1452"/>
              <a:chExt cx="60" cy="211"/>
            </a:xfrm>
          </p:grpSpPr>
          <p:sp>
            <p:nvSpPr>
              <p:cNvPr id="76870" name="Line 47"/>
              <p:cNvSpPr>
                <a:spLocks noChangeAspect="1" noChangeShapeType="1"/>
              </p:cNvSpPr>
              <p:nvPr/>
            </p:nvSpPr>
            <p:spPr bwMode="auto">
              <a:xfrm>
                <a:off x="3629" y="1452"/>
                <a:ext cx="0" cy="211"/>
              </a:xfrm>
              <a:prstGeom prst="line">
                <a:avLst/>
              </a:prstGeom>
              <a:noFill/>
              <a:ln w="19050">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71" name="Line 48"/>
              <p:cNvSpPr>
                <a:spLocks noChangeAspect="1" noChangeShapeType="1"/>
              </p:cNvSpPr>
              <p:nvPr/>
            </p:nvSpPr>
            <p:spPr bwMode="auto">
              <a:xfrm>
                <a:off x="3599" y="1452"/>
                <a:ext cx="60" cy="0"/>
              </a:xfrm>
              <a:prstGeom prst="line">
                <a:avLst/>
              </a:prstGeom>
              <a:noFill/>
              <a:ln w="19050">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72" name="Line 49"/>
              <p:cNvSpPr>
                <a:spLocks noChangeAspect="1" noChangeShapeType="1"/>
              </p:cNvSpPr>
              <p:nvPr/>
            </p:nvSpPr>
            <p:spPr bwMode="auto">
              <a:xfrm>
                <a:off x="3599" y="1663"/>
                <a:ext cx="60" cy="0"/>
              </a:xfrm>
              <a:prstGeom prst="line">
                <a:avLst/>
              </a:prstGeom>
              <a:noFill/>
              <a:ln w="19050">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nvGrpSpPr>
            <p:cNvPr id="15" name="Group 54"/>
            <p:cNvGrpSpPr>
              <a:grpSpLocks noChangeAspect="1"/>
            </p:cNvGrpSpPr>
            <p:nvPr/>
          </p:nvGrpSpPr>
          <p:grpSpPr bwMode="auto">
            <a:xfrm>
              <a:off x="3048" y="2316"/>
              <a:ext cx="43" cy="155"/>
              <a:chOff x="3599" y="1452"/>
              <a:chExt cx="60" cy="211"/>
            </a:xfrm>
          </p:grpSpPr>
          <p:sp>
            <p:nvSpPr>
              <p:cNvPr id="76867" name="Line 55"/>
              <p:cNvSpPr>
                <a:spLocks noChangeAspect="1" noChangeShapeType="1"/>
              </p:cNvSpPr>
              <p:nvPr/>
            </p:nvSpPr>
            <p:spPr bwMode="auto">
              <a:xfrm>
                <a:off x="3629" y="1452"/>
                <a:ext cx="0" cy="211"/>
              </a:xfrm>
              <a:prstGeom prst="line">
                <a:avLst/>
              </a:prstGeom>
              <a:noFill/>
              <a:ln w="19050">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68" name="Line 56"/>
              <p:cNvSpPr>
                <a:spLocks noChangeAspect="1" noChangeShapeType="1"/>
              </p:cNvSpPr>
              <p:nvPr/>
            </p:nvSpPr>
            <p:spPr bwMode="auto">
              <a:xfrm>
                <a:off x="3599" y="1452"/>
                <a:ext cx="60" cy="0"/>
              </a:xfrm>
              <a:prstGeom prst="line">
                <a:avLst/>
              </a:prstGeom>
              <a:noFill/>
              <a:ln w="19050">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69" name="Line 57"/>
              <p:cNvSpPr>
                <a:spLocks noChangeAspect="1" noChangeShapeType="1"/>
              </p:cNvSpPr>
              <p:nvPr/>
            </p:nvSpPr>
            <p:spPr bwMode="auto">
              <a:xfrm>
                <a:off x="3599" y="1663"/>
                <a:ext cx="60" cy="0"/>
              </a:xfrm>
              <a:prstGeom prst="line">
                <a:avLst/>
              </a:prstGeom>
              <a:noFill/>
              <a:ln w="19050">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nvGrpSpPr>
            <p:cNvPr id="16" name="Group 62"/>
            <p:cNvGrpSpPr>
              <a:grpSpLocks noChangeAspect="1"/>
            </p:cNvGrpSpPr>
            <p:nvPr/>
          </p:nvGrpSpPr>
          <p:grpSpPr bwMode="auto">
            <a:xfrm>
              <a:off x="2320" y="2927"/>
              <a:ext cx="43" cy="105"/>
              <a:chOff x="3599" y="1452"/>
              <a:chExt cx="60" cy="211"/>
            </a:xfrm>
          </p:grpSpPr>
          <p:sp>
            <p:nvSpPr>
              <p:cNvPr id="76864" name="Line 63"/>
              <p:cNvSpPr>
                <a:spLocks noChangeAspect="1" noChangeShapeType="1"/>
              </p:cNvSpPr>
              <p:nvPr/>
            </p:nvSpPr>
            <p:spPr bwMode="auto">
              <a:xfrm>
                <a:off x="3629" y="1452"/>
                <a:ext cx="0" cy="211"/>
              </a:xfrm>
              <a:prstGeom prst="line">
                <a:avLst/>
              </a:prstGeom>
              <a:noFill/>
              <a:ln w="19050">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65" name="Line 64"/>
              <p:cNvSpPr>
                <a:spLocks noChangeAspect="1" noChangeShapeType="1"/>
              </p:cNvSpPr>
              <p:nvPr/>
            </p:nvSpPr>
            <p:spPr bwMode="auto">
              <a:xfrm>
                <a:off x="3599" y="1452"/>
                <a:ext cx="60" cy="0"/>
              </a:xfrm>
              <a:prstGeom prst="line">
                <a:avLst/>
              </a:prstGeom>
              <a:noFill/>
              <a:ln w="19050">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sp>
            <p:nvSpPr>
              <p:cNvPr id="76866" name="Line 65"/>
              <p:cNvSpPr>
                <a:spLocks noChangeAspect="1" noChangeShapeType="1"/>
              </p:cNvSpPr>
              <p:nvPr/>
            </p:nvSpPr>
            <p:spPr bwMode="auto">
              <a:xfrm>
                <a:off x="3599" y="1663"/>
                <a:ext cx="60" cy="0"/>
              </a:xfrm>
              <a:prstGeom prst="line">
                <a:avLst/>
              </a:prstGeom>
              <a:noFill/>
              <a:ln w="19050">
                <a:solidFill>
                  <a:srgbClr val="B5121B"/>
                </a:solidFill>
                <a:round/>
                <a:headEnd type="none" w="sm" len="sm"/>
                <a:tailEnd type="none" w="sm" len="sm"/>
              </a:ln>
            </p:spPr>
            <p:txBody>
              <a:bodyPr/>
              <a:lstStyle/>
              <a:p>
                <a:pPr algn="ctr" eaLnBrk="0" fontAlgn="auto" hangingPunct="0">
                  <a:spcBef>
                    <a:spcPts val="0"/>
                  </a:spcBef>
                  <a:spcAft>
                    <a:spcPts val="0"/>
                  </a:spcAft>
                  <a:defRPr/>
                </a:pPr>
                <a:endParaRPr lang="en-US" sz="1600" kern="0" dirty="0">
                  <a:solidFill>
                    <a:srgbClr val="000000"/>
                  </a:solidFill>
                  <a:cs typeface="Arial" pitchFamily="34" charset="0"/>
                </a:endParaRPr>
              </a:p>
            </p:txBody>
          </p:sp>
        </p:grpSp>
      </p:grpSp>
    </p:spTree>
    <p:extLst>
      <p:ext uri="{BB962C8B-B14F-4D97-AF65-F5344CB8AC3E}">
        <p14:creationId xmlns:p14="http://schemas.microsoft.com/office/powerpoint/2010/main" val="385278364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056" y="6447586"/>
            <a:ext cx="2255184" cy="3487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4" name="Rectangle 2"/>
          <p:cNvSpPr>
            <a:spLocks noGrp="1" noChangeArrowheads="1"/>
          </p:cNvSpPr>
          <p:nvPr>
            <p:ph type="title"/>
          </p:nvPr>
        </p:nvSpPr>
        <p:spPr bwMode="auto">
          <a:xfrm>
            <a:off x="1816756" y="6429376"/>
            <a:ext cx="6194051" cy="3207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12006" rIns="0" bIns="0" numCol="1" rtlCol="0" anchor="ctr" anchorCtr="0" compatLnSpc="1">
            <a:prstTxWarp prst="textNoShape">
              <a:avLst/>
            </a:prstTxWarp>
            <a:normAutofit/>
          </a:bodyPr>
          <a:lstStyle/>
          <a:p>
            <a:pPr>
              <a:tabLst>
                <a:tab pos="638769" algn="l"/>
                <a:tab pos="1277539" algn="l"/>
                <a:tab pos="1916308" algn="l"/>
                <a:tab pos="2555077" algn="l"/>
                <a:tab pos="3193847" algn="l"/>
                <a:tab pos="3832616" algn="l"/>
                <a:tab pos="4471386" algn="l"/>
                <a:tab pos="5110155" algn="l"/>
                <a:tab pos="5748924" algn="l"/>
              </a:tabLst>
            </a:pPr>
            <a:r>
              <a:rPr lang="en-US" altLang="en-US" sz="1059" b="1">
                <a:cs typeface="Arial Unicode MS" pitchFamily="32" charset="0"/>
              </a:rPr>
              <a:t>N Engl J Med 2007;356:2211-2214.</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111" y="1066800"/>
            <a:ext cx="8891778" cy="3886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AutoShape 4"/>
          <p:cNvSpPr>
            <a:spLocks noChangeArrowheads="1"/>
          </p:cNvSpPr>
          <p:nvPr/>
        </p:nvSpPr>
        <p:spPr bwMode="auto">
          <a:xfrm>
            <a:off x="2061884" y="161086"/>
            <a:ext cx="8068235" cy="645739"/>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FFFFFF"/>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FFFFFF"/>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FFFFFF"/>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FFFFFF"/>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FFFFFF"/>
                </a:solidFill>
                <a:latin typeface="Arial" panose="020B0604020202020204" pitchFamily="34" charset="0"/>
                <a:ea typeface="ＭＳ Ｐゴシック" panose="020B0600070205080204" pitchFamily="34" charset="-128"/>
              </a:defRPr>
            </a:lvl9pPr>
          </a:lstStyle>
          <a:p>
            <a:pPr algn="ctr">
              <a:lnSpc>
                <a:spcPct val="97000"/>
              </a:lnSpc>
              <a:defRPr/>
            </a:pPr>
            <a:r>
              <a:rPr lang="en-US" altLang="en-US" sz="2118">
                <a:cs typeface="Arial Unicode MS" pitchFamily="32" charset="0"/>
              </a:rPr>
              <a:t>Analysis of Main Effects of Treatment with Salmeterol and Fluticasone on Mortality.</a:t>
            </a:r>
          </a:p>
        </p:txBody>
      </p:sp>
      <p:sp>
        <p:nvSpPr>
          <p:cNvPr id="2" name="Rectangle 1"/>
          <p:cNvSpPr/>
          <p:nvPr/>
        </p:nvSpPr>
        <p:spPr>
          <a:xfrm>
            <a:off x="1816756" y="5212976"/>
            <a:ext cx="8544485" cy="830997"/>
          </a:xfrm>
          <a:prstGeom prst="rect">
            <a:avLst/>
          </a:prstGeom>
        </p:spPr>
        <p:txBody>
          <a:bodyPr wrap="square">
            <a:spAutoFit/>
          </a:bodyPr>
          <a:lstStyle/>
          <a:p>
            <a:pPr marL="342900" indent="-342900">
              <a:buFont typeface="Arial" panose="020B0604020202020204" pitchFamily="34" charset="0"/>
              <a:buChar char="•"/>
              <a:defRPr/>
            </a:pPr>
            <a:r>
              <a:rPr lang="en-US" dirty="0" err="1">
                <a:solidFill>
                  <a:prstClr val="white"/>
                </a:solidFill>
              </a:rPr>
              <a:t>Không</a:t>
            </a:r>
            <a:r>
              <a:rPr lang="en-US" dirty="0">
                <a:solidFill>
                  <a:prstClr val="white"/>
                </a:solidFill>
              </a:rPr>
              <a:t> </a:t>
            </a:r>
            <a:r>
              <a:rPr lang="en-US" dirty="0" err="1">
                <a:solidFill>
                  <a:prstClr val="white"/>
                </a:solidFill>
              </a:rPr>
              <a:t>tương</a:t>
            </a:r>
            <a:r>
              <a:rPr lang="en-US" dirty="0">
                <a:solidFill>
                  <a:prstClr val="white"/>
                </a:solidFill>
              </a:rPr>
              <a:t> </a:t>
            </a:r>
            <a:r>
              <a:rPr lang="en-US" dirty="0" err="1">
                <a:solidFill>
                  <a:prstClr val="white"/>
                </a:solidFill>
              </a:rPr>
              <a:t>tác</a:t>
            </a:r>
            <a:r>
              <a:rPr lang="en-US" dirty="0">
                <a:solidFill>
                  <a:prstClr val="white"/>
                </a:solidFill>
              </a:rPr>
              <a:t> </a:t>
            </a:r>
            <a:r>
              <a:rPr lang="en-US" dirty="0" err="1">
                <a:solidFill>
                  <a:prstClr val="white"/>
                </a:solidFill>
              </a:rPr>
              <a:t>giửa</a:t>
            </a:r>
            <a:r>
              <a:rPr lang="en-US" dirty="0">
                <a:solidFill>
                  <a:prstClr val="white"/>
                </a:solidFill>
              </a:rPr>
              <a:t> fluticasone/salmeterol (p=0,32)</a:t>
            </a:r>
          </a:p>
          <a:p>
            <a:pPr marL="342900" indent="-342900">
              <a:buFont typeface="Arial" panose="020B0604020202020204" pitchFamily="34" charset="0"/>
              <a:buChar char="•"/>
              <a:defRPr/>
            </a:pPr>
            <a:r>
              <a:rPr lang="en-US" dirty="0" err="1">
                <a:solidFill>
                  <a:prstClr val="white"/>
                </a:solidFill>
              </a:rPr>
              <a:t>Tất</a:t>
            </a:r>
            <a:r>
              <a:rPr lang="en-US" dirty="0">
                <a:solidFill>
                  <a:prstClr val="white"/>
                </a:solidFill>
              </a:rPr>
              <a:t> </a:t>
            </a:r>
            <a:r>
              <a:rPr lang="en-US" dirty="0" err="1">
                <a:solidFill>
                  <a:prstClr val="white"/>
                </a:solidFill>
              </a:rPr>
              <a:t>cả</a:t>
            </a:r>
            <a:r>
              <a:rPr lang="en-US" dirty="0">
                <a:solidFill>
                  <a:prstClr val="white"/>
                </a:solidFill>
              </a:rPr>
              <a:t> </a:t>
            </a:r>
            <a:r>
              <a:rPr lang="en-US" dirty="0" err="1">
                <a:solidFill>
                  <a:prstClr val="white"/>
                </a:solidFill>
              </a:rPr>
              <a:t>hiệu</a:t>
            </a:r>
            <a:r>
              <a:rPr lang="en-US" dirty="0">
                <a:solidFill>
                  <a:prstClr val="white"/>
                </a:solidFill>
              </a:rPr>
              <a:t> </a:t>
            </a:r>
            <a:r>
              <a:rPr lang="en-US" dirty="0" err="1">
                <a:solidFill>
                  <a:prstClr val="white"/>
                </a:solidFill>
              </a:rPr>
              <a:t>quả</a:t>
            </a:r>
            <a:r>
              <a:rPr lang="en-US" dirty="0">
                <a:solidFill>
                  <a:prstClr val="white"/>
                </a:solidFill>
              </a:rPr>
              <a:t> </a:t>
            </a:r>
            <a:r>
              <a:rPr lang="en-US" dirty="0" err="1">
                <a:solidFill>
                  <a:prstClr val="white"/>
                </a:solidFill>
              </a:rPr>
              <a:t>trên</a:t>
            </a:r>
            <a:r>
              <a:rPr lang="en-US" dirty="0">
                <a:solidFill>
                  <a:prstClr val="white"/>
                </a:solidFill>
              </a:rPr>
              <a:t> </a:t>
            </a:r>
            <a:r>
              <a:rPr lang="en-US" dirty="0" err="1">
                <a:solidFill>
                  <a:prstClr val="white"/>
                </a:solidFill>
              </a:rPr>
              <a:t>tử</a:t>
            </a:r>
            <a:r>
              <a:rPr lang="en-US" dirty="0">
                <a:solidFill>
                  <a:prstClr val="white"/>
                </a:solidFill>
              </a:rPr>
              <a:t> </a:t>
            </a:r>
            <a:r>
              <a:rPr lang="en-US" dirty="0" err="1">
                <a:solidFill>
                  <a:prstClr val="white"/>
                </a:solidFill>
              </a:rPr>
              <a:t>vong</a:t>
            </a:r>
            <a:r>
              <a:rPr lang="en-US" dirty="0">
                <a:solidFill>
                  <a:prstClr val="white"/>
                </a:solidFill>
              </a:rPr>
              <a:t> </a:t>
            </a:r>
            <a:r>
              <a:rPr lang="en-US" dirty="0" err="1">
                <a:solidFill>
                  <a:prstClr val="white"/>
                </a:solidFill>
              </a:rPr>
              <a:t>nhờ</a:t>
            </a:r>
            <a:r>
              <a:rPr lang="en-US" dirty="0">
                <a:solidFill>
                  <a:prstClr val="white"/>
                </a:solidFill>
              </a:rPr>
              <a:t> salmeterol</a:t>
            </a:r>
          </a:p>
        </p:txBody>
      </p:sp>
    </p:spTree>
    <p:extLst>
      <p:ext uri="{BB962C8B-B14F-4D97-AF65-F5344CB8AC3E}">
        <p14:creationId xmlns:p14="http://schemas.microsoft.com/office/powerpoint/2010/main" val="28881497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1"/>
          <p:cNvSpPr>
            <a:spLocks noGrp="1" noChangeArrowheads="1"/>
          </p:cNvSpPr>
          <p:nvPr>
            <p:ph type="title"/>
          </p:nvPr>
        </p:nvSpPr>
        <p:spPr>
          <a:xfrm>
            <a:off x="762000" y="113561"/>
            <a:ext cx="10363200" cy="1325563"/>
          </a:xfrm>
        </p:spPr>
        <p:txBody>
          <a:bodyPr/>
          <a:lstStyle/>
          <a:p>
            <a:r>
              <a:rPr lang="en-US" dirty="0" err="1">
                <a:latin typeface="Arial" panose="020B0604020202020204" pitchFamily="34" charset="0"/>
                <a:ea typeface="Arial Unicode MS" panose="020B0604020202020204" pitchFamily="34" charset="-128"/>
                <a:cs typeface="Arial" panose="020B0604020202020204" pitchFamily="34" charset="0"/>
              </a:rPr>
              <a:t>Các</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tác</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dụng</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phụ</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của</a:t>
            </a:r>
            <a:r>
              <a:rPr lang="en-US" dirty="0">
                <a:latin typeface="Arial" panose="020B0604020202020204" pitchFamily="34" charset="0"/>
                <a:ea typeface="Arial Unicode MS" panose="020B0604020202020204" pitchFamily="34" charset="-128"/>
                <a:cs typeface="Arial" panose="020B0604020202020204" pitchFamily="34" charset="0"/>
              </a:rPr>
              <a:t> corticoid </a:t>
            </a:r>
            <a:r>
              <a:rPr lang="en-US" dirty="0" err="1">
                <a:latin typeface="Arial" panose="020B0604020202020204" pitchFamily="34" charset="0"/>
                <a:ea typeface="Arial Unicode MS" panose="020B0604020202020204" pitchFamily="34" charset="-128"/>
                <a:cs typeface="Arial" panose="020B0604020202020204" pitchFamily="34" charset="0"/>
              </a:rPr>
              <a:t>hít</a:t>
            </a:r>
            <a:r>
              <a:rPr lang="en-US" dirty="0">
                <a:latin typeface="Arial" panose="020B0604020202020204" pitchFamily="34" charset="0"/>
                <a:ea typeface="Arial Unicode MS" panose="020B0604020202020204" pitchFamily="34" charset="-128"/>
                <a:cs typeface="Arial" panose="020B0604020202020204" pitchFamily="34" charset="0"/>
              </a:rPr>
              <a:t> ở </a:t>
            </a:r>
            <a:r>
              <a:rPr lang="en-US" dirty="0" err="1">
                <a:latin typeface="Arial" panose="020B0604020202020204" pitchFamily="34" charset="0"/>
                <a:ea typeface="Arial Unicode MS" panose="020B0604020202020204" pitchFamily="34" charset="-128"/>
                <a:cs typeface="Arial" panose="020B0604020202020204" pitchFamily="34" charset="0"/>
              </a:rPr>
              <a:t>bn</a:t>
            </a:r>
            <a:r>
              <a:rPr lang="en-US" dirty="0">
                <a:latin typeface="Arial" panose="020B0604020202020204" pitchFamily="34" charset="0"/>
                <a:ea typeface="Arial Unicode MS" panose="020B0604020202020204" pitchFamily="34" charset="-128"/>
                <a:cs typeface="Arial" panose="020B0604020202020204" pitchFamily="34" charset="0"/>
              </a:rPr>
              <a:t> COPD</a:t>
            </a:r>
          </a:p>
        </p:txBody>
      </p:sp>
      <p:sp>
        <p:nvSpPr>
          <p:cNvPr id="86019" name="Rectangle 12"/>
          <p:cNvSpPr>
            <a:spLocks noGrp="1" noChangeArrowheads="1"/>
          </p:cNvSpPr>
          <p:nvPr>
            <p:ph idx="4294967295"/>
          </p:nvPr>
        </p:nvSpPr>
        <p:spPr>
          <a:xfrm>
            <a:off x="0" y="1390650"/>
            <a:ext cx="2778125" cy="3667125"/>
          </a:xfrm>
        </p:spPr>
        <p:txBody>
          <a:bodyPr/>
          <a:lstStyle/>
          <a:p>
            <a:pPr marL="0" indent="0" algn="r">
              <a:lnSpc>
                <a:spcPct val="100000"/>
              </a:lnSpc>
              <a:spcBef>
                <a:spcPct val="0"/>
              </a:spcBef>
              <a:spcAft>
                <a:spcPts val="2400"/>
              </a:spcAft>
              <a:buNone/>
            </a:pPr>
            <a:r>
              <a:rPr lang="en-US" sz="2000" dirty="0" err="1">
                <a:latin typeface="Arial" panose="020B0604020202020204" pitchFamily="34" charset="0"/>
                <a:ea typeface="Arial Unicode MS" panose="020B0604020202020204" pitchFamily="34" charset="-128"/>
                <a:cs typeface="Arial" panose="020B0604020202020204" pitchFamily="34" charset="0"/>
              </a:rPr>
              <a:t>Đục</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thủy</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tinh</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thể</a:t>
            </a:r>
            <a:endParaRPr lang="en-US" sz="2000" dirty="0">
              <a:latin typeface="Arial" panose="020B0604020202020204" pitchFamily="34" charset="0"/>
              <a:ea typeface="Arial Unicode MS" panose="020B0604020202020204" pitchFamily="34" charset="-128"/>
              <a:cs typeface="Arial" panose="020B0604020202020204" pitchFamily="34" charset="0"/>
            </a:endParaRPr>
          </a:p>
          <a:p>
            <a:pPr marL="0" indent="0" algn="r">
              <a:lnSpc>
                <a:spcPct val="100000"/>
              </a:lnSpc>
              <a:spcBef>
                <a:spcPct val="0"/>
              </a:spcBef>
              <a:spcAft>
                <a:spcPts val="2400"/>
              </a:spcAft>
              <a:buNone/>
            </a:pPr>
            <a:r>
              <a:rPr lang="en-US" sz="2000" dirty="0" err="1">
                <a:latin typeface="Arial" panose="020B0604020202020204" pitchFamily="34" charset="0"/>
                <a:ea typeface="Arial Unicode MS" panose="020B0604020202020204" pitchFamily="34" charset="-128"/>
                <a:cs typeface="Arial" panose="020B0604020202020204" pitchFamily="34" charset="0"/>
              </a:rPr>
              <a:t>Viêm</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mũi</a:t>
            </a:r>
            <a:endParaRPr lang="en-US" sz="2000" dirty="0">
              <a:latin typeface="Arial" panose="020B0604020202020204" pitchFamily="34" charset="0"/>
              <a:ea typeface="Arial Unicode MS" panose="020B0604020202020204" pitchFamily="34" charset="-128"/>
              <a:cs typeface="Arial" panose="020B0604020202020204" pitchFamily="34" charset="0"/>
            </a:endParaRPr>
          </a:p>
          <a:p>
            <a:pPr marL="0" indent="0" algn="r">
              <a:lnSpc>
                <a:spcPct val="100000"/>
              </a:lnSpc>
              <a:spcBef>
                <a:spcPct val="0"/>
              </a:spcBef>
              <a:spcAft>
                <a:spcPts val="2400"/>
              </a:spcAft>
              <a:buNone/>
            </a:pPr>
            <a:r>
              <a:rPr lang="en-US" sz="2000" dirty="0" err="1">
                <a:latin typeface="Arial" panose="020B0604020202020204" pitchFamily="34" charset="0"/>
                <a:ea typeface="Arial Unicode MS" panose="020B0604020202020204" pitchFamily="34" charset="-128"/>
                <a:cs typeface="Arial" panose="020B0604020202020204" pitchFamily="34" charset="0"/>
              </a:rPr>
              <a:t>Đau</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họng</a:t>
            </a:r>
            <a:endParaRPr lang="en-US" sz="2000" dirty="0">
              <a:latin typeface="Arial" panose="020B0604020202020204" pitchFamily="34" charset="0"/>
              <a:ea typeface="Arial Unicode MS" panose="020B0604020202020204" pitchFamily="34" charset="-128"/>
              <a:cs typeface="Arial" panose="020B0604020202020204" pitchFamily="34" charset="0"/>
            </a:endParaRPr>
          </a:p>
          <a:p>
            <a:pPr marL="0" indent="0" algn="r">
              <a:lnSpc>
                <a:spcPct val="100000"/>
              </a:lnSpc>
              <a:spcBef>
                <a:spcPct val="0"/>
              </a:spcBef>
              <a:spcAft>
                <a:spcPts val="2400"/>
              </a:spcAft>
              <a:buNone/>
            </a:pPr>
            <a:r>
              <a:rPr lang="en-US" sz="2000" dirty="0" err="1">
                <a:latin typeface="Arial" panose="020B0604020202020204" pitchFamily="34" charset="0"/>
                <a:ea typeface="Arial Unicode MS" panose="020B0604020202020204" pitchFamily="34" charset="-128"/>
                <a:cs typeface="Arial" panose="020B0604020202020204" pitchFamily="34" charset="0"/>
              </a:rPr>
              <a:t>Tăng</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các</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vết</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bầm</a:t>
            </a:r>
            <a:endParaRPr lang="tr-TR" sz="2000" dirty="0">
              <a:latin typeface="Arial" panose="020B0604020202020204" pitchFamily="34" charset="0"/>
              <a:ea typeface="Arial Unicode MS" panose="020B0604020202020204" pitchFamily="34" charset="-128"/>
              <a:cs typeface="Arial" panose="020B0604020202020204" pitchFamily="34" charset="0"/>
            </a:endParaRPr>
          </a:p>
          <a:p>
            <a:pPr marL="0" indent="0" algn="r">
              <a:lnSpc>
                <a:spcPct val="100000"/>
              </a:lnSpc>
              <a:spcBef>
                <a:spcPct val="0"/>
              </a:spcBef>
              <a:spcAft>
                <a:spcPts val="2400"/>
              </a:spcAft>
              <a:buNone/>
            </a:pPr>
            <a:r>
              <a:rPr lang="en-US" sz="2000" dirty="0" err="1">
                <a:latin typeface="Arial" panose="020B0604020202020204" pitchFamily="34" charset="0"/>
                <a:ea typeface="Arial Unicode MS" panose="020B0604020202020204" pitchFamily="34" charset="-128"/>
                <a:cs typeface="Arial" panose="020B0604020202020204" pitchFamily="34" charset="0"/>
              </a:rPr>
              <a:t>Giảm</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mật</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độ</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xương</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gãy</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xương</a:t>
            </a:r>
            <a:endParaRPr lang="en-US" sz="2000" dirty="0">
              <a:latin typeface="Arial" panose="020B0604020202020204" pitchFamily="34" charset="0"/>
              <a:ea typeface="Arial Unicode MS" panose="020B0604020202020204" pitchFamily="34" charset="-128"/>
              <a:cs typeface="Arial" panose="020B0604020202020204" pitchFamily="34" charset="0"/>
            </a:endParaRPr>
          </a:p>
        </p:txBody>
      </p:sp>
      <p:sp>
        <p:nvSpPr>
          <p:cNvPr id="86020" name="Content Placeholder 18"/>
          <p:cNvSpPr>
            <a:spLocks noGrp="1"/>
          </p:cNvSpPr>
          <p:nvPr>
            <p:ph sz="half" idx="4294967295"/>
          </p:nvPr>
        </p:nvSpPr>
        <p:spPr>
          <a:xfrm>
            <a:off x="9509125" y="1390650"/>
            <a:ext cx="2682875" cy="4843463"/>
          </a:xfrm>
        </p:spPr>
        <p:txBody>
          <a:bodyPr/>
          <a:lstStyle/>
          <a:p>
            <a:pPr marL="0" lvl="1" indent="0">
              <a:lnSpc>
                <a:spcPct val="100000"/>
              </a:lnSpc>
              <a:spcBef>
                <a:spcPct val="0"/>
              </a:spcBef>
              <a:spcAft>
                <a:spcPts val="2400"/>
              </a:spcAft>
              <a:buSzPct val="75000"/>
              <a:buNone/>
            </a:pPr>
            <a:r>
              <a:rPr lang="en-US" sz="2000" dirty="0" err="1">
                <a:latin typeface="Arial" panose="020B0604020202020204" pitchFamily="34" charset="0"/>
                <a:ea typeface="Arial Unicode MS" panose="020B0604020202020204" pitchFamily="34" charset="-128"/>
                <a:cs typeface="Arial" panose="020B0604020202020204" pitchFamily="34" charset="0"/>
              </a:rPr>
              <a:t>Tăng</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áp</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nội</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nhãn</a:t>
            </a:r>
            <a:r>
              <a:rPr lang="en-US" sz="2000" dirty="0">
                <a:latin typeface="Arial" panose="020B0604020202020204" pitchFamily="34" charset="0"/>
                <a:ea typeface="Arial Unicode MS" panose="020B0604020202020204" pitchFamily="34" charset="-128"/>
                <a:cs typeface="Arial" panose="020B0604020202020204" pitchFamily="34" charset="0"/>
              </a:rPr>
              <a:t>/glaucoma</a:t>
            </a:r>
          </a:p>
          <a:p>
            <a:pPr marL="0" lvl="1" indent="0">
              <a:lnSpc>
                <a:spcPct val="100000"/>
              </a:lnSpc>
              <a:spcBef>
                <a:spcPct val="0"/>
              </a:spcBef>
              <a:spcAft>
                <a:spcPts val="2400"/>
              </a:spcAft>
              <a:buSzPct val="75000"/>
              <a:buNone/>
            </a:pPr>
            <a:r>
              <a:rPr lang="en-US" sz="2000" dirty="0" err="1">
                <a:latin typeface="Arial" panose="020B0604020202020204" pitchFamily="34" charset="0"/>
                <a:ea typeface="Arial Unicode MS" panose="020B0604020202020204" pitchFamily="34" charset="-128"/>
                <a:cs typeface="Arial" panose="020B0604020202020204" pitchFamily="34" charset="0"/>
              </a:rPr>
              <a:t>Nấm</a:t>
            </a:r>
            <a:r>
              <a:rPr lang="en-US" sz="2000" dirty="0">
                <a:latin typeface="Arial" panose="020B0604020202020204" pitchFamily="34" charset="0"/>
                <a:ea typeface="Arial Unicode MS" panose="020B0604020202020204" pitchFamily="34" charset="-128"/>
                <a:cs typeface="Arial" panose="020B0604020202020204" pitchFamily="34" charset="0"/>
              </a:rPr>
              <a:t> Candida </a:t>
            </a:r>
            <a:r>
              <a:rPr lang="en-US" sz="2000" dirty="0" err="1">
                <a:latin typeface="Arial" panose="020B0604020202020204" pitchFamily="34" charset="0"/>
                <a:ea typeface="Arial Unicode MS" panose="020B0604020202020204" pitchFamily="34" charset="-128"/>
                <a:cs typeface="Arial" panose="020B0604020202020204" pitchFamily="34" charset="0"/>
              </a:rPr>
              <a:t>họng</a:t>
            </a:r>
            <a:endParaRPr lang="en-US" sz="2000" dirty="0">
              <a:latin typeface="Arial" panose="020B0604020202020204" pitchFamily="34" charset="0"/>
              <a:ea typeface="Arial Unicode MS" panose="020B0604020202020204" pitchFamily="34" charset="-128"/>
              <a:cs typeface="Arial" panose="020B0604020202020204" pitchFamily="34" charset="0"/>
            </a:endParaRPr>
          </a:p>
          <a:p>
            <a:pPr marL="0" lvl="1" indent="0">
              <a:lnSpc>
                <a:spcPct val="100000"/>
              </a:lnSpc>
              <a:spcBef>
                <a:spcPct val="0"/>
              </a:spcBef>
              <a:spcAft>
                <a:spcPts val="2400"/>
              </a:spcAft>
              <a:buSzPct val="75000"/>
              <a:buNone/>
            </a:pPr>
            <a:r>
              <a:rPr lang="en-US" sz="2000" dirty="0" err="1">
                <a:latin typeface="Arial" panose="020B0604020202020204" pitchFamily="34" charset="0"/>
                <a:ea typeface="Arial Unicode MS" panose="020B0604020202020204" pitchFamily="34" charset="-128"/>
                <a:cs typeface="Arial" panose="020B0604020202020204" pitchFamily="34" charset="0"/>
              </a:rPr>
              <a:t>Nhiễm</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trùng</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hô</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hấp</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trên</a:t>
            </a:r>
            <a:endParaRPr lang="en-US" sz="2000" dirty="0">
              <a:latin typeface="Arial" panose="020B0604020202020204" pitchFamily="34" charset="0"/>
              <a:ea typeface="Arial Unicode MS" panose="020B0604020202020204" pitchFamily="34" charset="-128"/>
              <a:cs typeface="Arial" panose="020B0604020202020204" pitchFamily="34" charset="0"/>
            </a:endParaRPr>
          </a:p>
          <a:p>
            <a:pPr marL="0" lvl="1" indent="0">
              <a:lnSpc>
                <a:spcPct val="100000"/>
              </a:lnSpc>
              <a:spcBef>
                <a:spcPct val="0"/>
              </a:spcBef>
              <a:spcAft>
                <a:spcPts val="2400"/>
              </a:spcAft>
              <a:buSzPct val="75000"/>
              <a:buNone/>
            </a:pPr>
            <a:r>
              <a:rPr lang="en-US" sz="2000" dirty="0" err="1">
                <a:latin typeface="Arial" panose="020B0604020202020204" pitchFamily="34" charset="0"/>
                <a:ea typeface="Arial Unicode MS" panose="020B0604020202020204" pitchFamily="34" charset="-128"/>
                <a:cs typeface="Arial" panose="020B0604020202020204" pitchFamily="34" charset="0"/>
              </a:rPr>
              <a:t>Viêm</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phổi</a:t>
            </a:r>
            <a:endParaRPr lang="en-US" sz="2000" dirty="0">
              <a:latin typeface="Arial" panose="020B0604020202020204" pitchFamily="34" charset="0"/>
              <a:ea typeface="Arial Unicode MS" panose="020B0604020202020204" pitchFamily="34" charset="-128"/>
              <a:cs typeface="Arial" panose="020B0604020202020204" pitchFamily="34" charset="0"/>
            </a:endParaRPr>
          </a:p>
          <a:p>
            <a:pPr marL="0" lvl="1" indent="0">
              <a:lnSpc>
                <a:spcPct val="100000"/>
              </a:lnSpc>
              <a:spcBef>
                <a:spcPct val="0"/>
              </a:spcBef>
              <a:spcAft>
                <a:spcPts val="2400"/>
              </a:spcAft>
              <a:buSzPct val="75000"/>
              <a:buNone/>
            </a:pPr>
            <a:endParaRPr lang="en-US" sz="2000" dirty="0">
              <a:latin typeface="Arial" panose="020B0604020202020204" pitchFamily="34" charset="0"/>
              <a:ea typeface="Arial Unicode MS" panose="020B0604020202020204" pitchFamily="34" charset="-128"/>
              <a:cs typeface="Arial" panose="020B0604020202020204" pitchFamily="34" charset="0"/>
            </a:endParaRPr>
          </a:p>
          <a:p>
            <a:pPr marL="0" lvl="1" indent="0">
              <a:lnSpc>
                <a:spcPct val="100000"/>
              </a:lnSpc>
              <a:spcBef>
                <a:spcPct val="0"/>
              </a:spcBef>
              <a:spcAft>
                <a:spcPts val="2400"/>
              </a:spcAft>
              <a:buSzPct val="75000"/>
              <a:buNone/>
            </a:pPr>
            <a:endParaRPr lang="en-US" sz="2000" dirty="0">
              <a:latin typeface="Arial" panose="020B0604020202020204" pitchFamily="34" charset="0"/>
              <a:ea typeface="Arial Unicode MS" panose="020B0604020202020204" pitchFamily="34" charset="-128"/>
              <a:cs typeface="Arial" panose="020B0604020202020204" pitchFamily="34" charset="0"/>
            </a:endParaRPr>
          </a:p>
          <a:p>
            <a:pPr marL="0" indent="0">
              <a:lnSpc>
                <a:spcPct val="100000"/>
              </a:lnSpc>
              <a:spcBef>
                <a:spcPct val="0"/>
              </a:spcBef>
              <a:spcAft>
                <a:spcPts val="2400"/>
              </a:spcAft>
              <a:buNone/>
            </a:pPr>
            <a:endParaRPr lang="en-US" sz="2000" dirty="0">
              <a:latin typeface="Arial" panose="020B0604020202020204" pitchFamily="34" charset="0"/>
              <a:ea typeface="Arial Unicode MS" panose="020B0604020202020204" pitchFamily="34" charset="-128"/>
              <a:cs typeface="Arial" panose="020B0604020202020204" pitchFamily="34" charset="0"/>
            </a:endParaRPr>
          </a:p>
        </p:txBody>
      </p:sp>
      <p:sp>
        <p:nvSpPr>
          <p:cNvPr id="86021" name="Text Box 4"/>
          <p:cNvSpPr txBox="1">
            <a:spLocks noChangeArrowheads="1"/>
          </p:cNvSpPr>
          <p:nvPr/>
        </p:nvSpPr>
        <p:spPr bwMode="auto">
          <a:xfrm>
            <a:off x="1877567" y="6602255"/>
            <a:ext cx="8525767" cy="246221"/>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sz="1000" b="0" kern="0" dirty="0" err="1">
                <a:solidFill>
                  <a:prstClr val="white"/>
                </a:solidFill>
                <a:cs typeface="Arial" pitchFamily="34" charset="0"/>
              </a:rPr>
              <a:t>Gartlehner</a:t>
            </a:r>
            <a:r>
              <a:rPr lang="en-US" sz="1000" b="0" kern="0" dirty="0">
                <a:solidFill>
                  <a:prstClr val="white"/>
                </a:solidFill>
                <a:cs typeface="Arial" pitchFamily="34" charset="0"/>
              </a:rPr>
              <a:t> GG, et al. </a:t>
            </a:r>
            <a:r>
              <a:rPr lang="en-US" sz="1000" b="0" i="1" kern="0" dirty="0">
                <a:solidFill>
                  <a:prstClr val="white"/>
                </a:solidFill>
                <a:cs typeface="Arial" pitchFamily="34" charset="0"/>
              </a:rPr>
              <a:t>Ann Fam Med. </a:t>
            </a:r>
            <a:r>
              <a:rPr lang="en-US" sz="1000" b="0" kern="0" dirty="0">
                <a:solidFill>
                  <a:prstClr val="white"/>
                </a:solidFill>
                <a:cs typeface="Arial" pitchFamily="34" charset="0"/>
              </a:rPr>
              <a:t>2006;4:243-262</a:t>
            </a:r>
            <a:r>
              <a:rPr lang="en-US" sz="1000" b="0" kern="0">
                <a:solidFill>
                  <a:prstClr val="white"/>
                </a:solidFill>
                <a:cs typeface="Arial" pitchFamily="34" charset="0"/>
              </a:rPr>
              <a:t>; Singh S, </a:t>
            </a:r>
            <a:r>
              <a:rPr lang="en-US" sz="1000" b="0" kern="0" dirty="0">
                <a:solidFill>
                  <a:prstClr val="white"/>
                </a:solidFill>
                <a:cs typeface="Arial" pitchFamily="34" charset="0"/>
              </a:rPr>
              <a:t>Loke YK. </a:t>
            </a:r>
            <a:r>
              <a:rPr lang="en-US" sz="1000" b="0" i="1" kern="0" dirty="0">
                <a:solidFill>
                  <a:prstClr val="white"/>
                </a:solidFill>
                <a:cs typeface="Arial" pitchFamily="34" charset="0"/>
              </a:rPr>
              <a:t>J COPD. </a:t>
            </a:r>
            <a:r>
              <a:rPr lang="en-US" sz="1000" b="0" kern="0" dirty="0">
                <a:solidFill>
                  <a:prstClr val="white"/>
                </a:solidFill>
                <a:cs typeface="Arial" pitchFamily="34" charset="0"/>
              </a:rPr>
              <a:t>2010;5:189-195; Price D, Prim </a:t>
            </a:r>
            <a:r>
              <a:rPr lang="en-US" sz="1000" b="0" kern="0">
                <a:solidFill>
                  <a:prstClr val="white"/>
                </a:solidFill>
                <a:cs typeface="Arial" pitchFamily="34" charset="0"/>
              </a:rPr>
              <a:t>Care Res </a:t>
            </a:r>
            <a:r>
              <a:rPr lang="en-US" sz="1000" b="0" kern="0" dirty="0">
                <a:solidFill>
                  <a:prstClr val="white"/>
                </a:solidFill>
                <a:cs typeface="Arial" pitchFamily="34" charset="0"/>
              </a:rPr>
              <a:t>2012</a:t>
            </a:r>
          </a:p>
        </p:txBody>
      </p:sp>
      <p:pic>
        <p:nvPicPr>
          <p:cNvPr id="86022" name="Picture 5"/>
          <p:cNvPicPr>
            <a:picLocks noChangeAspect="1" noChangeArrowheads="1"/>
          </p:cNvPicPr>
          <p:nvPr/>
        </p:nvPicPr>
        <p:blipFill>
          <a:blip r:embed="rId3" cstate="print"/>
          <a:srcRect/>
          <a:stretch>
            <a:fillRect/>
          </a:stretch>
        </p:blipFill>
        <p:spPr bwMode="auto">
          <a:xfrm>
            <a:off x="5024438" y="1528188"/>
            <a:ext cx="1981200" cy="4491038"/>
          </a:xfrm>
          <a:prstGeom prst="rect">
            <a:avLst/>
          </a:prstGeom>
          <a:noFill/>
          <a:ln w="12700" algn="ctr">
            <a:noFill/>
            <a:miter lim="800000"/>
            <a:headEnd/>
            <a:tailEnd/>
          </a:ln>
        </p:spPr>
      </p:pic>
      <p:cxnSp>
        <p:nvCxnSpPr>
          <p:cNvPr id="86023" name="Straight Arrow Connector 20"/>
          <p:cNvCxnSpPr>
            <a:cxnSpLocks noChangeShapeType="1"/>
          </p:cNvCxnSpPr>
          <p:nvPr/>
        </p:nvCxnSpPr>
        <p:spPr bwMode="auto">
          <a:xfrm>
            <a:off x="4416426" y="1596451"/>
            <a:ext cx="1484313" cy="209550"/>
          </a:xfrm>
          <a:prstGeom prst="straightConnector1">
            <a:avLst/>
          </a:prstGeom>
          <a:noFill/>
          <a:ln w="28575" algn="ctr">
            <a:solidFill>
              <a:srgbClr val="FF0000"/>
            </a:solidFill>
            <a:round/>
            <a:headEnd/>
            <a:tailEnd type="arrow" w="med" len="med"/>
          </a:ln>
        </p:spPr>
      </p:cxnSp>
      <p:cxnSp>
        <p:nvCxnSpPr>
          <p:cNvPr id="86024" name="Straight Arrow Connector 22"/>
          <p:cNvCxnSpPr>
            <a:cxnSpLocks noChangeShapeType="1"/>
          </p:cNvCxnSpPr>
          <p:nvPr/>
        </p:nvCxnSpPr>
        <p:spPr bwMode="auto">
          <a:xfrm flipH="1">
            <a:off x="6186489" y="1731388"/>
            <a:ext cx="1438275" cy="88900"/>
          </a:xfrm>
          <a:prstGeom prst="straightConnector1">
            <a:avLst/>
          </a:prstGeom>
          <a:noFill/>
          <a:ln w="28575" algn="ctr">
            <a:solidFill>
              <a:srgbClr val="FF0000"/>
            </a:solidFill>
            <a:round/>
            <a:headEnd/>
            <a:tailEnd type="arrow" w="med" len="med"/>
          </a:ln>
        </p:spPr>
      </p:cxnSp>
      <p:cxnSp>
        <p:nvCxnSpPr>
          <p:cNvPr id="86025" name="Straight Arrow Connector 24"/>
          <p:cNvCxnSpPr>
            <a:cxnSpLocks noChangeShapeType="1"/>
          </p:cNvCxnSpPr>
          <p:nvPr/>
        </p:nvCxnSpPr>
        <p:spPr bwMode="auto">
          <a:xfrm flipV="1">
            <a:off x="4387850" y="1955226"/>
            <a:ext cx="1587500" cy="241300"/>
          </a:xfrm>
          <a:prstGeom prst="straightConnector1">
            <a:avLst/>
          </a:prstGeom>
          <a:noFill/>
          <a:ln w="28575" algn="ctr">
            <a:solidFill>
              <a:srgbClr val="FF0000"/>
            </a:solidFill>
            <a:round/>
            <a:headEnd/>
            <a:tailEnd type="arrow" w="med" len="med"/>
          </a:ln>
        </p:spPr>
      </p:cxnSp>
      <p:cxnSp>
        <p:nvCxnSpPr>
          <p:cNvPr id="86026" name="Straight Arrow Connector 26"/>
          <p:cNvCxnSpPr>
            <a:cxnSpLocks noChangeShapeType="1"/>
          </p:cNvCxnSpPr>
          <p:nvPr/>
        </p:nvCxnSpPr>
        <p:spPr bwMode="auto">
          <a:xfrm flipH="1" flipV="1">
            <a:off x="6021388" y="2090164"/>
            <a:ext cx="1573212" cy="404813"/>
          </a:xfrm>
          <a:prstGeom prst="straightConnector1">
            <a:avLst/>
          </a:prstGeom>
          <a:noFill/>
          <a:ln w="28575" algn="ctr">
            <a:solidFill>
              <a:srgbClr val="FF0000"/>
            </a:solidFill>
            <a:round/>
            <a:headEnd/>
            <a:tailEnd type="arrow" w="med" len="med"/>
          </a:ln>
        </p:spPr>
      </p:cxnSp>
      <p:cxnSp>
        <p:nvCxnSpPr>
          <p:cNvPr id="86027" name="Straight Arrow Connector 28"/>
          <p:cNvCxnSpPr>
            <a:cxnSpLocks noChangeShapeType="1"/>
          </p:cNvCxnSpPr>
          <p:nvPr/>
        </p:nvCxnSpPr>
        <p:spPr bwMode="auto">
          <a:xfrm flipV="1">
            <a:off x="4416426" y="2180652"/>
            <a:ext cx="1470025" cy="630237"/>
          </a:xfrm>
          <a:prstGeom prst="straightConnector1">
            <a:avLst/>
          </a:prstGeom>
          <a:noFill/>
          <a:ln w="28575" algn="ctr">
            <a:solidFill>
              <a:srgbClr val="FF0000"/>
            </a:solidFill>
            <a:round/>
            <a:headEnd/>
            <a:tailEnd type="arrow" w="med" len="med"/>
          </a:ln>
        </p:spPr>
      </p:cxnSp>
      <p:cxnSp>
        <p:nvCxnSpPr>
          <p:cNvPr id="86028" name="Straight Arrow Connector 97279"/>
          <p:cNvCxnSpPr>
            <a:cxnSpLocks noChangeShapeType="1"/>
          </p:cNvCxnSpPr>
          <p:nvPr/>
        </p:nvCxnSpPr>
        <p:spPr bwMode="auto">
          <a:xfrm flipH="1" flipV="1">
            <a:off x="6005514" y="2210813"/>
            <a:ext cx="1558925" cy="1004888"/>
          </a:xfrm>
          <a:prstGeom prst="straightConnector1">
            <a:avLst/>
          </a:prstGeom>
          <a:noFill/>
          <a:ln w="28575" algn="ctr">
            <a:solidFill>
              <a:srgbClr val="FF0000"/>
            </a:solidFill>
            <a:round/>
            <a:headEnd/>
            <a:tailEnd type="arrow" w="med" len="med"/>
          </a:ln>
        </p:spPr>
      </p:cxnSp>
      <p:cxnSp>
        <p:nvCxnSpPr>
          <p:cNvPr id="86029" name="Straight Arrow Connector 97285"/>
          <p:cNvCxnSpPr>
            <a:cxnSpLocks noChangeShapeType="1"/>
          </p:cNvCxnSpPr>
          <p:nvPr/>
        </p:nvCxnSpPr>
        <p:spPr bwMode="auto">
          <a:xfrm flipV="1">
            <a:off x="4387851" y="2810889"/>
            <a:ext cx="1108075" cy="614363"/>
          </a:xfrm>
          <a:prstGeom prst="straightConnector1">
            <a:avLst/>
          </a:prstGeom>
          <a:noFill/>
          <a:ln w="28575" algn="ctr">
            <a:solidFill>
              <a:srgbClr val="FF0000"/>
            </a:solidFill>
            <a:round/>
            <a:headEnd/>
            <a:tailEnd type="arrow" w="med" len="med"/>
          </a:ln>
        </p:spPr>
      </p:cxnSp>
      <p:cxnSp>
        <p:nvCxnSpPr>
          <p:cNvPr id="86030" name="Straight Arrow Connector 97287"/>
          <p:cNvCxnSpPr>
            <a:cxnSpLocks noChangeShapeType="1"/>
          </p:cNvCxnSpPr>
          <p:nvPr/>
        </p:nvCxnSpPr>
        <p:spPr bwMode="auto">
          <a:xfrm flipV="1">
            <a:off x="4387850" y="3860227"/>
            <a:ext cx="1258888" cy="193675"/>
          </a:xfrm>
          <a:prstGeom prst="straightConnector1">
            <a:avLst/>
          </a:prstGeom>
          <a:noFill/>
          <a:ln w="28575" algn="ctr">
            <a:solidFill>
              <a:srgbClr val="FF0000"/>
            </a:solidFill>
            <a:round/>
            <a:headEnd/>
            <a:tailEnd type="arrow" w="med" len="med"/>
          </a:ln>
        </p:spPr>
      </p:cxnSp>
      <p:cxnSp>
        <p:nvCxnSpPr>
          <p:cNvPr id="86031" name="Straight Arrow Connector 97289"/>
          <p:cNvCxnSpPr>
            <a:cxnSpLocks noChangeShapeType="1"/>
          </p:cNvCxnSpPr>
          <p:nvPr/>
        </p:nvCxnSpPr>
        <p:spPr bwMode="auto">
          <a:xfrm flipH="1" flipV="1">
            <a:off x="6140451" y="2841052"/>
            <a:ext cx="1514475" cy="1184275"/>
          </a:xfrm>
          <a:prstGeom prst="straightConnector1">
            <a:avLst/>
          </a:prstGeom>
          <a:noFill/>
          <a:ln w="28575" algn="ctr">
            <a:solidFill>
              <a:srgbClr val="FF0000"/>
            </a:solidFill>
            <a:round/>
            <a:headEnd/>
            <a:tailEnd type="arrow" w="med" len="med"/>
          </a:ln>
        </p:spPr>
      </p:cxnSp>
      <p:pic>
        <p:nvPicPr>
          <p:cNvPr id="2" name="Picture 1"/>
          <p:cNvPicPr>
            <a:picLocks noChangeAspect="1"/>
          </p:cNvPicPr>
          <p:nvPr/>
        </p:nvPicPr>
        <p:blipFill>
          <a:blip r:embed="rId4"/>
          <a:stretch>
            <a:fillRect/>
          </a:stretch>
        </p:blipFill>
        <p:spPr>
          <a:xfrm>
            <a:off x="3143672" y="4617630"/>
            <a:ext cx="7424660" cy="1903298"/>
          </a:xfrm>
          <a:prstGeom prst="rect">
            <a:avLst/>
          </a:prstGeom>
        </p:spPr>
      </p:pic>
    </p:spTree>
    <p:extLst>
      <p:ext uri="{BB962C8B-B14F-4D97-AF65-F5344CB8AC3E}">
        <p14:creationId xmlns:p14="http://schemas.microsoft.com/office/powerpoint/2010/main" val="35850912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ICS remain prescribed to low-risk patients in clinical practice</a:t>
            </a:r>
            <a:br>
              <a:rPr lang="en-US" dirty="0"/>
            </a:br>
            <a:endParaRPr lang="en-US" dirty="0"/>
          </a:p>
        </p:txBody>
      </p:sp>
      <p:sp>
        <p:nvSpPr>
          <p:cNvPr id="3" name="Content Placeholder 2"/>
          <p:cNvSpPr>
            <a:spLocks noGrp="1"/>
          </p:cNvSpPr>
          <p:nvPr>
            <p:ph idx="1"/>
          </p:nvPr>
        </p:nvSpPr>
        <p:spPr>
          <a:xfrm>
            <a:off x="2209800" y="1371600"/>
            <a:ext cx="7772400" cy="1082040"/>
          </a:xfrm>
        </p:spPr>
        <p:txBody>
          <a:bodyPr>
            <a:normAutofit fontScale="70000" lnSpcReduction="20000"/>
          </a:bodyPr>
          <a:lstStyle/>
          <a:p>
            <a:pPr marL="0" indent="0">
              <a:buNone/>
            </a:pPr>
            <a:r>
              <a:rPr lang="en-US" sz="1600" dirty="0"/>
              <a:t>Historically, ICS treatment has not been recommended in patients with moderate airflow limitation and no exacerbation history[1,2]</a:t>
            </a:r>
          </a:p>
          <a:p>
            <a:pPr marL="0" indent="0">
              <a:buNone/>
            </a:pPr>
            <a:r>
              <a:rPr lang="en-US" sz="1600" dirty="0"/>
              <a:t>Nevertheless, ICS are reportedly prescribed in GOLD A and B patients in clinical practice[3]</a:t>
            </a:r>
          </a:p>
          <a:p>
            <a:endParaRPr lang="en-US" sz="1600" dirty="0"/>
          </a:p>
        </p:txBody>
      </p:sp>
      <p:sp>
        <p:nvSpPr>
          <p:cNvPr id="5" name="Rectangle 4"/>
          <p:cNvSpPr/>
          <p:nvPr/>
        </p:nvSpPr>
        <p:spPr>
          <a:xfrm>
            <a:off x="1635959" y="5493026"/>
            <a:ext cx="7543800" cy="476412"/>
          </a:xfrm>
          <a:prstGeom prst="rect">
            <a:avLst/>
          </a:prstGeom>
          <a:solidFill>
            <a:schemeClr val="tx1"/>
          </a:solidFill>
        </p:spPr>
        <p:txBody>
          <a:bodyPr wrap="square">
            <a:spAutoFit/>
          </a:bodyPr>
          <a:lstStyle/>
          <a:p>
            <a:pPr marL="271145" marR="1033780" fontAlgn="auto">
              <a:lnSpc>
                <a:spcPct val="104000"/>
              </a:lnSpc>
              <a:spcBef>
                <a:spcPts val="400"/>
              </a:spcBef>
              <a:spcAft>
                <a:spcPts val="0"/>
              </a:spcAft>
              <a:defRPr/>
            </a:pPr>
            <a:r>
              <a:rPr lang="en-US" sz="1200" b="0" spc="-5" dirty="0">
                <a:solidFill>
                  <a:srgbClr val="404040"/>
                </a:solidFill>
                <a:ea typeface="Arial" panose="020B0604020202020204" pitchFamily="34" charset="0"/>
                <a:cs typeface="Times New Roman" panose="02020603050405020304" pitchFamily="18" charset="0"/>
              </a:rPr>
              <a:t>*</a:t>
            </a:r>
            <a:r>
              <a:rPr lang="en-US" sz="1200" b="0" spc="15" dirty="0">
                <a:solidFill>
                  <a:srgbClr val="000000"/>
                </a:solidFill>
                <a:ea typeface="Arial" panose="020B0604020202020204" pitchFamily="34" charset="0"/>
                <a:cs typeface="Times New Roman" panose="02020603050405020304" pitchFamily="18" charset="0"/>
              </a:rPr>
              <a:t>T</a:t>
            </a:r>
            <a:r>
              <a:rPr lang="en-US" sz="1200" b="0" dirty="0">
                <a:solidFill>
                  <a:srgbClr val="000000"/>
                </a:solidFill>
                <a:ea typeface="Arial" panose="020B0604020202020204" pitchFamily="34" charset="0"/>
                <a:cs typeface="Times New Roman" panose="02020603050405020304" pitchFamily="18" charset="0"/>
              </a:rPr>
              <a:t>he</a:t>
            </a:r>
            <a:r>
              <a:rPr lang="en-US" sz="1200" b="0" spc="-40"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s</a:t>
            </a:r>
            <a:r>
              <a:rPr lang="en-US" sz="1200" b="0" spc="20" dirty="0">
                <a:solidFill>
                  <a:srgbClr val="000000"/>
                </a:solidFill>
                <a:ea typeface="Arial" panose="020B0604020202020204" pitchFamily="34" charset="0"/>
                <a:cs typeface="Times New Roman" panose="02020603050405020304" pitchFamily="18" charset="0"/>
              </a:rPr>
              <a:t>m</a:t>
            </a:r>
            <a:r>
              <a:rPr lang="en-US" sz="1200" b="0" dirty="0">
                <a:solidFill>
                  <a:srgbClr val="000000"/>
                </a:solidFill>
                <a:ea typeface="Arial" panose="020B0604020202020204" pitchFamily="34" charset="0"/>
                <a:cs typeface="Times New Roman" panose="02020603050405020304" pitchFamily="18" charset="0"/>
              </a:rPr>
              <a:t>a</a:t>
            </a:r>
            <a:r>
              <a:rPr lang="en-US" sz="1200" b="0" spc="-5" dirty="0">
                <a:solidFill>
                  <a:srgbClr val="000000"/>
                </a:solidFill>
                <a:ea typeface="Arial" panose="020B0604020202020204" pitchFamily="34" charset="0"/>
                <a:cs typeface="Times New Roman" panose="02020603050405020304" pitchFamily="18" charset="0"/>
              </a:rPr>
              <a:t>l</a:t>
            </a:r>
            <a:r>
              <a:rPr lang="en-US" sz="1200" b="0" dirty="0">
                <a:solidFill>
                  <a:srgbClr val="000000"/>
                </a:solidFill>
                <a:ea typeface="Arial" panose="020B0604020202020204" pitchFamily="34" charset="0"/>
                <a:cs typeface="Times New Roman" panose="02020603050405020304" pitchFamily="18" charset="0"/>
              </a:rPr>
              <a:t>l</a:t>
            </a:r>
            <a:r>
              <a:rPr lang="en-US" sz="1200" b="0" spc="-30"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n</a:t>
            </a:r>
            <a:r>
              <a:rPr lang="en-US" sz="1200" b="0" spc="-5" dirty="0">
                <a:solidFill>
                  <a:srgbClr val="000000"/>
                </a:solidFill>
                <a:ea typeface="Arial" panose="020B0604020202020204" pitchFamily="34" charset="0"/>
                <a:cs typeface="Times New Roman" panose="02020603050405020304" pitchFamily="18" charset="0"/>
              </a:rPr>
              <a:t>u</a:t>
            </a:r>
            <a:r>
              <a:rPr lang="en-US" sz="1200" b="0" spc="20" dirty="0">
                <a:solidFill>
                  <a:srgbClr val="000000"/>
                </a:solidFill>
                <a:ea typeface="Arial" panose="020B0604020202020204" pitchFamily="34" charset="0"/>
                <a:cs typeface="Times New Roman" panose="02020603050405020304" pitchFamily="18" charset="0"/>
              </a:rPr>
              <a:t>m</a:t>
            </a:r>
            <a:r>
              <a:rPr lang="en-US" sz="1200" b="0" dirty="0">
                <a:solidFill>
                  <a:srgbClr val="000000"/>
                </a:solidFill>
                <a:ea typeface="Arial" panose="020B0604020202020204" pitchFamily="34" charset="0"/>
                <a:cs typeface="Times New Roman" panose="02020603050405020304" pitchFamily="18" charset="0"/>
              </a:rPr>
              <a:t>b</a:t>
            </a:r>
            <a:r>
              <a:rPr lang="en-US" sz="1200" b="0" spc="-5" dirty="0">
                <a:solidFill>
                  <a:srgbClr val="000000"/>
                </a:solidFill>
                <a:ea typeface="Arial" panose="020B0604020202020204" pitchFamily="34" charset="0"/>
                <a:cs typeface="Times New Roman" panose="02020603050405020304" pitchFamily="18" charset="0"/>
              </a:rPr>
              <a:t>e</a:t>
            </a:r>
            <a:r>
              <a:rPr lang="en-US" sz="1200" b="0" dirty="0">
                <a:solidFill>
                  <a:srgbClr val="000000"/>
                </a:solidFill>
                <a:ea typeface="Arial" panose="020B0604020202020204" pitchFamily="34" charset="0"/>
                <a:cs typeface="Times New Roman" panose="02020603050405020304" pitchFamily="18" charset="0"/>
              </a:rPr>
              <a:t>r</a:t>
            </a:r>
            <a:r>
              <a:rPr lang="en-US" sz="1200" b="0" spc="-60"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of</a:t>
            </a:r>
            <a:r>
              <a:rPr lang="en-US" sz="1200" b="0" spc="-30"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p</a:t>
            </a:r>
            <a:r>
              <a:rPr lang="en-US" sz="1200" b="0" spc="-5" dirty="0">
                <a:solidFill>
                  <a:srgbClr val="000000"/>
                </a:solidFill>
                <a:ea typeface="Arial" panose="020B0604020202020204" pitchFamily="34" charset="0"/>
                <a:cs typeface="Times New Roman" panose="02020603050405020304" pitchFamily="18" charset="0"/>
              </a:rPr>
              <a:t>a</a:t>
            </a:r>
            <a:r>
              <a:rPr lang="en-US" sz="1200" b="0" dirty="0">
                <a:solidFill>
                  <a:srgbClr val="000000"/>
                </a:solidFill>
                <a:ea typeface="Arial" panose="020B0604020202020204" pitchFamily="34" charset="0"/>
                <a:cs typeface="Times New Roman" panose="02020603050405020304" pitchFamily="18" charset="0"/>
              </a:rPr>
              <a:t>t</a:t>
            </a:r>
            <a:r>
              <a:rPr lang="en-US" sz="1200" b="0" spc="-5"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e</a:t>
            </a:r>
            <a:r>
              <a:rPr lang="en-US" sz="1200" b="0" spc="-5" dirty="0">
                <a:solidFill>
                  <a:srgbClr val="000000"/>
                </a:solidFill>
                <a:ea typeface="Arial" panose="020B0604020202020204" pitchFamily="34" charset="0"/>
                <a:cs typeface="Times New Roman" panose="02020603050405020304" pitchFamily="18" charset="0"/>
              </a:rPr>
              <a:t>n</a:t>
            </a:r>
            <a:r>
              <a:rPr lang="en-US" sz="1200" b="0" dirty="0">
                <a:solidFill>
                  <a:srgbClr val="000000"/>
                </a:solidFill>
                <a:ea typeface="Arial" panose="020B0604020202020204" pitchFamily="34" charset="0"/>
                <a:cs typeface="Times New Roman" panose="02020603050405020304" pitchFamily="18" charset="0"/>
              </a:rPr>
              <a:t>ts</a:t>
            </a:r>
            <a:r>
              <a:rPr lang="en-US" sz="1200" b="0" spc="-30"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n</a:t>
            </a:r>
            <a:r>
              <a:rPr lang="en-US" sz="1200" b="0" spc="-10"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G</a:t>
            </a:r>
            <a:r>
              <a:rPr lang="en-US" sz="1200" b="0" spc="5" dirty="0">
                <a:solidFill>
                  <a:srgbClr val="000000"/>
                </a:solidFill>
                <a:ea typeface="Arial" panose="020B0604020202020204" pitchFamily="34" charset="0"/>
                <a:cs typeface="Times New Roman" panose="02020603050405020304" pitchFamily="18" charset="0"/>
              </a:rPr>
              <a:t>r</a:t>
            </a:r>
            <a:r>
              <a:rPr lang="en-US" sz="1200" b="0" dirty="0">
                <a:solidFill>
                  <a:srgbClr val="000000"/>
                </a:solidFill>
                <a:ea typeface="Arial" panose="020B0604020202020204" pitchFamily="34" charset="0"/>
                <a:cs typeface="Times New Roman" panose="02020603050405020304" pitchFamily="18" charset="0"/>
              </a:rPr>
              <a:t>o</a:t>
            </a:r>
            <a:r>
              <a:rPr lang="en-US" sz="1200" b="0" spc="-5" dirty="0">
                <a:solidFill>
                  <a:srgbClr val="000000"/>
                </a:solidFill>
                <a:ea typeface="Arial" panose="020B0604020202020204" pitchFamily="34" charset="0"/>
                <a:cs typeface="Times New Roman" panose="02020603050405020304" pitchFamily="18" charset="0"/>
              </a:rPr>
              <a:t>u</a:t>
            </a:r>
            <a:r>
              <a:rPr lang="en-US" sz="1200" b="0" dirty="0">
                <a:solidFill>
                  <a:srgbClr val="000000"/>
                </a:solidFill>
                <a:ea typeface="Arial" panose="020B0604020202020204" pitchFamily="34" charset="0"/>
                <a:cs typeface="Times New Roman" panose="02020603050405020304" pitchFamily="18" charset="0"/>
              </a:rPr>
              <a:t>p</a:t>
            </a:r>
            <a:r>
              <a:rPr lang="en-US" sz="1200" b="0" spc="-30"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C</a:t>
            </a:r>
            <a:r>
              <a:rPr lang="en-US" sz="1200" b="0" spc="-5" dirty="0">
                <a:solidFill>
                  <a:srgbClr val="000000"/>
                </a:solidFill>
                <a:ea typeface="Arial" panose="020B0604020202020204" pitchFamily="34" charset="0"/>
                <a:cs typeface="Times New Roman" panose="02020603050405020304" pitchFamily="18" charset="0"/>
              </a:rPr>
              <a:t> p</a:t>
            </a:r>
            <a:r>
              <a:rPr lang="en-US" sz="1200" b="0" spc="5" dirty="0">
                <a:solidFill>
                  <a:srgbClr val="000000"/>
                </a:solidFill>
                <a:ea typeface="Arial" panose="020B0604020202020204" pitchFamily="34" charset="0"/>
                <a:cs typeface="Times New Roman" panose="02020603050405020304" pitchFamily="18" charset="0"/>
              </a:rPr>
              <a:t>r</a:t>
            </a:r>
            <a:r>
              <a:rPr lang="en-US" sz="1200" b="0" dirty="0">
                <a:solidFill>
                  <a:srgbClr val="000000"/>
                </a:solidFill>
                <a:ea typeface="Arial" panose="020B0604020202020204" pitchFamily="34" charset="0"/>
                <a:cs typeface="Times New Roman" panose="02020603050405020304" pitchFamily="18" charset="0"/>
              </a:rPr>
              <a:t>e</a:t>
            </a:r>
            <a:r>
              <a:rPr lang="en-US" sz="1200" b="0" spc="5" dirty="0">
                <a:solidFill>
                  <a:srgbClr val="000000"/>
                </a:solidFill>
                <a:ea typeface="Arial" panose="020B0604020202020204" pitchFamily="34" charset="0"/>
                <a:cs typeface="Times New Roman" panose="02020603050405020304" pitchFamily="18" charset="0"/>
              </a:rPr>
              <a:t>c</a:t>
            </a:r>
            <a:r>
              <a:rPr lang="en-US" sz="1200" b="0" spc="-5" dirty="0">
                <a:solidFill>
                  <a:srgbClr val="000000"/>
                </a:solidFill>
                <a:ea typeface="Arial" panose="020B0604020202020204" pitchFamily="34" charset="0"/>
                <a:cs typeface="Times New Roman" panose="02020603050405020304" pitchFamily="18" charset="0"/>
              </a:rPr>
              <a:t>l</a:t>
            </a:r>
            <a:r>
              <a:rPr lang="en-US" sz="1200" b="0" dirty="0">
                <a:solidFill>
                  <a:srgbClr val="000000"/>
                </a:solidFill>
                <a:ea typeface="Arial" panose="020B0604020202020204" pitchFamily="34" charset="0"/>
                <a:cs typeface="Times New Roman" panose="02020603050405020304" pitchFamily="18" charset="0"/>
              </a:rPr>
              <a:t>u</a:t>
            </a:r>
            <a:r>
              <a:rPr lang="en-US" sz="1200" b="0" spc="-5" dirty="0">
                <a:solidFill>
                  <a:srgbClr val="000000"/>
                </a:solidFill>
                <a:ea typeface="Arial" panose="020B0604020202020204" pitchFamily="34" charset="0"/>
                <a:cs typeface="Times New Roman" panose="02020603050405020304" pitchFamily="18" charset="0"/>
              </a:rPr>
              <a:t>d</a:t>
            </a:r>
            <a:r>
              <a:rPr lang="en-US" sz="1200" b="0" dirty="0">
                <a:solidFill>
                  <a:srgbClr val="000000"/>
                </a:solidFill>
                <a:ea typeface="Arial" panose="020B0604020202020204" pitchFamily="34" charset="0"/>
                <a:cs typeface="Times New Roman" panose="02020603050405020304" pitchFamily="18" charset="0"/>
              </a:rPr>
              <a:t>es</a:t>
            </a:r>
            <a:r>
              <a:rPr lang="en-US" sz="1200" b="0" spc="-55"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a</a:t>
            </a:r>
            <a:r>
              <a:rPr lang="en-US" sz="1200" b="0" spc="-5" dirty="0">
                <a:solidFill>
                  <a:srgbClr val="000000"/>
                </a:solidFill>
                <a:ea typeface="Arial" panose="020B0604020202020204" pitchFamily="34" charset="0"/>
                <a:cs typeface="Times New Roman" panose="02020603050405020304" pitchFamily="18" charset="0"/>
              </a:rPr>
              <a:t>n</a:t>
            </a:r>
            <a:r>
              <a:rPr lang="en-US" sz="1200" b="0" dirty="0">
                <a:solidFill>
                  <a:srgbClr val="000000"/>
                </a:solidFill>
                <a:ea typeface="Arial" panose="020B0604020202020204" pitchFamily="34" charset="0"/>
                <a:cs typeface="Times New Roman" panose="02020603050405020304" pitchFamily="18" charset="0"/>
              </a:rPr>
              <a:t>y</a:t>
            </a:r>
            <a:r>
              <a:rPr lang="en-US" sz="1200" b="0" spc="-25" dirty="0">
                <a:solidFill>
                  <a:srgbClr val="000000"/>
                </a:solidFill>
                <a:ea typeface="Arial" panose="020B0604020202020204" pitchFamily="34" charset="0"/>
                <a:cs typeface="Times New Roman" panose="02020603050405020304" pitchFamily="18" charset="0"/>
              </a:rPr>
              <a:t> </a:t>
            </a:r>
            <a:r>
              <a:rPr lang="en-US" sz="1200" b="0" spc="20" dirty="0">
                <a:solidFill>
                  <a:srgbClr val="000000"/>
                </a:solidFill>
                <a:ea typeface="Arial" panose="020B0604020202020204" pitchFamily="34" charset="0"/>
                <a:cs typeface="Times New Roman" panose="02020603050405020304" pitchFamily="18" charset="0"/>
              </a:rPr>
              <a:t>m</a:t>
            </a:r>
            <a:r>
              <a:rPr lang="en-US" sz="1200" b="0" dirty="0">
                <a:solidFill>
                  <a:srgbClr val="000000"/>
                </a:solidFill>
                <a:ea typeface="Arial" panose="020B0604020202020204" pitchFamily="34" charset="0"/>
                <a:cs typeface="Times New Roman" panose="02020603050405020304" pitchFamily="18" charset="0"/>
              </a:rPr>
              <a:t>e</a:t>
            </a:r>
            <a:r>
              <a:rPr lang="en-US" sz="1200" b="0" spc="-5" dirty="0">
                <a:solidFill>
                  <a:srgbClr val="000000"/>
                </a:solidFill>
                <a:ea typeface="Arial" panose="020B0604020202020204" pitchFamily="34" charset="0"/>
                <a:cs typeface="Times New Roman" panose="02020603050405020304" pitchFamily="18" charset="0"/>
              </a:rPr>
              <a:t>a</a:t>
            </a:r>
            <a:r>
              <a:rPr lang="en-US" sz="1200" b="0" dirty="0">
                <a:solidFill>
                  <a:srgbClr val="000000"/>
                </a:solidFill>
                <a:ea typeface="Arial" panose="020B0604020202020204" pitchFamily="34" charset="0"/>
                <a:cs typeface="Times New Roman" panose="02020603050405020304" pitchFamily="18" charset="0"/>
              </a:rPr>
              <a:t>n</a:t>
            </a:r>
            <a:r>
              <a:rPr lang="en-US" sz="1200" b="0" spc="-5"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n</a:t>
            </a:r>
            <a:r>
              <a:rPr lang="en-US" sz="1200" b="0" spc="-5" dirty="0">
                <a:solidFill>
                  <a:srgbClr val="000000"/>
                </a:solidFill>
                <a:ea typeface="Arial" panose="020B0604020202020204" pitchFamily="34" charset="0"/>
                <a:cs typeface="Times New Roman" panose="02020603050405020304" pitchFamily="18" charset="0"/>
              </a:rPr>
              <a:t>g</a:t>
            </a:r>
            <a:r>
              <a:rPr lang="en-US" sz="1200" b="0" spc="10" dirty="0">
                <a:solidFill>
                  <a:srgbClr val="000000"/>
                </a:solidFill>
                <a:ea typeface="Arial" panose="020B0604020202020204" pitchFamily="34" charset="0"/>
                <a:cs typeface="Times New Roman" panose="02020603050405020304" pitchFamily="18" charset="0"/>
              </a:rPr>
              <a:t>f</a:t>
            </a:r>
            <a:r>
              <a:rPr lang="en-US" sz="1200" b="0" dirty="0">
                <a:solidFill>
                  <a:srgbClr val="000000"/>
                </a:solidFill>
                <a:ea typeface="Arial" panose="020B0604020202020204" pitchFamily="34" charset="0"/>
                <a:cs typeface="Times New Roman" panose="02020603050405020304" pitchFamily="18" charset="0"/>
              </a:rPr>
              <a:t>ul</a:t>
            </a:r>
            <a:r>
              <a:rPr lang="en-US" sz="1200" b="0" spc="-70"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nt</a:t>
            </a:r>
            <a:r>
              <a:rPr lang="en-US" sz="1200" b="0" spc="-5" dirty="0">
                <a:solidFill>
                  <a:srgbClr val="000000"/>
                </a:solidFill>
                <a:ea typeface="Arial" panose="020B0604020202020204" pitchFamily="34" charset="0"/>
                <a:cs typeface="Times New Roman" panose="02020603050405020304" pitchFamily="18" charset="0"/>
              </a:rPr>
              <a:t>e</a:t>
            </a:r>
            <a:r>
              <a:rPr lang="en-US" sz="1200" b="0" spc="5" dirty="0">
                <a:solidFill>
                  <a:srgbClr val="000000"/>
                </a:solidFill>
                <a:ea typeface="Arial" panose="020B0604020202020204" pitchFamily="34" charset="0"/>
                <a:cs typeface="Times New Roman" panose="02020603050405020304" pitchFamily="18" charset="0"/>
              </a:rPr>
              <a:t>r</a:t>
            </a:r>
            <a:r>
              <a:rPr lang="en-US" sz="1200" b="0" dirty="0">
                <a:solidFill>
                  <a:srgbClr val="000000"/>
                </a:solidFill>
                <a:ea typeface="Arial" panose="020B0604020202020204" pitchFamily="34" charset="0"/>
                <a:cs typeface="Times New Roman" panose="02020603050405020304" pitchFamily="18" charset="0"/>
              </a:rPr>
              <a:t>pretat</a:t>
            </a:r>
            <a:r>
              <a:rPr lang="en-US" sz="1200" b="0" spc="-10"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on of</a:t>
            </a:r>
            <a:r>
              <a:rPr lang="en-US" sz="1200" b="0" spc="-15"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th</a:t>
            </a:r>
            <a:r>
              <a:rPr lang="en-US" sz="1200" b="0" spc="-10"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s</a:t>
            </a:r>
            <a:r>
              <a:rPr lang="en-US" sz="1200" b="0" spc="-10"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p</a:t>
            </a:r>
            <a:r>
              <a:rPr lang="en-US" sz="1200" b="0" spc="-5" dirty="0">
                <a:solidFill>
                  <a:srgbClr val="000000"/>
                </a:solidFill>
                <a:ea typeface="Arial" panose="020B0604020202020204" pitchFamily="34" charset="0"/>
                <a:cs typeface="Times New Roman" panose="02020603050405020304" pitchFamily="18" charset="0"/>
              </a:rPr>
              <a:t>a</a:t>
            </a:r>
            <a:r>
              <a:rPr lang="en-US" sz="1200" b="0" dirty="0">
                <a:solidFill>
                  <a:srgbClr val="000000"/>
                </a:solidFill>
                <a:ea typeface="Arial" panose="020B0604020202020204" pitchFamily="34" charset="0"/>
                <a:cs typeface="Times New Roman" panose="02020603050405020304" pitchFamily="18" charset="0"/>
              </a:rPr>
              <a:t>t</a:t>
            </a:r>
            <a:r>
              <a:rPr lang="en-US" sz="1200" b="0" spc="-5"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e</a:t>
            </a:r>
            <a:r>
              <a:rPr lang="en-US" sz="1200" b="0" spc="-5" dirty="0">
                <a:solidFill>
                  <a:srgbClr val="000000"/>
                </a:solidFill>
                <a:ea typeface="Arial" panose="020B0604020202020204" pitchFamily="34" charset="0"/>
                <a:cs typeface="Times New Roman" panose="02020603050405020304" pitchFamily="18" charset="0"/>
              </a:rPr>
              <a:t>n</a:t>
            </a:r>
            <a:r>
              <a:rPr lang="en-US" sz="1200" b="0" dirty="0">
                <a:solidFill>
                  <a:srgbClr val="000000"/>
                </a:solidFill>
                <a:ea typeface="Arial" panose="020B0604020202020204" pitchFamily="34" charset="0"/>
                <a:cs typeface="Times New Roman" panose="02020603050405020304" pitchFamily="18" charset="0"/>
              </a:rPr>
              <a:t>t</a:t>
            </a:r>
            <a:r>
              <a:rPr lang="en-US" sz="1200" b="0" spc="-30"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g</a:t>
            </a:r>
            <a:r>
              <a:rPr lang="en-US" sz="1200" b="0" spc="5" dirty="0">
                <a:solidFill>
                  <a:srgbClr val="000000"/>
                </a:solidFill>
                <a:ea typeface="Arial" panose="020B0604020202020204" pitchFamily="34" charset="0"/>
                <a:cs typeface="Times New Roman" panose="02020603050405020304" pitchFamily="18" charset="0"/>
              </a:rPr>
              <a:t>r</a:t>
            </a:r>
            <a:r>
              <a:rPr lang="en-US" sz="1200" b="0" dirty="0">
                <a:solidFill>
                  <a:srgbClr val="000000"/>
                </a:solidFill>
                <a:ea typeface="Arial" panose="020B0604020202020204" pitchFamily="34" charset="0"/>
                <a:cs typeface="Times New Roman" panose="02020603050405020304" pitchFamily="18" charset="0"/>
              </a:rPr>
              <a:t>o</a:t>
            </a:r>
            <a:r>
              <a:rPr lang="en-US" sz="1200" b="0" spc="-5" dirty="0">
                <a:solidFill>
                  <a:srgbClr val="000000"/>
                </a:solidFill>
                <a:ea typeface="Arial" panose="020B0604020202020204" pitchFamily="34" charset="0"/>
                <a:cs typeface="Times New Roman" panose="02020603050405020304" pitchFamily="18" charset="0"/>
              </a:rPr>
              <a:t>u</a:t>
            </a:r>
            <a:r>
              <a:rPr lang="en-US" sz="1200" b="0" dirty="0">
                <a:solidFill>
                  <a:srgbClr val="000000"/>
                </a:solidFill>
                <a:ea typeface="Arial" panose="020B0604020202020204" pitchFamily="34" charset="0"/>
                <a:cs typeface="Times New Roman" panose="02020603050405020304" pitchFamily="18" charset="0"/>
              </a:rPr>
              <a:t>p.</a:t>
            </a:r>
            <a:r>
              <a:rPr lang="en-US" sz="1200" b="0" spc="-45"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C</a:t>
            </a:r>
            <a:r>
              <a:rPr lang="en-US" sz="1200" b="0" spc="-5" dirty="0">
                <a:solidFill>
                  <a:srgbClr val="000000"/>
                </a:solidFill>
                <a:ea typeface="Arial" panose="020B0604020202020204" pitchFamily="34" charset="0"/>
                <a:cs typeface="Times New Roman" panose="02020603050405020304" pitchFamily="18" charset="0"/>
              </a:rPr>
              <a:t>l</a:t>
            </a:r>
            <a:r>
              <a:rPr lang="en-US" sz="1200" b="0" dirty="0">
                <a:solidFill>
                  <a:srgbClr val="000000"/>
                </a:solidFill>
                <a:ea typeface="Arial" panose="020B0604020202020204" pitchFamily="34" charset="0"/>
                <a:cs typeface="Times New Roman" panose="02020603050405020304" pitchFamily="18" charset="0"/>
              </a:rPr>
              <a:t>a</a:t>
            </a:r>
            <a:r>
              <a:rPr lang="en-US" sz="1200" b="0" spc="5" dirty="0">
                <a:solidFill>
                  <a:srgbClr val="000000"/>
                </a:solidFill>
                <a:ea typeface="Arial" panose="020B0604020202020204" pitchFamily="34" charset="0"/>
                <a:cs typeface="Times New Roman" panose="02020603050405020304" pitchFamily="18" charset="0"/>
              </a:rPr>
              <a:t>ss</a:t>
            </a:r>
            <a:r>
              <a:rPr lang="en-US" sz="1200" b="0" spc="-5" dirty="0">
                <a:solidFill>
                  <a:srgbClr val="000000"/>
                </a:solidFill>
                <a:ea typeface="Arial" panose="020B0604020202020204" pitchFamily="34" charset="0"/>
                <a:cs typeface="Times New Roman" panose="02020603050405020304" pitchFamily="18" charset="0"/>
              </a:rPr>
              <a:t>i</a:t>
            </a:r>
            <a:r>
              <a:rPr lang="en-US" sz="1200" b="0" spc="10" dirty="0">
                <a:solidFill>
                  <a:srgbClr val="000000"/>
                </a:solidFill>
                <a:ea typeface="Arial" panose="020B0604020202020204" pitchFamily="34" charset="0"/>
                <a:cs typeface="Times New Roman" panose="02020603050405020304" pitchFamily="18" charset="0"/>
              </a:rPr>
              <a:t>f</a:t>
            </a:r>
            <a:r>
              <a:rPr lang="en-US" sz="1200" b="0" spc="-5" dirty="0">
                <a:solidFill>
                  <a:srgbClr val="000000"/>
                </a:solidFill>
                <a:ea typeface="Arial" panose="020B0604020202020204" pitchFamily="34" charset="0"/>
                <a:cs typeface="Times New Roman" panose="02020603050405020304" pitchFamily="18" charset="0"/>
              </a:rPr>
              <a:t>i</a:t>
            </a:r>
            <a:r>
              <a:rPr lang="en-US" sz="1200" b="0" spc="5" dirty="0">
                <a:solidFill>
                  <a:srgbClr val="000000"/>
                </a:solidFill>
                <a:ea typeface="Arial" panose="020B0604020202020204" pitchFamily="34" charset="0"/>
                <a:cs typeface="Times New Roman" panose="02020603050405020304" pitchFamily="18" charset="0"/>
              </a:rPr>
              <a:t>c</a:t>
            </a:r>
            <a:r>
              <a:rPr lang="en-US" sz="1200" b="0" dirty="0">
                <a:solidFill>
                  <a:srgbClr val="000000"/>
                </a:solidFill>
                <a:ea typeface="Arial" panose="020B0604020202020204" pitchFamily="34" charset="0"/>
                <a:cs typeface="Times New Roman" panose="02020603050405020304" pitchFamily="18" charset="0"/>
              </a:rPr>
              <a:t>at</a:t>
            </a:r>
            <a:r>
              <a:rPr lang="en-US" sz="1200" b="0" spc="-10"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o</a:t>
            </a:r>
            <a:r>
              <a:rPr lang="en-US" sz="1200" b="0" spc="-5" dirty="0">
                <a:solidFill>
                  <a:srgbClr val="000000"/>
                </a:solidFill>
                <a:ea typeface="Arial" panose="020B0604020202020204" pitchFamily="34" charset="0"/>
                <a:cs typeface="Times New Roman" panose="02020603050405020304" pitchFamily="18" charset="0"/>
              </a:rPr>
              <a:t>n</a:t>
            </a:r>
            <a:r>
              <a:rPr lang="en-US" sz="1200" b="0" dirty="0">
                <a:solidFill>
                  <a:srgbClr val="000000"/>
                </a:solidFill>
                <a:ea typeface="Arial" panose="020B0604020202020204" pitchFamily="34" charset="0"/>
                <a:cs typeface="Times New Roman" panose="02020603050405020304" pitchFamily="18" charset="0"/>
              </a:rPr>
              <a:t>s</a:t>
            </a:r>
            <a:r>
              <a:rPr lang="en-US" sz="1200" b="0" spc="-60" dirty="0">
                <a:solidFill>
                  <a:srgbClr val="000000"/>
                </a:solidFill>
                <a:ea typeface="Arial" panose="020B0604020202020204" pitchFamily="34" charset="0"/>
                <a:cs typeface="Times New Roman" panose="02020603050405020304" pitchFamily="18" charset="0"/>
              </a:rPr>
              <a:t> </a:t>
            </a:r>
            <a:r>
              <a:rPr lang="en-US" sz="1200" b="0" spc="-10" dirty="0">
                <a:solidFill>
                  <a:srgbClr val="000000"/>
                </a:solidFill>
                <a:ea typeface="Arial" panose="020B0604020202020204" pitchFamily="34" charset="0"/>
                <a:cs typeface="Times New Roman" panose="02020603050405020304" pitchFamily="18" charset="0"/>
              </a:rPr>
              <a:t>w</a:t>
            </a:r>
            <a:r>
              <a:rPr lang="en-US" sz="1200" b="0" dirty="0">
                <a:solidFill>
                  <a:srgbClr val="000000"/>
                </a:solidFill>
                <a:ea typeface="Arial" panose="020B0604020202020204" pitchFamily="34" charset="0"/>
                <a:cs typeface="Times New Roman" panose="02020603050405020304" pitchFamily="18" charset="0"/>
              </a:rPr>
              <a:t>ere</a:t>
            </a:r>
            <a:r>
              <a:rPr lang="en-US" sz="1200" b="0" spc="-10"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b</a:t>
            </a:r>
            <a:r>
              <a:rPr lang="en-US" sz="1200" b="0" spc="-5" dirty="0">
                <a:solidFill>
                  <a:srgbClr val="000000"/>
                </a:solidFill>
                <a:ea typeface="Arial" panose="020B0604020202020204" pitchFamily="34" charset="0"/>
                <a:cs typeface="Times New Roman" panose="02020603050405020304" pitchFamily="18" charset="0"/>
              </a:rPr>
              <a:t>a</a:t>
            </a:r>
            <a:r>
              <a:rPr lang="en-US" sz="1200" b="0" spc="5" dirty="0">
                <a:solidFill>
                  <a:srgbClr val="000000"/>
                </a:solidFill>
                <a:ea typeface="Arial" panose="020B0604020202020204" pitchFamily="34" charset="0"/>
                <a:cs typeface="Times New Roman" panose="02020603050405020304" pitchFamily="18" charset="0"/>
              </a:rPr>
              <a:t>s</a:t>
            </a:r>
            <a:r>
              <a:rPr lang="en-US" sz="1200" b="0" dirty="0">
                <a:solidFill>
                  <a:srgbClr val="000000"/>
                </a:solidFill>
                <a:ea typeface="Arial" panose="020B0604020202020204" pitchFamily="34" charset="0"/>
                <a:cs typeface="Times New Roman" panose="02020603050405020304" pitchFamily="18" charset="0"/>
              </a:rPr>
              <a:t>ed</a:t>
            </a:r>
            <a:r>
              <a:rPr lang="en-US" sz="1200" b="0" spc="-45"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on</a:t>
            </a:r>
            <a:r>
              <a:rPr lang="en-US" sz="1200" b="0" spc="-15"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GO</a:t>
            </a:r>
            <a:r>
              <a:rPr lang="en-US" sz="1200" b="0" dirty="0">
                <a:solidFill>
                  <a:srgbClr val="000000"/>
                </a:solidFill>
                <a:ea typeface="Arial" panose="020B0604020202020204" pitchFamily="34" charset="0"/>
                <a:cs typeface="Times New Roman" panose="02020603050405020304" pitchFamily="18" charset="0"/>
              </a:rPr>
              <a:t>LD</a:t>
            </a:r>
            <a:r>
              <a:rPr lang="en-US" sz="1200" b="0" spc="-45"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2</a:t>
            </a:r>
            <a:r>
              <a:rPr lang="en-US" sz="1200" b="0" spc="-5" dirty="0">
                <a:solidFill>
                  <a:srgbClr val="000000"/>
                </a:solidFill>
                <a:ea typeface="Arial" panose="020B0604020202020204" pitchFamily="34" charset="0"/>
                <a:cs typeface="Times New Roman" panose="02020603050405020304" pitchFamily="18" charset="0"/>
              </a:rPr>
              <a:t>0</a:t>
            </a:r>
            <a:r>
              <a:rPr lang="en-US" sz="1200" b="0" dirty="0">
                <a:solidFill>
                  <a:srgbClr val="000000"/>
                </a:solidFill>
                <a:ea typeface="Arial" panose="020B0604020202020204" pitchFamily="34" charset="0"/>
                <a:cs typeface="Times New Roman" panose="02020603050405020304" pitchFamily="18" charset="0"/>
              </a:rPr>
              <a:t>11</a:t>
            </a:r>
            <a:r>
              <a:rPr lang="en-US" sz="1200" b="0" spc="-40"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cr</a:t>
            </a:r>
            <a:r>
              <a:rPr lang="en-US" sz="1200" b="0" spc="-5"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ter</a:t>
            </a:r>
            <a:r>
              <a:rPr lang="en-US" sz="1200" b="0" spc="-5" dirty="0">
                <a:solidFill>
                  <a:srgbClr val="000000"/>
                </a:solidFill>
                <a:ea typeface="Arial" panose="020B0604020202020204" pitchFamily="34" charset="0"/>
                <a:cs typeface="Times New Roman" panose="02020603050405020304" pitchFamily="18" charset="0"/>
              </a:rPr>
              <a:t>i</a:t>
            </a:r>
            <a:r>
              <a:rPr lang="en-US" sz="1200" b="0" dirty="0">
                <a:solidFill>
                  <a:srgbClr val="000000"/>
                </a:solidFill>
                <a:ea typeface="Arial" panose="020B0604020202020204" pitchFamily="34" charset="0"/>
                <a:cs typeface="Times New Roman" panose="02020603050405020304" pitchFamily="18" charset="0"/>
              </a:rPr>
              <a:t>a.</a:t>
            </a:r>
            <a:endParaRPr lang="en-US" sz="1200" b="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9448800" y="6328111"/>
            <a:ext cx="4572000" cy="529889"/>
          </a:xfrm>
          <a:prstGeom prst="rect">
            <a:avLst/>
          </a:prstGeom>
          <a:solidFill>
            <a:schemeClr val="tx1"/>
          </a:solidFill>
        </p:spPr>
        <p:txBody>
          <a:bodyPr>
            <a:spAutoFit/>
          </a:bodyPr>
          <a:lstStyle/>
          <a:p>
            <a:pPr marL="274320" fontAlgn="auto">
              <a:lnSpc>
                <a:spcPct val="115000"/>
              </a:lnSpc>
              <a:spcBef>
                <a:spcPts val="0"/>
              </a:spcBef>
              <a:spcAft>
                <a:spcPts val="0"/>
              </a:spcAft>
              <a:defRPr/>
            </a:pPr>
            <a:r>
              <a:rPr lang="en-US" sz="1200" b="0" dirty="0">
                <a:solidFill>
                  <a:srgbClr val="000000"/>
                </a:solidFill>
                <a:ea typeface="Arial" panose="020B0604020202020204" pitchFamily="34" charset="0"/>
                <a:cs typeface="Times New Roman" panose="02020603050405020304" pitchFamily="18" charset="0"/>
              </a:rPr>
              <a:t>1.</a:t>
            </a:r>
            <a:r>
              <a:rPr lang="en-US" sz="1200" b="0" spc="-15"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GO</a:t>
            </a:r>
            <a:r>
              <a:rPr lang="en-US" sz="1200" b="0" dirty="0">
                <a:solidFill>
                  <a:srgbClr val="000000"/>
                </a:solidFill>
                <a:ea typeface="Arial" panose="020B0604020202020204" pitchFamily="34" charset="0"/>
                <a:cs typeface="Times New Roman" panose="02020603050405020304" pitchFamily="18" charset="0"/>
              </a:rPr>
              <a:t>LD</a:t>
            </a:r>
            <a:r>
              <a:rPr lang="en-US" sz="1200" b="0" spc="-45"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2</a:t>
            </a:r>
            <a:r>
              <a:rPr lang="en-US" sz="1200" b="0" spc="-5" dirty="0">
                <a:solidFill>
                  <a:srgbClr val="000000"/>
                </a:solidFill>
                <a:ea typeface="Arial" panose="020B0604020202020204" pitchFamily="34" charset="0"/>
                <a:cs typeface="Times New Roman" panose="02020603050405020304" pitchFamily="18" charset="0"/>
              </a:rPr>
              <a:t>0</a:t>
            </a:r>
            <a:r>
              <a:rPr lang="en-US" sz="1200" b="0" dirty="0">
                <a:solidFill>
                  <a:srgbClr val="000000"/>
                </a:solidFill>
                <a:ea typeface="Arial" panose="020B0604020202020204" pitchFamily="34" charset="0"/>
                <a:cs typeface="Times New Roman" panose="02020603050405020304" pitchFamily="18" charset="0"/>
              </a:rPr>
              <a:t>0</a:t>
            </a:r>
            <a:r>
              <a:rPr lang="en-US" sz="1200" b="0" spc="-5" dirty="0">
                <a:solidFill>
                  <a:srgbClr val="000000"/>
                </a:solidFill>
                <a:ea typeface="Arial" panose="020B0604020202020204" pitchFamily="34" charset="0"/>
                <a:cs typeface="Times New Roman" panose="02020603050405020304" pitchFamily="18" charset="0"/>
              </a:rPr>
              <a:t>7</a:t>
            </a:r>
            <a:r>
              <a:rPr lang="en-US" sz="1200" b="0" dirty="0">
                <a:solidFill>
                  <a:srgbClr val="000000"/>
                </a:solidFill>
                <a:ea typeface="Arial" panose="020B0604020202020204" pitchFamily="34" charset="0"/>
                <a:cs typeface="Times New Roman" panose="02020603050405020304" pitchFamily="18" charset="0"/>
              </a:rPr>
              <a:t>;</a:t>
            </a:r>
            <a:r>
              <a:rPr lang="en-US" sz="1200" b="0" spc="-40"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2.</a:t>
            </a:r>
            <a:r>
              <a:rPr lang="en-US" sz="1200" b="0" spc="-15"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GO</a:t>
            </a:r>
            <a:r>
              <a:rPr lang="en-US" sz="1200" b="0" dirty="0">
                <a:solidFill>
                  <a:srgbClr val="000000"/>
                </a:solidFill>
                <a:ea typeface="Arial" panose="020B0604020202020204" pitchFamily="34" charset="0"/>
                <a:cs typeface="Times New Roman" panose="02020603050405020304" pitchFamily="18" charset="0"/>
              </a:rPr>
              <a:t>LD</a:t>
            </a:r>
            <a:r>
              <a:rPr lang="en-US" sz="1200" b="0" spc="-45" dirty="0">
                <a:solidFill>
                  <a:srgbClr val="000000"/>
                </a:solidFill>
                <a:ea typeface="Arial" panose="020B0604020202020204" pitchFamily="34" charset="0"/>
                <a:cs typeface="Times New Roman" panose="02020603050405020304" pitchFamily="18" charset="0"/>
              </a:rPr>
              <a:t> </a:t>
            </a:r>
            <a:r>
              <a:rPr lang="en-US" sz="1200" b="0" dirty="0">
                <a:solidFill>
                  <a:srgbClr val="000000"/>
                </a:solidFill>
                <a:ea typeface="Arial" panose="020B0604020202020204" pitchFamily="34" charset="0"/>
                <a:cs typeface="Times New Roman" panose="02020603050405020304" pitchFamily="18" charset="0"/>
              </a:rPr>
              <a:t>2</a:t>
            </a:r>
            <a:r>
              <a:rPr lang="en-US" sz="1200" b="0" spc="-5" dirty="0">
                <a:solidFill>
                  <a:srgbClr val="000000"/>
                </a:solidFill>
                <a:ea typeface="Arial" panose="020B0604020202020204" pitchFamily="34" charset="0"/>
                <a:cs typeface="Times New Roman" panose="02020603050405020304" pitchFamily="18" charset="0"/>
              </a:rPr>
              <a:t>0</a:t>
            </a:r>
            <a:r>
              <a:rPr lang="en-US" sz="1200" b="0" dirty="0">
                <a:solidFill>
                  <a:srgbClr val="000000"/>
                </a:solidFill>
                <a:ea typeface="Arial" panose="020B0604020202020204" pitchFamily="34" charset="0"/>
                <a:cs typeface="Times New Roman" panose="02020603050405020304" pitchFamily="18" charset="0"/>
              </a:rPr>
              <a:t>1</a:t>
            </a:r>
            <a:r>
              <a:rPr lang="en-US" sz="1200" b="0" spc="-5" dirty="0">
                <a:solidFill>
                  <a:srgbClr val="000000"/>
                </a:solidFill>
                <a:ea typeface="Arial" panose="020B0604020202020204" pitchFamily="34" charset="0"/>
                <a:cs typeface="Times New Roman" panose="02020603050405020304" pitchFamily="18" charset="0"/>
              </a:rPr>
              <a:t>1</a:t>
            </a:r>
            <a:r>
              <a:rPr lang="en-US" sz="1200" b="0" dirty="0">
                <a:solidFill>
                  <a:srgbClr val="000000"/>
                </a:solidFill>
                <a:ea typeface="Arial" panose="020B0604020202020204" pitchFamily="34" charset="0"/>
                <a:cs typeface="Times New Roman" panose="02020603050405020304" pitchFamily="18" charset="0"/>
              </a:rPr>
              <a:t>;</a:t>
            </a:r>
            <a:endParaRPr lang="en-US" sz="1200" b="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fontAlgn="auto">
              <a:lnSpc>
                <a:spcPct val="115000"/>
              </a:lnSpc>
              <a:spcBef>
                <a:spcPts val="50"/>
              </a:spcBef>
              <a:spcAft>
                <a:spcPts val="0"/>
              </a:spcAft>
              <a:defRPr/>
            </a:pPr>
            <a:r>
              <a:rPr lang="en-US" sz="1200" b="0" spc="-5" dirty="0">
                <a:solidFill>
                  <a:srgbClr val="000000"/>
                </a:solidFill>
                <a:ea typeface="Arial" panose="020B0604020202020204" pitchFamily="34" charset="0"/>
                <a:cs typeface="Times New Roman" panose="02020603050405020304" pitchFamily="18" charset="0"/>
              </a:rPr>
              <a:t>3</a:t>
            </a:r>
            <a:r>
              <a:rPr lang="en-US" sz="1200" b="0" dirty="0">
                <a:solidFill>
                  <a:srgbClr val="000000"/>
                </a:solidFill>
                <a:ea typeface="Arial" panose="020B0604020202020204" pitchFamily="34" charset="0"/>
                <a:cs typeface="Times New Roman" panose="02020603050405020304" pitchFamily="18" charset="0"/>
              </a:rPr>
              <a:t>.</a:t>
            </a:r>
            <a:r>
              <a:rPr lang="en-US" sz="1200" b="0" spc="-15" dirty="0">
                <a:solidFill>
                  <a:srgbClr val="000000"/>
                </a:solidFill>
                <a:ea typeface="Arial" panose="020B0604020202020204" pitchFamily="34" charset="0"/>
                <a:cs typeface="Times New Roman" panose="02020603050405020304" pitchFamily="18" charset="0"/>
              </a:rPr>
              <a:t> </a:t>
            </a:r>
            <a:r>
              <a:rPr lang="en-US" sz="1200" b="0" spc="-5" dirty="0" err="1">
                <a:solidFill>
                  <a:srgbClr val="000000"/>
                </a:solidFill>
                <a:ea typeface="Arial" panose="020B0604020202020204" pitchFamily="34" charset="0"/>
                <a:cs typeface="Times New Roman" panose="02020603050405020304" pitchFamily="18" charset="0"/>
              </a:rPr>
              <a:t>Ve</a:t>
            </a:r>
            <a:r>
              <a:rPr lang="en-US" sz="1200" b="0" spc="5" dirty="0" err="1">
                <a:solidFill>
                  <a:srgbClr val="000000"/>
                </a:solidFill>
                <a:ea typeface="Arial" panose="020B0604020202020204" pitchFamily="34" charset="0"/>
                <a:cs typeface="Times New Roman" panose="02020603050405020304" pitchFamily="18" charset="0"/>
              </a:rPr>
              <a:t>s</a:t>
            </a:r>
            <a:r>
              <a:rPr lang="en-US" sz="1200" b="0" dirty="0" err="1">
                <a:solidFill>
                  <a:srgbClr val="000000"/>
                </a:solidFill>
                <a:ea typeface="Arial" panose="020B0604020202020204" pitchFamily="34" charset="0"/>
                <a:cs typeface="Times New Roman" panose="02020603050405020304" pitchFamily="18" charset="0"/>
              </a:rPr>
              <a:t>t</a:t>
            </a:r>
            <a:r>
              <a:rPr lang="en-US" sz="1200" b="0" spc="-5" dirty="0" err="1">
                <a:solidFill>
                  <a:srgbClr val="000000"/>
                </a:solidFill>
                <a:ea typeface="Arial" panose="020B0604020202020204" pitchFamily="34" charset="0"/>
                <a:cs typeface="Times New Roman" panose="02020603050405020304" pitchFamily="18" charset="0"/>
              </a:rPr>
              <a:t>b</a:t>
            </a:r>
            <a:r>
              <a:rPr lang="en-US" sz="1200" b="0" dirty="0" err="1">
                <a:solidFill>
                  <a:srgbClr val="000000"/>
                </a:solidFill>
                <a:ea typeface="Arial" panose="020B0604020202020204" pitchFamily="34" charset="0"/>
                <a:cs typeface="Times New Roman" panose="02020603050405020304" pitchFamily="18" charset="0"/>
              </a:rPr>
              <a:t>o</a:t>
            </a:r>
            <a:r>
              <a:rPr lang="en-US" sz="1200" b="0" spc="-45"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J</a:t>
            </a:r>
            <a:r>
              <a:rPr lang="en-US" sz="1200" b="0" dirty="0">
                <a:solidFill>
                  <a:srgbClr val="000000"/>
                </a:solidFill>
                <a:ea typeface="Arial" panose="020B0604020202020204" pitchFamily="34" charset="0"/>
                <a:cs typeface="Times New Roman" panose="02020603050405020304" pitchFamily="18" charset="0"/>
              </a:rPr>
              <a:t>,</a:t>
            </a:r>
            <a:r>
              <a:rPr lang="en-US" sz="1200" b="0" spc="-25"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e</a:t>
            </a:r>
            <a:r>
              <a:rPr lang="en-US" sz="1200" b="0" dirty="0">
                <a:solidFill>
                  <a:srgbClr val="000000"/>
                </a:solidFill>
                <a:ea typeface="Arial" panose="020B0604020202020204" pitchFamily="34" charset="0"/>
                <a:cs typeface="Times New Roman" panose="02020603050405020304" pitchFamily="18" charset="0"/>
              </a:rPr>
              <a:t>t</a:t>
            </a:r>
            <a:r>
              <a:rPr lang="en-US" sz="1200" b="0" spc="-15"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al</a:t>
            </a:r>
            <a:r>
              <a:rPr lang="en-US" sz="1200" b="0" dirty="0">
                <a:solidFill>
                  <a:srgbClr val="000000"/>
                </a:solidFill>
                <a:ea typeface="Arial" panose="020B0604020202020204" pitchFamily="34" charset="0"/>
                <a:cs typeface="Times New Roman" panose="02020603050405020304" pitchFamily="18" charset="0"/>
              </a:rPr>
              <a:t>.</a:t>
            </a:r>
            <a:r>
              <a:rPr lang="en-US" sz="1200" b="0" spc="-15" dirty="0">
                <a:solidFill>
                  <a:srgbClr val="000000"/>
                </a:solidFill>
                <a:ea typeface="Arial" panose="020B0604020202020204" pitchFamily="34" charset="0"/>
                <a:cs typeface="Times New Roman" panose="02020603050405020304" pitchFamily="18" charset="0"/>
              </a:rPr>
              <a:t> </a:t>
            </a:r>
            <a:r>
              <a:rPr lang="en-US" sz="1200" b="0" dirty="0" err="1">
                <a:solidFill>
                  <a:srgbClr val="000000"/>
                </a:solidFill>
                <a:ea typeface="Arial" panose="020B0604020202020204" pitchFamily="34" charset="0"/>
                <a:cs typeface="Times New Roman" panose="02020603050405020304" pitchFamily="18" charset="0"/>
              </a:rPr>
              <a:t>R</a:t>
            </a:r>
            <a:r>
              <a:rPr lang="en-US" sz="1200" b="0" spc="-5" dirty="0" err="1">
                <a:solidFill>
                  <a:srgbClr val="000000"/>
                </a:solidFill>
                <a:ea typeface="Arial" panose="020B0604020202020204" pitchFamily="34" charset="0"/>
                <a:cs typeface="Times New Roman" panose="02020603050405020304" pitchFamily="18" charset="0"/>
              </a:rPr>
              <a:t>e</a:t>
            </a:r>
            <a:r>
              <a:rPr lang="en-US" sz="1200" b="0" spc="5" dirty="0" err="1">
                <a:solidFill>
                  <a:srgbClr val="000000"/>
                </a:solidFill>
                <a:ea typeface="Arial" panose="020B0604020202020204" pitchFamily="34" charset="0"/>
                <a:cs typeface="Times New Roman" panose="02020603050405020304" pitchFamily="18" charset="0"/>
              </a:rPr>
              <a:t>s</a:t>
            </a:r>
            <a:r>
              <a:rPr lang="en-US" sz="1200" b="0" spc="-5" dirty="0" err="1">
                <a:solidFill>
                  <a:srgbClr val="000000"/>
                </a:solidFill>
                <a:ea typeface="Arial" panose="020B0604020202020204" pitchFamily="34" charset="0"/>
                <a:cs typeface="Times New Roman" panose="02020603050405020304" pitchFamily="18" charset="0"/>
              </a:rPr>
              <a:t>pi</a:t>
            </a:r>
            <a:r>
              <a:rPr lang="en-US" sz="1200" b="0" dirty="0" err="1">
                <a:solidFill>
                  <a:srgbClr val="000000"/>
                </a:solidFill>
                <a:ea typeface="Arial" panose="020B0604020202020204" pitchFamily="34" charset="0"/>
                <a:cs typeface="Times New Roman" panose="02020603050405020304" pitchFamily="18" charset="0"/>
              </a:rPr>
              <a:t>r</a:t>
            </a:r>
            <a:r>
              <a:rPr lang="en-US" sz="1200" b="0" spc="-20"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Me</a:t>
            </a:r>
            <a:r>
              <a:rPr lang="en-US" sz="1200" b="0" dirty="0">
                <a:solidFill>
                  <a:srgbClr val="000000"/>
                </a:solidFill>
                <a:ea typeface="Arial" panose="020B0604020202020204" pitchFamily="34" charset="0"/>
                <a:cs typeface="Times New Roman" panose="02020603050405020304" pitchFamily="18" charset="0"/>
              </a:rPr>
              <a:t>d</a:t>
            </a:r>
            <a:r>
              <a:rPr lang="en-US" sz="1200" b="0" spc="-25" dirty="0">
                <a:solidFill>
                  <a:srgbClr val="000000"/>
                </a:solidFill>
                <a:ea typeface="Arial" panose="020B0604020202020204" pitchFamily="34" charset="0"/>
                <a:cs typeface="Times New Roman" panose="02020603050405020304" pitchFamily="18" charset="0"/>
              </a:rPr>
              <a:t> </a:t>
            </a:r>
            <a:r>
              <a:rPr lang="en-US" sz="1200" b="0" spc="-5" dirty="0">
                <a:solidFill>
                  <a:srgbClr val="000000"/>
                </a:solidFill>
                <a:ea typeface="Arial" panose="020B0604020202020204" pitchFamily="34" charset="0"/>
                <a:cs typeface="Times New Roman" panose="02020603050405020304" pitchFamily="18" charset="0"/>
              </a:rPr>
              <a:t>2014</a:t>
            </a:r>
            <a:r>
              <a:rPr lang="en-US" sz="1200" b="0" dirty="0">
                <a:solidFill>
                  <a:srgbClr val="000000"/>
                </a:solidFill>
                <a:ea typeface="Arial" panose="020B0604020202020204" pitchFamily="34" charset="0"/>
                <a:cs typeface="Times New Roman" panose="02020603050405020304" pitchFamily="18" charset="0"/>
              </a:rPr>
              <a:t>.</a:t>
            </a:r>
            <a:endParaRPr lang="en-US" sz="1200" b="0" dirty="0">
              <a:solidFill>
                <a:srgbClr val="000000"/>
              </a:solidFill>
              <a:latin typeface="Arial"/>
            </a:endParaRPr>
          </a:p>
        </p:txBody>
      </p:sp>
      <p:pic>
        <p:nvPicPr>
          <p:cNvPr id="486" name="Picture 485"/>
          <p:cNvPicPr>
            <a:picLocks noChangeAspect="1"/>
          </p:cNvPicPr>
          <p:nvPr/>
        </p:nvPicPr>
        <p:blipFill rotWithShape="1">
          <a:blip r:embed="rId2"/>
          <a:srcRect t="20094" b="12449"/>
          <a:stretch/>
        </p:blipFill>
        <p:spPr>
          <a:xfrm>
            <a:off x="1635959" y="1912620"/>
            <a:ext cx="8346241" cy="3581400"/>
          </a:xfrm>
          <a:prstGeom prst="rect">
            <a:avLst/>
          </a:prstGeom>
          <a:solidFill>
            <a:schemeClr val="tx1"/>
          </a:solidFill>
        </p:spPr>
      </p:pic>
    </p:spTree>
    <p:extLst>
      <p:ext uri="{BB962C8B-B14F-4D97-AF65-F5344CB8AC3E}">
        <p14:creationId xmlns:p14="http://schemas.microsoft.com/office/powerpoint/2010/main" val="395196397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ICS can be withdrawn in low risk COPD patients on adequate bronchodilation</a:t>
            </a:r>
            <a:br>
              <a:rPr lang="en-US" sz="2400" dirty="0"/>
            </a:br>
            <a:r>
              <a:rPr lang="en-US" sz="2400" dirty="0"/>
              <a:t> </a:t>
            </a:r>
            <a:br>
              <a:rPr lang="en-US" sz="2400" dirty="0"/>
            </a:br>
            <a:r>
              <a:rPr lang="en-US" sz="2400" dirty="0"/>
              <a:t> </a:t>
            </a:r>
            <a:br>
              <a:rPr lang="en-US" sz="2400" dirty="0"/>
            </a:br>
            <a:r>
              <a:rPr lang="en-US" sz="2400" dirty="0"/>
              <a:t> </a:t>
            </a:r>
            <a:br>
              <a:rPr lang="en-US" sz="2400" dirty="0"/>
            </a:br>
            <a:r>
              <a:rPr lang="en-US" sz="2400" dirty="0"/>
              <a:t> </a:t>
            </a:r>
            <a:br>
              <a:rPr lang="en-US" sz="2400" dirty="0"/>
            </a:br>
            <a:endParaRPr lang="en-US" sz="2400" dirty="0"/>
          </a:p>
        </p:txBody>
      </p:sp>
      <p:sp>
        <p:nvSpPr>
          <p:cNvPr id="3" name="Content Placeholder 2"/>
          <p:cNvSpPr>
            <a:spLocks noGrp="1"/>
          </p:cNvSpPr>
          <p:nvPr>
            <p:ph idx="1"/>
          </p:nvPr>
        </p:nvSpPr>
        <p:spPr/>
        <p:txBody>
          <a:bodyPr>
            <a:normAutofit/>
          </a:bodyPr>
          <a:lstStyle/>
          <a:p>
            <a:r>
              <a:rPr lang="en-US" dirty="0"/>
              <a:t>INSTEAD: switch from SFC 50/500 µg b.i.d. to </a:t>
            </a:r>
            <a:r>
              <a:rPr lang="en-US" dirty="0" err="1"/>
              <a:t>indacaterol</a:t>
            </a:r>
            <a:r>
              <a:rPr lang="en-US" dirty="0"/>
              <a:t> 150 µg </a:t>
            </a:r>
            <a:r>
              <a:rPr lang="en-US" dirty="0" err="1"/>
              <a:t>q.d</a:t>
            </a:r>
            <a:r>
              <a:rPr lang="en-US" dirty="0"/>
              <a:t>.[1]</a:t>
            </a:r>
          </a:p>
          <a:p>
            <a:r>
              <a:rPr lang="en-US" dirty="0"/>
              <a:t>OPTIMO: switch from LABA/ICS to bronchodilator-only regimen[2]</a:t>
            </a:r>
          </a:p>
          <a:p>
            <a:r>
              <a:rPr lang="en-US" dirty="0"/>
              <a:t>CRYSTAL: switch from LABA/ICS to IND/GLY3</a:t>
            </a:r>
          </a:p>
          <a:p>
            <a:endParaRPr lang="en-US" dirty="0"/>
          </a:p>
        </p:txBody>
      </p:sp>
      <p:sp>
        <p:nvSpPr>
          <p:cNvPr id="5" name="Rectangle 4"/>
          <p:cNvSpPr/>
          <p:nvPr/>
        </p:nvSpPr>
        <p:spPr>
          <a:xfrm>
            <a:off x="1752600" y="5761765"/>
            <a:ext cx="4572000" cy="503408"/>
          </a:xfrm>
          <a:prstGeom prst="rect">
            <a:avLst/>
          </a:prstGeom>
        </p:spPr>
        <p:txBody>
          <a:bodyPr>
            <a:spAutoFit/>
          </a:bodyPr>
          <a:lstStyle/>
          <a:p>
            <a:pPr marL="67945">
              <a:lnSpc>
                <a:spcPct val="115000"/>
              </a:lnSpc>
              <a:spcBef>
                <a:spcPts val="0"/>
              </a:spcBef>
              <a:spcAft>
                <a:spcPts val="0"/>
              </a:spcAft>
              <a:defRPr/>
            </a:pPr>
            <a:r>
              <a:rPr lang="en-US" sz="1200" dirty="0">
                <a:solidFill>
                  <a:srgbClr val="FFC000"/>
                </a:solidFill>
                <a:ea typeface="Arial" panose="020B0604020202020204" pitchFamily="34" charset="0"/>
                <a:cs typeface="Times New Roman" panose="02020603050405020304" pitchFamily="18" charset="0"/>
              </a:rPr>
              <a:t>Data</a:t>
            </a:r>
            <a:r>
              <a:rPr lang="en-US" sz="1200" spc="-2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are</a:t>
            </a:r>
            <a:r>
              <a:rPr lang="en-US" sz="1200" spc="-1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treat</a:t>
            </a:r>
            <a:r>
              <a:rPr lang="en-US" sz="1200" spc="20" dirty="0">
                <a:solidFill>
                  <a:srgbClr val="FFC000"/>
                </a:solidFill>
                <a:ea typeface="Arial" panose="020B0604020202020204" pitchFamily="34" charset="0"/>
                <a:cs typeface="Times New Roman" panose="02020603050405020304" pitchFamily="18" charset="0"/>
              </a:rPr>
              <a:t>m</a:t>
            </a:r>
            <a:r>
              <a:rPr lang="en-US" sz="1200" dirty="0">
                <a:solidFill>
                  <a:srgbClr val="FFC000"/>
                </a:solidFill>
                <a:ea typeface="Arial" panose="020B0604020202020204" pitchFamily="34" charset="0"/>
                <a:cs typeface="Times New Roman" panose="02020603050405020304" pitchFamily="18" charset="0"/>
              </a:rPr>
              <a:t>e</a:t>
            </a:r>
            <a:r>
              <a:rPr lang="en-US" sz="1200" spc="-5" dirty="0">
                <a:solidFill>
                  <a:srgbClr val="FFC000"/>
                </a:solidFill>
                <a:ea typeface="Arial" panose="020B0604020202020204" pitchFamily="34" charset="0"/>
                <a:cs typeface="Times New Roman" panose="02020603050405020304" pitchFamily="18" charset="0"/>
              </a:rPr>
              <a:t>n</a:t>
            </a:r>
            <a:r>
              <a:rPr lang="en-US" sz="1200" dirty="0">
                <a:solidFill>
                  <a:srgbClr val="FFC000"/>
                </a:solidFill>
                <a:ea typeface="Arial" panose="020B0604020202020204" pitchFamily="34" charset="0"/>
                <a:cs typeface="Times New Roman" panose="02020603050405020304" pitchFamily="18" charset="0"/>
              </a:rPr>
              <a:t>t</a:t>
            </a:r>
            <a:r>
              <a:rPr lang="en-US" sz="1200" spc="-6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d</a:t>
            </a:r>
            <a:r>
              <a:rPr lang="en-US" sz="1200" spc="-5" dirty="0">
                <a:solidFill>
                  <a:srgbClr val="FFC000"/>
                </a:solidFill>
                <a:ea typeface="Arial" panose="020B0604020202020204" pitchFamily="34" charset="0"/>
                <a:cs typeface="Times New Roman" panose="02020603050405020304" pitchFamily="18" charset="0"/>
              </a:rPr>
              <a:t>i</a:t>
            </a:r>
            <a:r>
              <a:rPr lang="en-US" sz="1200" spc="10" dirty="0">
                <a:solidFill>
                  <a:srgbClr val="FFC000"/>
                </a:solidFill>
                <a:ea typeface="Arial" panose="020B0604020202020204" pitchFamily="34" charset="0"/>
                <a:cs typeface="Times New Roman" panose="02020603050405020304" pitchFamily="18" charset="0"/>
              </a:rPr>
              <a:t>ff</a:t>
            </a:r>
            <a:r>
              <a:rPr lang="en-US" sz="1200" dirty="0">
                <a:solidFill>
                  <a:srgbClr val="FFC000"/>
                </a:solidFill>
                <a:ea typeface="Arial" panose="020B0604020202020204" pitchFamily="34" charset="0"/>
                <a:cs typeface="Times New Roman" panose="02020603050405020304" pitchFamily="18" charset="0"/>
              </a:rPr>
              <a:t>eren</a:t>
            </a:r>
            <a:r>
              <a:rPr lang="en-US" sz="1200" spc="5" dirty="0">
                <a:solidFill>
                  <a:srgbClr val="FFC000"/>
                </a:solidFill>
                <a:ea typeface="Arial" panose="020B0604020202020204" pitchFamily="34" charset="0"/>
                <a:cs typeface="Times New Roman" panose="02020603050405020304" pitchFamily="18" charset="0"/>
              </a:rPr>
              <a:t>c</a:t>
            </a:r>
            <a:r>
              <a:rPr lang="en-US" sz="1200" dirty="0">
                <a:solidFill>
                  <a:srgbClr val="FFC000"/>
                </a:solidFill>
                <a:ea typeface="Arial" panose="020B0604020202020204" pitchFamily="34" charset="0"/>
                <a:cs typeface="Times New Roman" panose="02020603050405020304" pitchFamily="18" charset="0"/>
              </a:rPr>
              <a:t>es</a:t>
            </a:r>
            <a:r>
              <a:rPr lang="en-US" sz="1200" spc="-8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[9</a:t>
            </a:r>
            <a:r>
              <a:rPr lang="en-US" sz="1200" spc="-5" dirty="0">
                <a:solidFill>
                  <a:srgbClr val="FFC000"/>
                </a:solidFill>
                <a:ea typeface="Arial" panose="020B0604020202020204" pitchFamily="34" charset="0"/>
                <a:cs typeface="Times New Roman" panose="02020603050405020304" pitchFamily="18" charset="0"/>
              </a:rPr>
              <a:t>5</a:t>
            </a:r>
            <a:r>
              <a:rPr lang="en-US" sz="1200" dirty="0">
                <a:solidFill>
                  <a:srgbClr val="FFC000"/>
                </a:solidFill>
                <a:ea typeface="Arial" panose="020B0604020202020204" pitchFamily="34" charset="0"/>
                <a:cs typeface="Times New Roman" panose="02020603050405020304" pitchFamily="18" charset="0"/>
              </a:rPr>
              <a:t>%</a:t>
            </a:r>
            <a:r>
              <a:rPr lang="en-US" sz="1200" spc="-3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CI]</a:t>
            </a:r>
            <a:r>
              <a:rPr lang="en-US" sz="1200" spc="-15"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u</a:t>
            </a:r>
            <a:r>
              <a:rPr lang="en-US" sz="1200" dirty="0">
                <a:solidFill>
                  <a:srgbClr val="FFC000"/>
                </a:solidFill>
                <a:ea typeface="Arial" panose="020B0604020202020204" pitchFamily="34" charset="0"/>
                <a:cs typeface="Times New Roman" panose="02020603050405020304" pitchFamily="18" charset="0"/>
              </a:rPr>
              <a:t>n</a:t>
            </a:r>
            <a:r>
              <a:rPr lang="en-US" sz="1200" spc="-5" dirty="0">
                <a:solidFill>
                  <a:srgbClr val="FFC000"/>
                </a:solidFill>
                <a:ea typeface="Arial" panose="020B0604020202020204" pitchFamily="34" charset="0"/>
                <a:cs typeface="Times New Roman" panose="02020603050405020304" pitchFamily="18" charset="0"/>
              </a:rPr>
              <a:t>l</a:t>
            </a:r>
            <a:r>
              <a:rPr lang="en-US" sz="1200" dirty="0">
                <a:solidFill>
                  <a:srgbClr val="FFC000"/>
                </a:solidFill>
                <a:ea typeface="Arial" panose="020B0604020202020204" pitchFamily="34" charset="0"/>
                <a:cs typeface="Times New Roman" panose="02020603050405020304" pitchFamily="18" charset="0"/>
              </a:rPr>
              <a:t>e</a:t>
            </a:r>
            <a:r>
              <a:rPr lang="en-US" sz="1200" spc="5" dirty="0">
                <a:solidFill>
                  <a:srgbClr val="FFC000"/>
                </a:solidFill>
                <a:ea typeface="Arial" panose="020B0604020202020204" pitchFamily="34" charset="0"/>
                <a:cs typeface="Times New Roman" panose="02020603050405020304" pitchFamily="18" charset="0"/>
              </a:rPr>
              <a:t>s</a:t>
            </a:r>
            <a:r>
              <a:rPr lang="en-US" sz="1200" dirty="0">
                <a:solidFill>
                  <a:srgbClr val="FFC000"/>
                </a:solidFill>
                <a:ea typeface="Arial" panose="020B0604020202020204" pitchFamily="34" charset="0"/>
                <a:cs typeface="Times New Roman" panose="02020603050405020304" pitchFamily="18" charset="0"/>
              </a:rPr>
              <a:t>s</a:t>
            </a:r>
            <a:r>
              <a:rPr lang="en-US" sz="1200" spc="-25"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s</a:t>
            </a:r>
            <a:r>
              <a:rPr lang="en-US" sz="1200" dirty="0">
                <a:solidFill>
                  <a:srgbClr val="FFC000"/>
                </a:solidFill>
                <a:ea typeface="Arial" panose="020B0604020202020204" pitchFamily="34" charset="0"/>
                <a:cs typeface="Times New Roman" panose="02020603050405020304" pitchFamily="18" charset="0"/>
              </a:rPr>
              <a:t>ta</a:t>
            </a:r>
            <a:r>
              <a:rPr lang="en-US" sz="1200" spc="-5" dirty="0">
                <a:solidFill>
                  <a:srgbClr val="FFC000"/>
                </a:solidFill>
                <a:ea typeface="Arial" panose="020B0604020202020204" pitchFamily="34" charset="0"/>
                <a:cs typeface="Times New Roman" panose="02020603050405020304" pitchFamily="18" charset="0"/>
              </a:rPr>
              <a:t>t</a:t>
            </a:r>
            <a:r>
              <a:rPr lang="en-US" sz="1200" dirty="0">
                <a:solidFill>
                  <a:srgbClr val="FFC000"/>
                </a:solidFill>
                <a:ea typeface="Arial" panose="020B0604020202020204" pitchFamily="34" charset="0"/>
                <a:cs typeface="Times New Roman" panose="02020603050405020304" pitchFamily="18" charset="0"/>
              </a:rPr>
              <a:t>ed</a:t>
            </a:r>
            <a:r>
              <a:rPr lang="en-US" sz="1200" spc="-4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ot</a:t>
            </a:r>
            <a:r>
              <a:rPr lang="en-US" sz="1200" spc="-5" dirty="0">
                <a:solidFill>
                  <a:srgbClr val="FFC000"/>
                </a:solidFill>
                <a:ea typeface="Arial" panose="020B0604020202020204" pitchFamily="34" charset="0"/>
                <a:cs typeface="Times New Roman" panose="02020603050405020304" pitchFamily="18" charset="0"/>
              </a:rPr>
              <a:t>h</a:t>
            </a:r>
            <a:r>
              <a:rPr lang="en-US" sz="1200" dirty="0">
                <a:solidFill>
                  <a:srgbClr val="FFC000"/>
                </a:solidFill>
                <a:ea typeface="Arial" panose="020B0604020202020204" pitchFamily="34" charset="0"/>
                <a:cs typeface="Times New Roman" panose="02020603050405020304" pitchFamily="18" charset="0"/>
              </a:rPr>
              <a:t>er</a:t>
            </a:r>
            <a:r>
              <a:rPr lang="en-US" sz="1200" spc="-10" dirty="0">
                <a:solidFill>
                  <a:srgbClr val="FFC000"/>
                </a:solidFill>
                <a:ea typeface="Arial" panose="020B0604020202020204" pitchFamily="34" charset="0"/>
                <a:cs typeface="Times New Roman" panose="02020603050405020304" pitchFamily="18" charset="0"/>
              </a:rPr>
              <a:t>w</a:t>
            </a:r>
            <a:r>
              <a:rPr lang="en-US" sz="1200" spc="-5" dirty="0">
                <a:solidFill>
                  <a:srgbClr val="FFC000"/>
                </a:solidFill>
                <a:ea typeface="Arial" panose="020B0604020202020204" pitchFamily="34" charset="0"/>
                <a:cs typeface="Times New Roman" panose="02020603050405020304" pitchFamily="18" charset="0"/>
              </a:rPr>
              <a:t>i</a:t>
            </a:r>
            <a:r>
              <a:rPr lang="en-US" sz="1200" spc="5" dirty="0">
                <a:solidFill>
                  <a:srgbClr val="FFC000"/>
                </a:solidFill>
                <a:ea typeface="Arial" panose="020B0604020202020204" pitchFamily="34" charset="0"/>
                <a:cs typeface="Times New Roman" panose="02020603050405020304" pitchFamily="18" charset="0"/>
              </a:rPr>
              <a:t>s</a:t>
            </a:r>
            <a:r>
              <a:rPr lang="en-US" sz="1200" dirty="0">
                <a:solidFill>
                  <a:srgbClr val="FFC000"/>
                </a:solidFill>
                <a:ea typeface="Arial" panose="020B0604020202020204" pitchFamily="34" charset="0"/>
                <a:cs typeface="Times New Roman" panose="02020603050405020304" pitchFamily="18" charset="0"/>
              </a:rPr>
              <a:t>e.</a:t>
            </a:r>
            <a:endParaRPr lang="en-US" sz="12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7391400" y="5536576"/>
            <a:ext cx="4572000" cy="741421"/>
          </a:xfrm>
          <a:prstGeom prst="rect">
            <a:avLst/>
          </a:prstGeom>
        </p:spPr>
        <p:txBody>
          <a:bodyPr>
            <a:spAutoFit/>
          </a:bodyPr>
          <a:lstStyle/>
          <a:p>
            <a:pPr marL="427990" marR="47625">
              <a:lnSpc>
                <a:spcPct val="115000"/>
              </a:lnSpc>
              <a:spcBef>
                <a:spcPts val="170"/>
              </a:spcBef>
              <a:spcAft>
                <a:spcPts val="0"/>
              </a:spcAft>
              <a:defRPr/>
            </a:pPr>
            <a:r>
              <a:rPr lang="en-US" sz="1200" dirty="0">
                <a:solidFill>
                  <a:srgbClr val="FFC000"/>
                </a:solidFill>
                <a:ea typeface="Arial" panose="020B0604020202020204" pitchFamily="34" charset="0"/>
                <a:cs typeface="Times New Roman" panose="02020603050405020304" pitchFamily="18" charset="0"/>
              </a:rPr>
              <a:t>1.</a:t>
            </a:r>
            <a:r>
              <a:rPr lang="en-US" sz="1200" spc="-1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Ro</a:t>
            </a:r>
            <a:r>
              <a:rPr lang="en-US" sz="1200" spc="5" dirty="0">
                <a:solidFill>
                  <a:srgbClr val="FFC000"/>
                </a:solidFill>
                <a:ea typeface="Arial" panose="020B0604020202020204" pitchFamily="34" charset="0"/>
                <a:cs typeface="Times New Roman" panose="02020603050405020304" pitchFamily="18" charset="0"/>
              </a:rPr>
              <a:t>ss</a:t>
            </a:r>
            <a:r>
              <a:rPr lang="en-US" sz="1200" dirty="0">
                <a:solidFill>
                  <a:srgbClr val="FFC000"/>
                </a:solidFill>
                <a:ea typeface="Arial" panose="020B0604020202020204" pitchFamily="34" charset="0"/>
                <a:cs typeface="Times New Roman" panose="02020603050405020304" pitchFamily="18" charset="0"/>
              </a:rPr>
              <a:t>i</a:t>
            </a:r>
            <a:r>
              <a:rPr lang="en-US" sz="1200" spc="-30"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A</a:t>
            </a:r>
            <a:r>
              <a:rPr lang="en-US" sz="1200" dirty="0">
                <a:solidFill>
                  <a:srgbClr val="FFC000"/>
                </a:solidFill>
                <a:ea typeface="Arial" panose="020B0604020202020204" pitchFamily="34" charset="0"/>
                <a:cs typeface="Times New Roman" panose="02020603050405020304" pitchFamily="18" charset="0"/>
              </a:rPr>
              <a:t>,</a:t>
            </a:r>
            <a:r>
              <a:rPr lang="en-US" sz="1200" spc="-10"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e</a:t>
            </a:r>
            <a:r>
              <a:rPr lang="en-US" sz="1200" dirty="0">
                <a:solidFill>
                  <a:srgbClr val="FFC000"/>
                </a:solidFill>
                <a:ea typeface="Arial" panose="020B0604020202020204" pitchFamily="34" charset="0"/>
                <a:cs typeface="Times New Roman" panose="02020603050405020304" pitchFamily="18" charset="0"/>
              </a:rPr>
              <a:t>t</a:t>
            </a:r>
            <a:r>
              <a:rPr lang="en-US" sz="1200" spc="-10"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al</a:t>
            </a:r>
            <a:r>
              <a:rPr lang="en-US" sz="1200" dirty="0">
                <a:solidFill>
                  <a:srgbClr val="FFC000"/>
                </a:solidFill>
                <a:ea typeface="Arial" panose="020B0604020202020204" pitchFamily="34" charset="0"/>
                <a:cs typeface="Times New Roman" panose="02020603050405020304" pitchFamily="18" charset="0"/>
              </a:rPr>
              <a:t>.</a:t>
            </a:r>
            <a:r>
              <a:rPr lang="en-US" sz="1200" spc="-10" dirty="0">
                <a:solidFill>
                  <a:srgbClr val="FFC000"/>
                </a:solidFill>
                <a:ea typeface="Arial" panose="020B0604020202020204" pitchFamily="34" charset="0"/>
                <a:cs typeface="Times New Roman" panose="02020603050405020304" pitchFamily="18" charset="0"/>
              </a:rPr>
              <a:t> </a:t>
            </a:r>
            <a:r>
              <a:rPr lang="en-US" sz="1200" spc="-5" dirty="0" err="1">
                <a:solidFill>
                  <a:srgbClr val="FFC000"/>
                </a:solidFill>
                <a:ea typeface="Arial" panose="020B0604020202020204" pitchFamily="34" charset="0"/>
                <a:cs typeface="Times New Roman" panose="02020603050405020304" pitchFamily="18" charset="0"/>
              </a:rPr>
              <a:t>E</a:t>
            </a:r>
            <a:r>
              <a:rPr lang="en-US" sz="1200" dirty="0" err="1">
                <a:solidFill>
                  <a:srgbClr val="FFC000"/>
                </a:solidFill>
                <a:ea typeface="Arial" panose="020B0604020202020204" pitchFamily="34" charset="0"/>
                <a:cs typeface="Times New Roman" panose="02020603050405020304" pitchFamily="18" charset="0"/>
              </a:rPr>
              <a:t>ur</a:t>
            </a:r>
            <a:r>
              <a:rPr lang="en-US" sz="1200" spc="-15" dirty="0">
                <a:solidFill>
                  <a:srgbClr val="FFC000"/>
                </a:solidFill>
                <a:ea typeface="Arial" panose="020B0604020202020204" pitchFamily="34" charset="0"/>
                <a:cs typeface="Times New Roman" panose="02020603050405020304" pitchFamily="18" charset="0"/>
              </a:rPr>
              <a:t> </a:t>
            </a:r>
            <a:r>
              <a:rPr lang="en-US" sz="1200" dirty="0" err="1">
                <a:solidFill>
                  <a:srgbClr val="FFC000"/>
                </a:solidFill>
                <a:ea typeface="Arial" panose="020B0604020202020204" pitchFamily="34" charset="0"/>
                <a:cs typeface="Times New Roman" panose="02020603050405020304" pitchFamily="18" charset="0"/>
              </a:rPr>
              <a:t>Re</a:t>
            </a:r>
            <a:r>
              <a:rPr lang="en-US" sz="1200" spc="5" dirty="0" err="1">
                <a:solidFill>
                  <a:srgbClr val="FFC000"/>
                </a:solidFill>
                <a:ea typeface="Arial" panose="020B0604020202020204" pitchFamily="34" charset="0"/>
                <a:cs typeface="Times New Roman" panose="02020603050405020304" pitchFamily="18" charset="0"/>
              </a:rPr>
              <a:t>s</a:t>
            </a:r>
            <a:r>
              <a:rPr lang="en-US" sz="1200" dirty="0" err="1">
                <a:solidFill>
                  <a:srgbClr val="FFC000"/>
                </a:solidFill>
                <a:ea typeface="Arial" panose="020B0604020202020204" pitchFamily="34" charset="0"/>
                <a:cs typeface="Times New Roman" panose="02020603050405020304" pitchFamily="18" charset="0"/>
              </a:rPr>
              <a:t>p</a:t>
            </a:r>
            <a:r>
              <a:rPr lang="en-US" sz="1200" spc="-5" dirty="0" err="1">
                <a:solidFill>
                  <a:srgbClr val="FFC000"/>
                </a:solidFill>
                <a:ea typeface="Arial" panose="020B0604020202020204" pitchFamily="34" charset="0"/>
                <a:cs typeface="Times New Roman" panose="02020603050405020304" pitchFamily="18" charset="0"/>
              </a:rPr>
              <a:t>i</a:t>
            </a:r>
            <a:r>
              <a:rPr lang="en-US" sz="1200" dirty="0" err="1">
                <a:solidFill>
                  <a:srgbClr val="FFC000"/>
                </a:solidFill>
                <a:ea typeface="Arial" panose="020B0604020202020204" pitchFamily="34" charset="0"/>
                <a:cs typeface="Times New Roman" panose="02020603050405020304" pitchFamily="18" charset="0"/>
              </a:rPr>
              <a:t>r</a:t>
            </a:r>
            <a:r>
              <a:rPr lang="en-US" sz="1200" spc="-20"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J</a:t>
            </a:r>
            <a:r>
              <a:rPr lang="en-US" sz="1200" spc="-1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2</a:t>
            </a:r>
            <a:r>
              <a:rPr lang="en-US" sz="1200" spc="-5" dirty="0">
                <a:solidFill>
                  <a:srgbClr val="FFC000"/>
                </a:solidFill>
                <a:ea typeface="Arial" panose="020B0604020202020204" pitchFamily="34" charset="0"/>
                <a:cs typeface="Times New Roman" panose="02020603050405020304" pitchFamily="18" charset="0"/>
              </a:rPr>
              <a:t>0</a:t>
            </a:r>
            <a:r>
              <a:rPr lang="en-US" sz="1200" dirty="0">
                <a:solidFill>
                  <a:srgbClr val="FFC000"/>
                </a:solidFill>
                <a:ea typeface="Arial" panose="020B0604020202020204" pitchFamily="34" charset="0"/>
                <a:cs typeface="Times New Roman" panose="02020603050405020304" pitchFamily="18" charset="0"/>
              </a:rPr>
              <a:t>1</a:t>
            </a:r>
            <a:r>
              <a:rPr lang="en-US" sz="1200" spc="-5" dirty="0">
                <a:solidFill>
                  <a:srgbClr val="FFC000"/>
                </a:solidFill>
                <a:ea typeface="Arial" panose="020B0604020202020204" pitchFamily="34" charset="0"/>
                <a:cs typeface="Times New Roman" panose="02020603050405020304" pitchFamily="18" charset="0"/>
              </a:rPr>
              <a:t>4</a:t>
            </a:r>
            <a:r>
              <a:rPr lang="en-US" sz="1200" dirty="0">
                <a:solidFill>
                  <a:srgbClr val="FFC000"/>
                </a:solidFill>
                <a:ea typeface="Arial" panose="020B0604020202020204" pitchFamily="34" charset="0"/>
                <a:cs typeface="Times New Roman" panose="02020603050405020304" pitchFamily="18" charset="0"/>
              </a:rPr>
              <a:t>;</a:t>
            </a:r>
            <a:endParaRPr lang="en-US" sz="12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a:p>
            <a:pPr marL="497840" marR="46355">
              <a:lnSpc>
                <a:spcPct val="115000"/>
              </a:lnSpc>
              <a:spcBef>
                <a:spcPts val="50"/>
              </a:spcBef>
              <a:spcAft>
                <a:spcPts val="0"/>
              </a:spcAft>
              <a:defRPr/>
            </a:pPr>
            <a:r>
              <a:rPr lang="en-US" sz="1200" dirty="0">
                <a:solidFill>
                  <a:srgbClr val="FFC000"/>
                </a:solidFill>
                <a:ea typeface="Arial" panose="020B0604020202020204" pitchFamily="34" charset="0"/>
                <a:cs typeface="Times New Roman" panose="02020603050405020304" pitchFamily="18" charset="0"/>
              </a:rPr>
              <a:t>2.</a:t>
            </a:r>
            <a:r>
              <a:rPr lang="en-US" sz="1200" spc="-1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Ro</a:t>
            </a:r>
            <a:r>
              <a:rPr lang="en-US" sz="1200" spc="5" dirty="0">
                <a:solidFill>
                  <a:srgbClr val="FFC000"/>
                </a:solidFill>
                <a:ea typeface="Arial" panose="020B0604020202020204" pitchFamily="34" charset="0"/>
                <a:cs typeface="Times New Roman" panose="02020603050405020304" pitchFamily="18" charset="0"/>
              </a:rPr>
              <a:t>ss</a:t>
            </a:r>
            <a:r>
              <a:rPr lang="en-US" sz="1200" dirty="0">
                <a:solidFill>
                  <a:srgbClr val="FFC000"/>
                </a:solidFill>
                <a:ea typeface="Arial" panose="020B0604020202020204" pitchFamily="34" charset="0"/>
                <a:cs typeface="Times New Roman" panose="02020603050405020304" pitchFamily="18" charset="0"/>
              </a:rPr>
              <a:t>i</a:t>
            </a:r>
            <a:r>
              <a:rPr lang="en-US" sz="1200" spc="-30"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A</a:t>
            </a:r>
            <a:r>
              <a:rPr lang="en-US" sz="1200" dirty="0">
                <a:solidFill>
                  <a:srgbClr val="FFC000"/>
                </a:solidFill>
                <a:ea typeface="Arial" panose="020B0604020202020204" pitchFamily="34" charset="0"/>
                <a:cs typeface="Times New Roman" panose="02020603050405020304" pitchFamily="18" charset="0"/>
              </a:rPr>
              <a:t>,</a:t>
            </a:r>
            <a:r>
              <a:rPr lang="en-US" sz="1200" spc="-10"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e</a:t>
            </a:r>
            <a:r>
              <a:rPr lang="en-US" sz="1200" dirty="0">
                <a:solidFill>
                  <a:srgbClr val="FFC000"/>
                </a:solidFill>
                <a:ea typeface="Arial" panose="020B0604020202020204" pitchFamily="34" charset="0"/>
                <a:cs typeface="Times New Roman" panose="02020603050405020304" pitchFamily="18" charset="0"/>
              </a:rPr>
              <a:t>t</a:t>
            </a:r>
            <a:r>
              <a:rPr lang="en-US" sz="1200" spc="-10"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al</a:t>
            </a:r>
            <a:r>
              <a:rPr lang="en-US" sz="1200" dirty="0">
                <a:solidFill>
                  <a:srgbClr val="FFC000"/>
                </a:solidFill>
                <a:ea typeface="Arial" panose="020B0604020202020204" pitchFamily="34" charset="0"/>
                <a:cs typeface="Times New Roman" panose="02020603050405020304" pitchFamily="18" charset="0"/>
              </a:rPr>
              <a:t>.</a:t>
            </a:r>
            <a:r>
              <a:rPr lang="en-US" sz="1200" spc="-10" dirty="0">
                <a:solidFill>
                  <a:srgbClr val="FFC000"/>
                </a:solidFill>
                <a:ea typeface="Arial" panose="020B0604020202020204" pitchFamily="34" charset="0"/>
                <a:cs typeface="Times New Roman" panose="02020603050405020304" pitchFamily="18" charset="0"/>
              </a:rPr>
              <a:t> </a:t>
            </a:r>
            <a:r>
              <a:rPr lang="en-US" sz="1200" dirty="0" err="1">
                <a:solidFill>
                  <a:srgbClr val="FFC000"/>
                </a:solidFill>
                <a:ea typeface="Arial" panose="020B0604020202020204" pitchFamily="34" charset="0"/>
                <a:cs typeface="Times New Roman" panose="02020603050405020304" pitchFamily="18" charset="0"/>
              </a:rPr>
              <a:t>Resp</a:t>
            </a:r>
            <a:r>
              <a:rPr lang="en-US" sz="1200" spc="-5" dirty="0" err="1">
                <a:solidFill>
                  <a:srgbClr val="FFC000"/>
                </a:solidFill>
                <a:ea typeface="Arial" panose="020B0604020202020204" pitchFamily="34" charset="0"/>
                <a:cs typeface="Times New Roman" panose="02020603050405020304" pitchFamily="18" charset="0"/>
              </a:rPr>
              <a:t>i</a:t>
            </a:r>
            <a:r>
              <a:rPr lang="en-US" sz="1200" dirty="0" err="1">
                <a:solidFill>
                  <a:srgbClr val="FFC000"/>
                </a:solidFill>
                <a:ea typeface="Arial" panose="020B0604020202020204" pitchFamily="34" charset="0"/>
                <a:cs typeface="Times New Roman" panose="02020603050405020304" pitchFamily="18" charset="0"/>
              </a:rPr>
              <a:t>r</a:t>
            </a:r>
            <a:r>
              <a:rPr lang="en-US" sz="1200" spc="-10"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Res</a:t>
            </a:r>
            <a:r>
              <a:rPr lang="en-US" sz="1200" spc="-2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2014;</a:t>
            </a:r>
            <a:endParaRPr lang="en-US" sz="12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50"/>
              </a:spcBef>
              <a:defRPr/>
            </a:pPr>
            <a:r>
              <a:rPr lang="en-US" sz="1200" dirty="0">
                <a:solidFill>
                  <a:srgbClr val="FFC000"/>
                </a:solidFill>
                <a:ea typeface="Arial" panose="020B0604020202020204" pitchFamily="34" charset="0"/>
                <a:cs typeface="Times New Roman" panose="02020603050405020304" pitchFamily="18" charset="0"/>
              </a:rPr>
              <a:t>3.</a:t>
            </a:r>
            <a:r>
              <a:rPr lang="en-US" sz="1200" spc="-15" dirty="0">
                <a:solidFill>
                  <a:srgbClr val="FFC000"/>
                </a:solidFill>
                <a:ea typeface="Arial" panose="020B0604020202020204" pitchFamily="34" charset="0"/>
                <a:cs typeface="Times New Roman" panose="02020603050405020304" pitchFamily="18" charset="0"/>
              </a:rPr>
              <a:t> </a:t>
            </a:r>
            <a:r>
              <a:rPr lang="en-US" sz="1200" spc="-5" dirty="0" err="1">
                <a:solidFill>
                  <a:srgbClr val="FFC000"/>
                </a:solidFill>
                <a:ea typeface="Arial" panose="020B0604020202020204" pitchFamily="34" charset="0"/>
                <a:cs typeface="Times New Roman" panose="02020603050405020304" pitchFamily="18" charset="0"/>
              </a:rPr>
              <a:t>V</a:t>
            </a:r>
            <a:r>
              <a:rPr lang="en-US" sz="1200" dirty="0" err="1">
                <a:solidFill>
                  <a:srgbClr val="FFC000"/>
                </a:solidFill>
                <a:ea typeface="Arial" panose="020B0604020202020204" pitchFamily="34" charset="0"/>
                <a:cs typeface="Times New Roman" panose="02020603050405020304" pitchFamily="18" charset="0"/>
              </a:rPr>
              <a:t>o</a:t>
            </a:r>
            <a:r>
              <a:rPr lang="en-US" sz="1200" spc="-5" dirty="0" err="1">
                <a:solidFill>
                  <a:srgbClr val="FFC000"/>
                </a:solidFill>
                <a:ea typeface="Arial" panose="020B0604020202020204" pitchFamily="34" charset="0"/>
                <a:cs typeface="Times New Roman" panose="02020603050405020304" pitchFamily="18" charset="0"/>
              </a:rPr>
              <a:t>g</a:t>
            </a:r>
            <a:r>
              <a:rPr lang="en-US" sz="1200" dirty="0" err="1">
                <a:solidFill>
                  <a:srgbClr val="FFC000"/>
                </a:solidFill>
                <a:ea typeface="Arial" panose="020B0604020202020204" pitchFamily="34" charset="0"/>
                <a:cs typeface="Times New Roman" panose="02020603050405020304" pitchFamily="18" charset="0"/>
              </a:rPr>
              <a:t>e</a:t>
            </a:r>
            <a:r>
              <a:rPr lang="en-US" sz="1200" spc="-5" dirty="0" err="1">
                <a:solidFill>
                  <a:srgbClr val="FFC000"/>
                </a:solidFill>
                <a:ea typeface="Arial" panose="020B0604020202020204" pitchFamily="34" charset="0"/>
                <a:cs typeface="Times New Roman" panose="02020603050405020304" pitchFamily="18" charset="0"/>
              </a:rPr>
              <a:t>l</a:t>
            </a:r>
            <a:r>
              <a:rPr lang="en-US" sz="1200" spc="20" dirty="0" err="1">
                <a:solidFill>
                  <a:srgbClr val="FFC000"/>
                </a:solidFill>
                <a:ea typeface="Arial" panose="020B0604020202020204" pitchFamily="34" charset="0"/>
                <a:cs typeface="Times New Roman" panose="02020603050405020304" pitchFamily="18" charset="0"/>
              </a:rPr>
              <a:t>m</a:t>
            </a:r>
            <a:r>
              <a:rPr lang="en-US" sz="1200" dirty="0" err="1">
                <a:solidFill>
                  <a:srgbClr val="FFC000"/>
                </a:solidFill>
                <a:ea typeface="Arial" panose="020B0604020202020204" pitchFamily="34" charset="0"/>
                <a:cs typeface="Times New Roman" panose="02020603050405020304" pitchFamily="18" charset="0"/>
              </a:rPr>
              <a:t>e</a:t>
            </a:r>
            <a:r>
              <a:rPr lang="en-US" sz="1200" spc="-5" dirty="0" err="1">
                <a:solidFill>
                  <a:srgbClr val="FFC000"/>
                </a:solidFill>
                <a:ea typeface="Arial" panose="020B0604020202020204" pitchFamily="34" charset="0"/>
                <a:cs typeface="Times New Roman" panose="02020603050405020304" pitchFamily="18" charset="0"/>
              </a:rPr>
              <a:t>i</a:t>
            </a:r>
            <a:r>
              <a:rPr lang="en-US" sz="1200" dirty="0" err="1">
                <a:solidFill>
                  <a:srgbClr val="FFC000"/>
                </a:solidFill>
                <a:ea typeface="Arial" panose="020B0604020202020204" pitchFamily="34" charset="0"/>
                <a:cs typeface="Times New Roman" panose="02020603050405020304" pitchFamily="18" charset="0"/>
              </a:rPr>
              <a:t>er</a:t>
            </a:r>
            <a:r>
              <a:rPr lang="en-US" sz="1200" spc="-60"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C, et</a:t>
            </a:r>
            <a:r>
              <a:rPr lang="en-US" sz="1200" spc="-25"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a</a:t>
            </a:r>
            <a:r>
              <a:rPr lang="en-US" sz="1200" spc="-5" dirty="0">
                <a:solidFill>
                  <a:srgbClr val="FFC000"/>
                </a:solidFill>
                <a:ea typeface="Arial" panose="020B0604020202020204" pitchFamily="34" charset="0"/>
                <a:cs typeface="Times New Roman" panose="02020603050405020304" pitchFamily="18" charset="0"/>
              </a:rPr>
              <a:t>l</a:t>
            </a:r>
            <a:r>
              <a:rPr lang="en-US" sz="1200"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B</a:t>
            </a:r>
            <a:r>
              <a:rPr lang="en-US" sz="1200" spc="15" dirty="0">
                <a:solidFill>
                  <a:srgbClr val="FFC000"/>
                </a:solidFill>
                <a:ea typeface="Arial" panose="020B0604020202020204" pitchFamily="34" charset="0"/>
                <a:cs typeface="Times New Roman" panose="02020603050405020304" pitchFamily="18" charset="0"/>
              </a:rPr>
              <a:t>T</a:t>
            </a:r>
            <a:r>
              <a:rPr lang="en-US" sz="1200" dirty="0">
                <a:solidFill>
                  <a:srgbClr val="FFC000"/>
                </a:solidFill>
                <a:ea typeface="Arial" panose="020B0604020202020204" pitchFamily="34" charset="0"/>
                <a:cs typeface="Times New Roman" panose="02020603050405020304" pitchFamily="18" charset="0"/>
              </a:rPr>
              <a:t>S</a:t>
            </a:r>
            <a:r>
              <a:rPr lang="en-US" sz="1200" spc="-40" dirty="0">
                <a:solidFill>
                  <a:srgbClr val="FFC000"/>
                </a:solidFill>
                <a:ea typeface="Arial" panose="020B0604020202020204" pitchFamily="34" charset="0"/>
                <a:cs typeface="Times New Roman" panose="02020603050405020304" pitchFamily="18" charset="0"/>
              </a:rPr>
              <a:t> </a:t>
            </a:r>
            <a:r>
              <a:rPr lang="en-US" sz="1200" dirty="0">
                <a:solidFill>
                  <a:srgbClr val="FFC000"/>
                </a:solidFill>
                <a:ea typeface="Arial" panose="020B0604020202020204" pitchFamily="34" charset="0"/>
                <a:cs typeface="Times New Roman" panose="02020603050405020304" pitchFamily="18" charset="0"/>
              </a:rPr>
              <a:t>2</a:t>
            </a:r>
            <a:r>
              <a:rPr lang="en-US" sz="1200" spc="-5" dirty="0">
                <a:solidFill>
                  <a:srgbClr val="FFC000"/>
                </a:solidFill>
                <a:ea typeface="Arial" panose="020B0604020202020204" pitchFamily="34" charset="0"/>
                <a:cs typeface="Times New Roman" panose="02020603050405020304" pitchFamily="18" charset="0"/>
              </a:rPr>
              <a:t>0</a:t>
            </a:r>
            <a:r>
              <a:rPr lang="en-US" sz="1200" dirty="0">
                <a:solidFill>
                  <a:srgbClr val="FFC000"/>
                </a:solidFill>
                <a:ea typeface="Arial" panose="020B0604020202020204" pitchFamily="34" charset="0"/>
                <a:cs typeface="Times New Roman" panose="02020603050405020304" pitchFamily="18" charset="0"/>
              </a:rPr>
              <a:t>16</a:t>
            </a:r>
            <a:r>
              <a:rPr lang="en-US" sz="1200" spc="-40" dirty="0">
                <a:solidFill>
                  <a:srgbClr val="FFC000"/>
                </a:solidFill>
                <a:ea typeface="Arial" panose="020B0604020202020204" pitchFamily="34" charset="0"/>
                <a:cs typeface="Times New Roman" panose="02020603050405020304" pitchFamily="18" charset="0"/>
              </a:rPr>
              <a:t> </a:t>
            </a:r>
            <a:r>
              <a:rPr lang="en-US" sz="1200" spc="5" dirty="0">
                <a:solidFill>
                  <a:srgbClr val="FFC000"/>
                </a:solidFill>
                <a:ea typeface="Arial" panose="020B0604020202020204" pitchFamily="34" charset="0"/>
                <a:cs typeface="Times New Roman" panose="02020603050405020304" pitchFamily="18" charset="0"/>
              </a:rPr>
              <a:t>(</a:t>
            </a:r>
            <a:r>
              <a:rPr lang="en-US" sz="1200" dirty="0">
                <a:solidFill>
                  <a:srgbClr val="FFC000"/>
                </a:solidFill>
                <a:ea typeface="Arial" panose="020B0604020202020204" pitchFamily="34" charset="0"/>
                <a:cs typeface="Times New Roman" panose="02020603050405020304" pitchFamily="18" charset="0"/>
              </a:rPr>
              <a:t>a</a:t>
            </a:r>
            <a:r>
              <a:rPr lang="en-US" sz="1200" spc="-5" dirty="0">
                <a:solidFill>
                  <a:srgbClr val="FFC000"/>
                </a:solidFill>
                <a:ea typeface="Arial" panose="020B0604020202020204" pitchFamily="34" charset="0"/>
                <a:cs typeface="Times New Roman" panose="02020603050405020304" pitchFamily="18" charset="0"/>
              </a:rPr>
              <a:t>b</a:t>
            </a:r>
            <a:r>
              <a:rPr lang="en-US" sz="1200" spc="5" dirty="0">
                <a:solidFill>
                  <a:srgbClr val="FFC000"/>
                </a:solidFill>
                <a:ea typeface="Arial" panose="020B0604020202020204" pitchFamily="34" charset="0"/>
                <a:cs typeface="Times New Roman" panose="02020603050405020304" pitchFamily="18" charset="0"/>
              </a:rPr>
              <a:t>s</a:t>
            </a:r>
            <a:r>
              <a:rPr lang="en-US" sz="1200" dirty="0">
                <a:solidFill>
                  <a:srgbClr val="FFC000"/>
                </a:solidFill>
                <a:ea typeface="Arial" panose="020B0604020202020204" pitchFamily="34" charset="0"/>
                <a:cs typeface="Times New Roman" panose="02020603050405020304" pitchFamily="18" charset="0"/>
              </a:rPr>
              <a:t>tra</a:t>
            </a:r>
            <a:r>
              <a:rPr lang="en-US" sz="1200" spc="5" dirty="0">
                <a:solidFill>
                  <a:srgbClr val="FFC000"/>
                </a:solidFill>
                <a:ea typeface="Arial" panose="020B0604020202020204" pitchFamily="34" charset="0"/>
                <a:cs typeface="Times New Roman" panose="02020603050405020304" pitchFamily="18" charset="0"/>
              </a:rPr>
              <a:t>c</a:t>
            </a:r>
            <a:r>
              <a:rPr lang="en-US" sz="1200" dirty="0">
                <a:solidFill>
                  <a:srgbClr val="FFC000"/>
                </a:solidFill>
                <a:ea typeface="Arial" panose="020B0604020202020204" pitchFamily="34" charset="0"/>
                <a:cs typeface="Times New Roman" panose="02020603050405020304" pitchFamily="18" charset="0"/>
              </a:rPr>
              <a:t>t).</a:t>
            </a:r>
            <a:endParaRPr lang="en-US" sz="12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8135494"/>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609600" y="561975"/>
            <a:ext cx="964565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None/>
              <a:defRPr/>
            </a:pPr>
            <a:r>
              <a:rPr lang="de-DE" altLang="en-US" dirty="0">
                <a:solidFill>
                  <a:prstClr val="white"/>
                </a:solidFill>
              </a:rPr>
              <a:t>WISDOM-Study – stepwise withdrawal of ICS in COPD</a:t>
            </a:r>
          </a:p>
          <a:p>
            <a:pPr>
              <a:spcBef>
                <a:spcPct val="0"/>
              </a:spcBef>
              <a:buNone/>
              <a:defRPr/>
            </a:pPr>
            <a:r>
              <a:rPr lang="de-DE" altLang="en-US" dirty="0">
                <a:solidFill>
                  <a:srgbClr val="0563C1"/>
                </a:solidFill>
              </a:rPr>
              <a:t>Role of eosinophils at baseline</a:t>
            </a:r>
          </a:p>
        </p:txBody>
      </p:sp>
      <p:sp>
        <p:nvSpPr>
          <p:cNvPr id="57347" name="Rectangle 3"/>
          <p:cNvSpPr>
            <a:spLocks noChangeArrowheads="1"/>
          </p:cNvSpPr>
          <p:nvPr/>
        </p:nvSpPr>
        <p:spPr bwMode="auto">
          <a:xfrm>
            <a:off x="7964489" y="6381751"/>
            <a:ext cx="26003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None/>
              <a:defRPr/>
            </a:pPr>
            <a:r>
              <a:rPr lang="da-DK" altLang="en-US" sz="1200">
                <a:solidFill>
                  <a:prstClr val="white"/>
                </a:solidFill>
              </a:rPr>
              <a:t>H Watz et al., Lancet Respir Med 2016</a:t>
            </a:r>
            <a:endParaRPr lang="de-DE" altLang="en-US" sz="1200">
              <a:solidFill>
                <a:prstClr val="white"/>
              </a:solidFill>
            </a:endParaRPr>
          </a:p>
        </p:txBody>
      </p:sp>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b="90596"/>
          <a:stretch>
            <a:fillRect/>
          </a:stretch>
        </p:blipFill>
        <p:spPr bwMode="auto">
          <a:xfrm>
            <a:off x="1843088" y="2636839"/>
            <a:ext cx="84121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9" name="Picture 5"/>
          <p:cNvPicPr>
            <a:picLocks noChangeAspect="1" noChangeArrowheads="1"/>
          </p:cNvPicPr>
          <p:nvPr/>
        </p:nvPicPr>
        <p:blipFill>
          <a:blip r:embed="rId3">
            <a:extLst>
              <a:ext uri="{28A0092B-C50C-407E-A947-70E740481C1C}">
                <a14:useLocalDpi xmlns:a14="http://schemas.microsoft.com/office/drawing/2010/main" val="0"/>
              </a:ext>
            </a:extLst>
          </a:blip>
          <a:srcRect t="59181"/>
          <a:stretch>
            <a:fillRect/>
          </a:stretch>
        </p:blipFill>
        <p:spPr bwMode="auto">
          <a:xfrm>
            <a:off x="1843088" y="3116263"/>
            <a:ext cx="8412162" cy="218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69655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
          <p:cNvSpPr>
            <a:spLocks noGrp="1"/>
          </p:cNvSpPr>
          <p:nvPr>
            <p:ph type="title" idx="4294967295"/>
          </p:nvPr>
        </p:nvSpPr>
        <p:spPr>
          <a:xfrm>
            <a:off x="0" y="131763"/>
            <a:ext cx="8353425" cy="1011237"/>
          </a:xfrm>
        </p:spPr>
        <p:txBody>
          <a:bodyPr vert="horz" lIns="0" tIns="45720" rIns="0" bIns="45720" rtlCol="0" anchor="b">
            <a:normAutofit/>
          </a:bodyPr>
          <a:lstStyle/>
          <a:p>
            <a:pPr eaLnBrk="1" hangingPunct="1"/>
            <a:r>
              <a:rPr lang="en-GB" altLang="en-US" sz="2800" dirty="0"/>
              <a:t>FLAME</a:t>
            </a:r>
            <a:r>
              <a:rPr lang="en-US" altLang="en-US" sz="2800" dirty="0"/>
              <a:t> – </a:t>
            </a:r>
            <a:r>
              <a:rPr lang="en-GB" altLang="en-US" sz="2800" dirty="0" err="1">
                <a:solidFill>
                  <a:srgbClr val="FFFF00"/>
                </a:solidFill>
              </a:rPr>
              <a:t>th</a:t>
            </a:r>
            <a:r>
              <a:rPr lang="en-US" altLang="en-US" sz="2800" dirty="0" err="1">
                <a:solidFill>
                  <a:srgbClr val="FFFF00"/>
                </a:solidFill>
              </a:rPr>
              <a:t>ời</a:t>
            </a:r>
            <a:r>
              <a:rPr lang="en-US" altLang="en-US" sz="2800" dirty="0">
                <a:solidFill>
                  <a:srgbClr val="FFFF00"/>
                </a:solidFill>
              </a:rPr>
              <a:t> </a:t>
            </a:r>
            <a:r>
              <a:rPr lang="en-US" altLang="en-US" sz="2800" dirty="0" err="1">
                <a:solidFill>
                  <a:srgbClr val="FFFF00"/>
                </a:solidFill>
              </a:rPr>
              <a:t>gian</a:t>
            </a:r>
            <a:r>
              <a:rPr lang="en-US" altLang="en-US" sz="2800" dirty="0">
                <a:solidFill>
                  <a:srgbClr val="FFFF00"/>
                </a:solidFill>
              </a:rPr>
              <a:t> </a:t>
            </a:r>
            <a:r>
              <a:rPr lang="en-US" altLang="en-US" sz="2800" dirty="0" err="1">
                <a:solidFill>
                  <a:srgbClr val="FFFF00"/>
                </a:solidFill>
              </a:rPr>
              <a:t>có</a:t>
            </a:r>
            <a:r>
              <a:rPr lang="en-US" altLang="en-US" sz="2800" dirty="0">
                <a:solidFill>
                  <a:srgbClr val="FFFF00"/>
                </a:solidFill>
              </a:rPr>
              <a:t> </a:t>
            </a:r>
            <a:r>
              <a:rPr lang="en-US" altLang="en-US" sz="2800" dirty="0" err="1">
                <a:solidFill>
                  <a:srgbClr val="FFFF00"/>
                </a:solidFill>
              </a:rPr>
              <a:t>đợt</a:t>
            </a:r>
            <a:r>
              <a:rPr lang="en-US" altLang="en-US" sz="2800" dirty="0">
                <a:solidFill>
                  <a:srgbClr val="FFFF00"/>
                </a:solidFill>
              </a:rPr>
              <a:t> </a:t>
            </a:r>
            <a:r>
              <a:rPr lang="en-US" altLang="en-US" sz="2800" dirty="0" err="1">
                <a:solidFill>
                  <a:srgbClr val="FFFF00"/>
                </a:solidFill>
              </a:rPr>
              <a:t>cấp</a:t>
            </a:r>
            <a:r>
              <a:rPr lang="en-US" altLang="en-US" sz="2800" dirty="0">
                <a:solidFill>
                  <a:srgbClr val="FFFF00"/>
                </a:solidFill>
              </a:rPr>
              <a:t> </a:t>
            </a:r>
            <a:r>
              <a:rPr lang="en-GB" altLang="en-US" sz="2800" dirty="0">
                <a:solidFill>
                  <a:srgbClr val="FFFF00"/>
                </a:solidFill>
              </a:rPr>
              <a:t>COPD </a:t>
            </a:r>
            <a:r>
              <a:rPr lang="en-GB" altLang="en-US" sz="2800" dirty="0" err="1">
                <a:solidFill>
                  <a:srgbClr val="FFFF00"/>
                </a:solidFill>
              </a:rPr>
              <a:t>đầu</a:t>
            </a:r>
            <a:r>
              <a:rPr lang="en-GB" altLang="en-US" sz="2800" dirty="0">
                <a:solidFill>
                  <a:srgbClr val="FFFF00"/>
                </a:solidFill>
              </a:rPr>
              <a:t> </a:t>
            </a:r>
            <a:r>
              <a:rPr lang="en-GB" altLang="en-US" sz="2800" dirty="0" err="1">
                <a:solidFill>
                  <a:srgbClr val="FFFF00"/>
                </a:solidFill>
              </a:rPr>
              <a:t>tiên</a:t>
            </a:r>
            <a:r>
              <a:rPr lang="en-GB" altLang="en-US" sz="2800" dirty="0">
                <a:solidFill>
                  <a:srgbClr val="FFFF00"/>
                </a:solidFill>
              </a:rPr>
              <a:t> </a:t>
            </a:r>
            <a:r>
              <a:rPr lang="en-GB" altLang="en-US" sz="2800" dirty="0" err="1">
                <a:solidFill>
                  <a:srgbClr val="FFFF00"/>
                </a:solidFill>
              </a:rPr>
              <a:t>trong</a:t>
            </a:r>
            <a:r>
              <a:rPr lang="en-GB" altLang="en-US" sz="2800" dirty="0">
                <a:solidFill>
                  <a:srgbClr val="FFFF00"/>
                </a:solidFill>
              </a:rPr>
              <a:t> 52 </a:t>
            </a:r>
            <a:r>
              <a:rPr lang="en-GB" altLang="en-US" sz="2800">
                <a:solidFill>
                  <a:srgbClr val="FFFF00"/>
                </a:solidFill>
              </a:rPr>
              <a:t>tuần</a:t>
            </a:r>
            <a:endParaRPr lang="en-GB" altLang="en-US" sz="2800" dirty="0">
              <a:solidFill>
                <a:srgbClr val="FFFF00"/>
              </a:solidFill>
            </a:endParaRPr>
          </a:p>
        </p:txBody>
      </p:sp>
      <p:grpSp>
        <p:nvGrpSpPr>
          <p:cNvPr id="49155" name="Group 57"/>
          <p:cNvGrpSpPr>
            <a:grpSpLocks/>
          </p:cNvGrpSpPr>
          <p:nvPr/>
        </p:nvGrpSpPr>
        <p:grpSpPr bwMode="auto">
          <a:xfrm>
            <a:off x="2845257" y="1232130"/>
            <a:ext cx="6570206" cy="3531503"/>
            <a:chOff x="1354258" y="1650536"/>
            <a:chExt cx="7056991" cy="3728193"/>
          </a:xfrm>
        </p:grpSpPr>
        <p:sp>
          <p:nvSpPr>
            <p:cNvPr id="49225" name="Freeform 32"/>
            <p:cNvSpPr>
              <a:spLocks/>
            </p:cNvSpPr>
            <p:nvPr/>
          </p:nvSpPr>
          <p:spPr bwMode="auto">
            <a:xfrm>
              <a:off x="2283956" y="1746538"/>
              <a:ext cx="5956300" cy="3286125"/>
            </a:xfrm>
            <a:custGeom>
              <a:avLst/>
              <a:gdLst>
                <a:gd name="T0" fmla="*/ 0 w 3752"/>
                <a:gd name="T1" fmla="*/ 0 h 2070"/>
                <a:gd name="T2" fmla="*/ 0 w 3752"/>
                <a:gd name="T3" fmla="*/ 2147483646 h 2070"/>
                <a:gd name="T4" fmla="*/ 2147483646 w 3752"/>
                <a:gd name="T5" fmla="*/ 2147483646 h 2070"/>
                <a:gd name="T6" fmla="*/ 0 60000 65536"/>
                <a:gd name="T7" fmla="*/ 0 60000 65536"/>
                <a:gd name="T8" fmla="*/ 0 60000 65536"/>
                <a:gd name="T9" fmla="*/ 0 w 3752"/>
                <a:gd name="T10" fmla="*/ 0 h 2070"/>
                <a:gd name="T11" fmla="*/ 3752 w 3752"/>
                <a:gd name="T12" fmla="*/ 2070 h 2070"/>
              </a:gdLst>
              <a:ahLst/>
              <a:cxnLst>
                <a:cxn ang="T6">
                  <a:pos x="T0" y="T1"/>
                </a:cxn>
                <a:cxn ang="T7">
                  <a:pos x="T2" y="T3"/>
                </a:cxn>
                <a:cxn ang="T8">
                  <a:pos x="T4" y="T5"/>
                </a:cxn>
              </a:cxnLst>
              <a:rect l="T9" t="T10" r="T11" b="T12"/>
              <a:pathLst>
                <a:path w="3752" h="2070">
                  <a:moveTo>
                    <a:pt x="0" y="0"/>
                  </a:moveTo>
                  <a:lnTo>
                    <a:pt x="0" y="2070"/>
                  </a:lnTo>
                  <a:lnTo>
                    <a:pt x="3752" y="207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a:solidFill>
                  <a:prstClr val="white"/>
                </a:solidFill>
              </a:endParaRPr>
            </a:p>
          </p:txBody>
        </p:sp>
        <p:sp>
          <p:nvSpPr>
            <p:cNvPr id="49226" name="Line 33"/>
            <p:cNvSpPr>
              <a:spLocks noChangeShapeType="1"/>
            </p:cNvSpPr>
            <p:nvPr/>
          </p:nvSpPr>
          <p:spPr bwMode="auto">
            <a:xfrm>
              <a:off x="2193468" y="4705638"/>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27" name="Line 34"/>
            <p:cNvSpPr>
              <a:spLocks noChangeShapeType="1"/>
            </p:cNvSpPr>
            <p:nvPr/>
          </p:nvSpPr>
          <p:spPr bwMode="auto">
            <a:xfrm>
              <a:off x="2193468" y="4377025"/>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28" name="Line 35"/>
            <p:cNvSpPr>
              <a:spLocks noChangeShapeType="1"/>
            </p:cNvSpPr>
            <p:nvPr/>
          </p:nvSpPr>
          <p:spPr bwMode="auto">
            <a:xfrm>
              <a:off x="2193468" y="4050000"/>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29" name="Line 36"/>
            <p:cNvSpPr>
              <a:spLocks noChangeShapeType="1"/>
            </p:cNvSpPr>
            <p:nvPr/>
          </p:nvSpPr>
          <p:spPr bwMode="auto">
            <a:xfrm>
              <a:off x="2193468" y="3724563"/>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0" name="Line 37"/>
            <p:cNvSpPr>
              <a:spLocks noChangeShapeType="1"/>
            </p:cNvSpPr>
            <p:nvPr/>
          </p:nvSpPr>
          <p:spPr bwMode="auto">
            <a:xfrm>
              <a:off x="2193468" y="5032663"/>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1" name="Line 38"/>
            <p:cNvSpPr>
              <a:spLocks noChangeShapeType="1"/>
            </p:cNvSpPr>
            <p:nvPr/>
          </p:nvSpPr>
          <p:spPr bwMode="auto">
            <a:xfrm flipH="1">
              <a:off x="2193468" y="1760825"/>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2" name="Line 39"/>
            <p:cNvSpPr>
              <a:spLocks noChangeShapeType="1"/>
            </p:cNvSpPr>
            <p:nvPr/>
          </p:nvSpPr>
          <p:spPr bwMode="auto">
            <a:xfrm>
              <a:off x="2193468" y="3394363"/>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3" name="Line 40"/>
            <p:cNvSpPr>
              <a:spLocks noChangeShapeType="1"/>
            </p:cNvSpPr>
            <p:nvPr/>
          </p:nvSpPr>
          <p:spPr bwMode="auto">
            <a:xfrm>
              <a:off x="2193468" y="3068925"/>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4" name="Line 41"/>
            <p:cNvSpPr>
              <a:spLocks noChangeShapeType="1"/>
            </p:cNvSpPr>
            <p:nvPr/>
          </p:nvSpPr>
          <p:spPr bwMode="auto">
            <a:xfrm>
              <a:off x="2193468" y="2741900"/>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5" name="Line 42"/>
            <p:cNvSpPr>
              <a:spLocks noChangeShapeType="1"/>
            </p:cNvSpPr>
            <p:nvPr/>
          </p:nvSpPr>
          <p:spPr bwMode="auto">
            <a:xfrm>
              <a:off x="2193468" y="2413288"/>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6" name="Line 43"/>
            <p:cNvSpPr>
              <a:spLocks noChangeShapeType="1"/>
            </p:cNvSpPr>
            <p:nvPr/>
          </p:nvSpPr>
          <p:spPr bwMode="auto">
            <a:xfrm>
              <a:off x="2193468" y="2086263"/>
              <a:ext cx="98425" cy="0"/>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7" name="Line 44"/>
            <p:cNvSpPr>
              <a:spLocks noChangeShapeType="1"/>
            </p:cNvSpPr>
            <p:nvPr/>
          </p:nvSpPr>
          <p:spPr bwMode="auto">
            <a:xfrm flipV="1">
              <a:off x="2288718" y="5029488"/>
              <a:ext cx="0" cy="93662"/>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8" name="Line 45"/>
            <p:cNvSpPr>
              <a:spLocks noChangeShapeType="1"/>
            </p:cNvSpPr>
            <p:nvPr/>
          </p:nvSpPr>
          <p:spPr bwMode="auto">
            <a:xfrm flipV="1">
              <a:off x="2974518" y="5029488"/>
              <a:ext cx="0" cy="93662"/>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39" name="Line 46"/>
            <p:cNvSpPr>
              <a:spLocks noChangeShapeType="1"/>
            </p:cNvSpPr>
            <p:nvPr/>
          </p:nvSpPr>
          <p:spPr bwMode="auto">
            <a:xfrm flipV="1">
              <a:off x="3660318" y="5029488"/>
              <a:ext cx="0" cy="93662"/>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40" name="Line 47"/>
            <p:cNvSpPr>
              <a:spLocks noChangeShapeType="1"/>
            </p:cNvSpPr>
            <p:nvPr/>
          </p:nvSpPr>
          <p:spPr bwMode="auto">
            <a:xfrm flipV="1">
              <a:off x="8225968" y="5029488"/>
              <a:ext cx="0" cy="93662"/>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41" name="Line 48"/>
            <p:cNvSpPr>
              <a:spLocks noChangeShapeType="1"/>
            </p:cNvSpPr>
            <p:nvPr/>
          </p:nvSpPr>
          <p:spPr bwMode="auto">
            <a:xfrm flipV="1">
              <a:off x="7427456" y="5029488"/>
              <a:ext cx="0" cy="93662"/>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42" name="Line 49"/>
            <p:cNvSpPr>
              <a:spLocks noChangeShapeType="1"/>
            </p:cNvSpPr>
            <p:nvPr/>
          </p:nvSpPr>
          <p:spPr bwMode="auto">
            <a:xfrm flipV="1">
              <a:off x="6630531" y="5029488"/>
              <a:ext cx="0" cy="93662"/>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43" name="Line 50"/>
            <p:cNvSpPr>
              <a:spLocks noChangeShapeType="1"/>
            </p:cNvSpPr>
            <p:nvPr/>
          </p:nvSpPr>
          <p:spPr bwMode="auto">
            <a:xfrm flipV="1">
              <a:off x="5943143" y="5029488"/>
              <a:ext cx="0" cy="93662"/>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44" name="Line 51"/>
            <p:cNvSpPr>
              <a:spLocks noChangeShapeType="1"/>
            </p:cNvSpPr>
            <p:nvPr/>
          </p:nvSpPr>
          <p:spPr bwMode="auto">
            <a:xfrm flipV="1">
              <a:off x="4458831" y="5029488"/>
              <a:ext cx="0" cy="93662"/>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45" name="Line 52"/>
            <p:cNvSpPr>
              <a:spLocks noChangeShapeType="1"/>
            </p:cNvSpPr>
            <p:nvPr/>
          </p:nvSpPr>
          <p:spPr bwMode="auto">
            <a:xfrm flipV="1">
              <a:off x="5257343" y="5029488"/>
              <a:ext cx="0" cy="93662"/>
            </a:xfrm>
            <a:prstGeom prst="line">
              <a:avLst/>
            </a:prstGeom>
            <a:noFill/>
            <a:ln w="30163">
              <a:solidFill>
                <a:schemeClr val="tx1"/>
              </a:solidFill>
              <a:miter lim="800000"/>
              <a:headEnd/>
              <a:tailEnd/>
            </a:ln>
            <a:extLst>
              <a:ext uri="{909E8E84-426E-40DD-AFC4-6F175D3DCCD1}">
                <a14:hiddenFill xmlns:a14="http://schemas.microsoft.com/office/drawing/2010/main">
                  <a:noFill/>
                </a14:hiddenFill>
              </a:ext>
            </a:extLst>
          </p:spPr>
          <p:txBody>
            <a:bodyPr/>
            <a:lstStyle/>
            <a:p>
              <a:pPr>
                <a:defRPr/>
              </a:pPr>
              <a:endParaRPr lang="en-US">
                <a:solidFill>
                  <a:prstClr val="white"/>
                </a:solidFill>
              </a:endParaRPr>
            </a:p>
          </p:txBody>
        </p:sp>
        <p:sp>
          <p:nvSpPr>
            <p:cNvPr id="49246" name="TextBox 146"/>
            <p:cNvSpPr txBox="1">
              <a:spLocks noChangeArrowheads="1"/>
            </p:cNvSpPr>
            <p:nvPr/>
          </p:nvSpPr>
          <p:spPr bwMode="auto">
            <a:xfrm>
              <a:off x="2114250" y="5151286"/>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0</a:t>
              </a:r>
            </a:p>
          </p:txBody>
        </p:sp>
        <p:sp>
          <p:nvSpPr>
            <p:cNvPr id="49247" name="TextBox 147"/>
            <p:cNvSpPr txBox="1">
              <a:spLocks noChangeArrowheads="1"/>
            </p:cNvSpPr>
            <p:nvPr/>
          </p:nvSpPr>
          <p:spPr bwMode="auto">
            <a:xfrm>
              <a:off x="2796297" y="5151286"/>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6</a:t>
              </a:r>
            </a:p>
          </p:txBody>
        </p:sp>
        <p:sp>
          <p:nvSpPr>
            <p:cNvPr id="49248" name="TextBox 148"/>
            <p:cNvSpPr txBox="1">
              <a:spLocks noChangeArrowheads="1"/>
            </p:cNvSpPr>
            <p:nvPr/>
          </p:nvSpPr>
          <p:spPr bwMode="auto">
            <a:xfrm>
              <a:off x="3476639" y="5151286"/>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12</a:t>
              </a:r>
            </a:p>
          </p:txBody>
        </p:sp>
        <p:sp>
          <p:nvSpPr>
            <p:cNvPr id="49249" name="TextBox 149"/>
            <p:cNvSpPr txBox="1">
              <a:spLocks noChangeArrowheads="1"/>
            </p:cNvSpPr>
            <p:nvPr/>
          </p:nvSpPr>
          <p:spPr bwMode="auto">
            <a:xfrm>
              <a:off x="4279749" y="5151286"/>
              <a:ext cx="358075"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19</a:t>
              </a:r>
            </a:p>
          </p:txBody>
        </p:sp>
        <p:sp>
          <p:nvSpPr>
            <p:cNvPr id="49250" name="TextBox 150"/>
            <p:cNvSpPr txBox="1">
              <a:spLocks noChangeArrowheads="1"/>
            </p:cNvSpPr>
            <p:nvPr/>
          </p:nvSpPr>
          <p:spPr bwMode="auto">
            <a:xfrm>
              <a:off x="5070924" y="5151286"/>
              <a:ext cx="358075"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26</a:t>
              </a:r>
            </a:p>
          </p:txBody>
        </p:sp>
        <p:sp>
          <p:nvSpPr>
            <p:cNvPr id="49251" name="TextBox 151"/>
            <p:cNvSpPr txBox="1">
              <a:spLocks noChangeArrowheads="1"/>
            </p:cNvSpPr>
            <p:nvPr/>
          </p:nvSpPr>
          <p:spPr bwMode="auto">
            <a:xfrm>
              <a:off x="5764907" y="5151286"/>
              <a:ext cx="356369"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32</a:t>
              </a:r>
            </a:p>
          </p:txBody>
        </p:sp>
        <p:sp>
          <p:nvSpPr>
            <p:cNvPr id="49252" name="TextBox 152"/>
            <p:cNvSpPr txBox="1">
              <a:spLocks noChangeArrowheads="1"/>
            </p:cNvSpPr>
            <p:nvPr/>
          </p:nvSpPr>
          <p:spPr bwMode="auto">
            <a:xfrm>
              <a:off x="6458890" y="5151286"/>
              <a:ext cx="358074"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38</a:t>
              </a:r>
            </a:p>
          </p:txBody>
        </p:sp>
        <p:sp>
          <p:nvSpPr>
            <p:cNvPr id="49253" name="TextBox 153"/>
            <p:cNvSpPr txBox="1">
              <a:spLocks noChangeArrowheads="1"/>
            </p:cNvSpPr>
            <p:nvPr/>
          </p:nvSpPr>
          <p:spPr bwMode="auto">
            <a:xfrm>
              <a:off x="8054879" y="5151286"/>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52</a:t>
              </a:r>
            </a:p>
          </p:txBody>
        </p:sp>
        <p:sp>
          <p:nvSpPr>
            <p:cNvPr id="49254" name="TextBox 154"/>
            <p:cNvSpPr txBox="1">
              <a:spLocks noChangeArrowheads="1"/>
            </p:cNvSpPr>
            <p:nvPr/>
          </p:nvSpPr>
          <p:spPr bwMode="auto">
            <a:xfrm>
              <a:off x="7248359" y="5151286"/>
              <a:ext cx="358075"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45</a:t>
              </a:r>
            </a:p>
          </p:txBody>
        </p:sp>
        <p:sp>
          <p:nvSpPr>
            <p:cNvPr id="49255" name="TextBox 155"/>
            <p:cNvSpPr txBox="1">
              <a:spLocks noChangeArrowheads="1"/>
            </p:cNvSpPr>
            <p:nvPr/>
          </p:nvSpPr>
          <p:spPr bwMode="auto">
            <a:xfrm>
              <a:off x="1780047" y="4920250"/>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0</a:t>
              </a:r>
            </a:p>
          </p:txBody>
        </p:sp>
        <p:sp>
          <p:nvSpPr>
            <p:cNvPr id="49256" name="TextBox 156"/>
            <p:cNvSpPr txBox="1">
              <a:spLocks noChangeArrowheads="1"/>
            </p:cNvSpPr>
            <p:nvPr/>
          </p:nvSpPr>
          <p:spPr bwMode="auto">
            <a:xfrm>
              <a:off x="1780047" y="4593447"/>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10</a:t>
              </a:r>
            </a:p>
          </p:txBody>
        </p:sp>
        <p:sp>
          <p:nvSpPr>
            <p:cNvPr id="49257" name="TextBox 157"/>
            <p:cNvSpPr txBox="1">
              <a:spLocks noChangeArrowheads="1"/>
            </p:cNvSpPr>
            <p:nvPr/>
          </p:nvSpPr>
          <p:spPr bwMode="auto">
            <a:xfrm>
              <a:off x="1780047" y="4266642"/>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20</a:t>
              </a:r>
            </a:p>
          </p:txBody>
        </p:sp>
        <p:sp>
          <p:nvSpPr>
            <p:cNvPr id="49258" name="TextBox 158"/>
            <p:cNvSpPr txBox="1">
              <a:spLocks noChangeArrowheads="1"/>
            </p:cNvSpPr>
            <p:nvPr/>
          </p:nvSpPr>
          <p:spPr bwMode="auto">
            <a:xfrm>
              <a:off x="1780047" y="3938164"/>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30</a:t>
              </a:r>
            </a:p>
          </p:txBody>
        </p:sp>
        <p:sp>
          <p:nvSpPr>
            <p:cNvPr id="49259" name="TextBox 159"/>
            <p:cNvSpPr txBox="1">
              <a:spLocks noChangeArrowheads="1"/>
            </p:cNvSpPr>
            <p:nvPr/>
          </p:nvSpPr>
          <p:spPr bwMode="auto">
            <a:xfrm>
              <a:off x="1780047" y="3611359"/>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40</a:t>
              </a:r>
            </a:p>
          </p:txBody>
        </p:sp>
        <p:sp>
          <p:nvSpPr>
            <p:cNvPr id="49260" name="TextBox 160"/>
            <p:cNvSpPr txBox="1">
              <a:spLocks noChangeArrowheads="1"/>
            </p:cNvSpPr>
            <p:nvPr/>
          </p:nvSpPr>
          <p:spPr bwMode="auto">
            <a:xfrm>
              <a:off x="1781752" y="3284555"/>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50</a:t>
              </a:r>
            </a:p>
          </p:txBody>
        </p:sp>
        <p:sp>
          <p:nvSpPr>
            <p:cNvPr id="49261" name="TextBox 161"/>
            <p:cNvSpPr txBox="1">
              <a:spLocks noChangeArrowheads="1"/>
            </p:cNvSpPr>
            <p:nvPr/>
          </p:nvSpPr>
          <p:spPr bwMode="auto">
            <a:xfrm>
              <a:off x="1781752" y="2957752"/>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60</a:t>
              </a:r>
            </a:p>
          </p:txBody>
        </p:sp>
        <p:sp>
          <p:nvSpPr>
            <p:cNvPr id="49262" name="TextBox 162"/>
            <p:cNvSpPr txBox="1">
              <a:spLocks noChangeArrowheads="1"/>
            </p:cNvSpPr>
            <p:nvPr/>
          </p:nvSpPr>
          <p:spPr bwMode="auto">
            <a:xfrm>
              <a:off x="1780047" y="2630947"/>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70</a:t>
              </a:r>
            </a:p>
          </p:txBody>
        </p:sp>
        <p:sp>
          <p:nvSpPr>
            <p:cNvPr id="49263" name="TextBox 163"/>
            <p:cNvSpPr txBox="1">
              <a:spLocks noChangeArrowheads="1"/>
            </p:cNvSpPr>
            <p:nvPr/>
          </p:nvSpPr>
          <p:spPr bwMode="auto">
            <a:xfrm>
              <a:off x="1771522" y="2304144"/>
              <a:ext cx="356369"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80</a:t>
              </a:r>
            </a:p>
          </p:txBody>
        </p:sp>
        <p:sp>
          <p:nvSpPr>
            <p:cNvPr id="49264" name="TextBox 164"/>
            <p:cNvSpPr txBox="1">
              <a:spLocks noChangeArrowheads="1"/>
            </p:cNvSpPr>
            <p:nvPr/>
          </p:nvSpPr>
          <p:spPr bwMode="auto">
            <a:xfrm>
              <a:off x="1780047" y="1977341"/>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90</a:t>
              </a:r>
            </a:p>
          </p:txBody>
        </p:sp>
        <p:sp>
          <p:nvSpPr>
            <p:cNvPr id="49265" name="TextBox 165"/>
            <p:cNvSpPr txBox="1">
              <a:spLocks noChangeArrowheads="1"/>
            </p:cNvSpPr>
            <p:nvPr/>
          </p:nvSpPr>
          <p:spPr bwMode="auto">
            <a:xfrm>
              <a:off x="1780047" y="1650536"/>
              <a:ext cx="356370" cy="227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r">
                <a:spcBef>
                  <a:spcPct val="0"/>
                </a:spcBef>
                <a:buNone/>
                <a:defRPr/>
              </a:pPr>
              <a:r>
                <a:rPr lang="en-GB" altLang="en-US" sz="1400">
                  <a:solidFill>
                    <a:prstClr val="white"/>
                  </a:solidFill>
                  <a:latin typeface="Arial" panose="020B0604020202020204" pitchFamily="34" charset="0"/>
                </a:rPr>
                <a:t>100</a:t>
              </a:r>
            </a:p>
          </p:txBody>
        </p:sp>
        <p:sp>
          <p:nvSpPr>
            <p:cNvPr id="49266" name="TextBox 166"/>
            <p:cNvSpPr txBox="1">
              <a:spLocks noChangeArrowheads="1"/>
            </p:cNvSpPr>
            <p:nvPr/>
          </p:nvSpPr>
          <p:spPr bwMode="auto">
            <a:xfrm rot="16200000">
              <a:off x="-56735" y="3155140"/>
              <a:ext cx="3284797" cy="46281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prstClr val="white"/>
                  </a:solidFill>
                  <a:latin typeface="Arial" panose="020B0604020202020204" pitchFamily="34" charset="0"/>
                </a:rPr>
                <a:t>Percentage of patients with event (%)</a:t>
              </a:r>
            </a:p>
          </p:txBody>
        </p:sp>
      </p:grpSp>
      <p:sp>
        <p:nvSpPr>
          <p:cNvPr id="49156" name="TextBox 59"/>
          <p:cNvSpPr txBox="1">
            <a:spLocks noChangeArrowheads="1"/>
          </p:cNvSpPr>
          <p:nvPr/>
        </p:nvSpPr>
        <p:spPr bwMode="auto">
          <a:xfrm>
            <a:off x="3711575" y="4780191"/>
            <a:ext cx="55324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400">
                <a:solidFill>
                  <a:srgbClr val="404040"/>
                </a:solidFill>
                <a:latin typeface="Arial" panose="020B0604020202020204" pitchFamily="34" charset="0"/>
              </a:rPr>
              <a:t>Time to events (weeks)</a:t>
            </a:r>
          </a:p>
        </p:txBody>
      </p:sp>
      <p:grpSp>
        <p:nvGrpSpPr>
          <p:cNvPr id="49157" name="Group 76"/>
          <p:cNvGrpSpPr>
            <a:grpSpLocks/>
          </p:cNvGrpSpPr>
          <p:nvPr/>
        </p:nvGrpSpPr>
        <p:grpSpPr bwMode="auto">
          <a:xfrm>
            <a:off x="4124327" y="1289051"/>
            <a:ext cx="2365803" cy="517327"/>
            <a:chOff x="6393989" y="1502711"/>
            <a:chExt cx="2541234" cy="546548"/>
          </a:xfrm>
        </p:grpSpPr>
        <p:sp>
          <p:nvSpPr>
            <p:cNvPr id="120" name="TextBox 119"/>
            <p:cNvSpPr txBox="1"/>
            <p:nvPr/>
          </p:nvSpPr>
          <p:spPr>
            <a:xfrm>
              <a:off x="6631015" y="1724097"/>
              <a:ext cx="2304208" cy="325162"/>
            </a:xfrm>
            <a:prstGeom prst="rect">
              <a:avLst/>
            </a:prstGeom>
            <a:noFill/>
          </p:spPr>
          <p:txBody>
            <a:bodyPr wrap="none">
              <a:spAutoFit/>
            </a:bodyPr>
            <a:lstStyle/>
            <a:p>
              <a:pPr fontAlgn="auto">
                <a:spcBef>
                  <a:spcPts val="0"/>
                </a:spcBef>
                <a:spcAft>
                  <a:spcPts val="0"/>
                </a:spcAft>
                <a:defRPr/>
              </a:pPr>
              <a:r>
                <a:rPr lang="en-GB" sz="1400" kern="0" dirty="0">
                  <a:solidFill>
                    <a:prstClr val="white"/>
                  </a:solidFill>
                  <a:latin typeface="Arial"/>
                </a:rPr>
                <a:t>IND/GLY 110/50 </a:t>
              </a:r>
              <a:r>
                <a:rPr lang="el-GR" sz="1400" kern="0" dirty="0">
                  <a:solidFill>
                    <a:prstClr val="white"/>
                  </a:solidFill>
                  <a:latin typeface="Arial"/>
                </a:rPr>
                <a:t>μ</a:t>
              </a:r>
              <a:r>
                <a:rPr lang="en-GB" sz="1400" kern="0" dirty="0">
                  <a:solidFill>
                    <a:prstClr val="white"/>
                  </a:solidFill>
                  <a:latin typeface="Arial"/>
                </a:rPr>
                <a:t>g </a:t>
              </a:r>
              <a:r>
                <a:rPr lang="en-GB" sz="1400" kern="0" dirty="0" err="1">
                  <a:solidFill>
                    <a:prstClr val="white"/>
                  </a:solidFill>
                  <a:latin typeface="Arial"/>
                </a:rPr>
                <a:t>q.d</a:t>
              </a:r>
              <a:r>
                <a:rPr lang="en-GB" sz="1400" kern="0" dirty="0">
                  <a:solidFill>
                    <a:prstClr val="white"/>
                  </a:solidFill>
                  <a:latin typeface="Arial"/>
                </a:rPr>
                <a:t>.</a:t>
              </a:r>
            </a:p>
          </p:txBody>
        </p:sp>
        <p:sp>
          <p:nvSpPr>
            <p:cNvPr id="121" name="TextBox 120"/>
            <p:cNvSpPr txBox="1"/>
            <p:nvPr/>
          </p:nvSpPr>
          <p:spPr>
            <a:xfrm>
              <a:off x="6634425" y="1502711"/>
              <a:ext cx="2014933" cy="325162"/>
            </a:xfrm>
            <a:prstGeom prst="rect">
              <a:avLst/>
            </a:prstGeom>
            <a:noFill/>
          </p:spPr>
          <p:txBody>
            <a:bodyPr wrap="none">
              <a:spAutoFit/>
            </a:bodyPr>
            <a:lstStyle/>
            <a:p>
              <a:pPr fontAlgn="auto">
                <a:spcBef>
                  <a:spcPts val="0"/>
                </a:spcBef>
                <a:spcAft>
                  <a:spcPts val="0"/>
                </a:spcAft>
                <a:defRPr/>
              </a:pPr>
              <a:r>
                <a:rPr lang="en-GB" sz="1400" kern="0" dirty="0">
                  <a:solidFill>
                    <a:prstClr val="white"/>
                  </a:solidFill>
                  <a:latin typeface="Arial"/>
                </a:rPr>
                <a:t>SFC 50/500 </a:t>
              </a:r>
              <a:r>
                <a:rPr lang="el-GR" sz="1400" kern="0" dirty="0">
                  <a:solidFill>
                    <a:prstClr val="white"/>
                  </a:solidFill>
                  <a:latin typeface="Arial"/>
                </a:rPr>
                <a:t>μ</a:t>
              </a:r>
              <a:r>
                <a:rPr lang="en-GB" sz="1400" kern="0" dirty="0">
                  <a:solidFill>
                    <a:prstClr val="white"/>
                  </a:solidFill>
                  <a:latin typeface="Arial"/>
                </a:rPr>
                <a:t>g b.i.d.</a:t>
              </a:r>
            </a:p>
          </p:txBody>
        </p:sp>
        <p:cxnSp>
          <p:nvCxnSpPr>
            <p:cNvPr id="49223" name="Straight Connector 121"/>
            <p:cNvCxnSpPr>
              <a:cxnSpLocks noChangeShapeType="1"/>
            </p:cNvCxnSpPr>
            <p:nvPr/>
          </p:nvCxnSpPr>
          <p:spPr bwMode="auto">
            <a:xfrm flipH="1">
              <a:off x="6393993" y="1660270"/>
              <a:ext cx="252000" cy="0"/>
            </a:xfrm>
            <a:prstGeom prst="line">
              <a:avLst/>
            </a:prstGeom>
            <a:noFill/>
            <a:ln w="28575" cap="sq" algn="ctr">
              <a:solidFill>
                <a:srgbClr val="FF4DC7"/>
              </a:solidFill>
              <a:miter lim="800000"/>
              <a:headEnd/>
              <a:tailEnd/>
            </a:ln>
            <a:extLst>
              <a:ext uri="{909E8E84-426E-40DD-AFC4-6F175D3DCCD1}">
                <a14:hiddenFill xmlns:a14="http://schemas.microsoft.com/office/drawing/2010/main">
                  <a:noFill/>
                </a14:hiddenFill>
              </a:ext>
            </a:extLst>
          </p:spPr>
        </p:cxnSp>
        <p:cxnSp>
          <p:nvCxnSpPr>
            <p:cNvPr id="49224" name="Straight Connector 122"/>
            <p:cNvCxnSpPr>
              <a:cxnSpLocks noChangeShapeType="1"/>
            </p:cNvCxnSpPr>
            <p:nvPr/>
          </p:nvCxnSpPr>
          <p:spPr bwMode="auto">
            <a:xfrm flipH="1">
              <a:off x="6393989" y="1878159"/>
              <a:ext cx="252000" cy="0"/>
            </a:xfrm>
            <a:prstGeom prst="line">
              <a:avLst/>
            </a:prstGeom>
            <a:noFill/>
            <a:ln w="28575" cap="sq" algn="ctr">
              <a:solidFill>
                <a:srgbClr val="2E6EBC"/>
              </a:solidFill>
              <a:miter lim="800000"/>
              <a:headEnd/>
              <a:tailEnd/>
            </a:ln>
            <a:extLst>
              <a:ext uri="{909E8E84-426E-40DD-AFC4-6F175D3DCCD1}">
                <a14:hiddenFill xmlns:a14="http://schemas.microsoft.com/office/drawing/2010/main">
                  <a:noFill/>
                </a14:hiddenFill>
              </a:ext>
            </a:extLst>
          </p:spPr>
        </p:cxnSp>
      </p:grpSp>
      <p:grpSp>
        <p:nvGrpSpPr>
          <p:cNvPr id="12" name="Group 11"/>
          <p:cNvGrpSpPr>
            <a:grpSpLocks/>
          </p:cNvGrpSpPr>
          <p:nvPr/>
        </p:nvGrpSpPr>
        <p:grpSpPr bwMode="auto">
          <a:xfrm>
            <a:off x="1885950" y="4956176"/>
            <a:ext cx="7785100" cy="506413"/>
            <a:chOff x="361164" y="4955921"/>
            <a:chExt cx="7786444" cy="506693"/>
          </a:xfrm>
        </p:grpSpPr>
        <p:sp>
          <p:nvSpPr>
            <p:cNvPr id="49209" name="TextBox 60"/>
            <p:cNvSpPr txBox="1">
              <a:spLocks noChangeArrowheads="1"/>
            </p:cNvSpPr>
            <p:nvPr/>
          </p:nvSpPr>
          <p:spPr bwMode="auto">
            <a:xfrm>
              <a:off x="1213799" y="4955921"/>
              <a:ext cx="1043167" cy="45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None/>
                <a:defRPr/>
              </a:pPr>
              <a:r>
                <a:rPr lang="en-GB" altLang="en-US" sz="1000">
                  <a:solidFill>
                    <a:prstClr val="white"/>
                  </a:solidFill>
                  <a:latin typeface="Arial" panose="020B0604020202020204" pitchFamily="34" charset="0"/>
                </a:rPr>
                <a:t>Patients at risk</a:t>
              </a:r>
            </a:p>
            <a:p>
              <a:pPr>
                <a:spcBef>
                  <a:spcPct val="0"/>
                </a:spcBef>
                <a:buNone/>
                <a:defRPr/>
              </a:pPr>
              <a:r>
                <a:rPr lang="en-GB" altLang="en-US" sz="1000">
                  <a:solidFill>
                    <a:prstClr val="white"/>
                  </a:solidFill>
                  <a:latin typeface="Arial" panose="020B0604020202020204" pitchFamily="34" charset="0"/>
                </a:rPr>
                <a:t>IND/GLY </a:t>
              </a:r>
            </a:p>
            <a:p>
              <a:pPr>
                <a:spcBef>
                  <a:spcPct val="0"/>
                </a:spcBef>
                <a:buNone/>
                <a:defRPr/>
              </a:pPr>
              <a:r>
                <a:rPr lang="en-GB" altLang="en-US" sz="1000">
                  <a:solidFill>
                    <a:prstClr val="white"/>
                  </a:solidFill>
                  <a:latin typeface="Arial" panose="020B0604020202020204" pitchFamily="34" charset="0"/>
                </a:rPr>
                <a:t>SFC</a:t>
              </a:r>
            </a:p>
          </p:txBody>
        </p:sp>
        <p:sp>
          <p:nvSpPr>
            <p:cNvPr id="49210" name="TextBox 61"/>
            <p:cNvSpPr txBox="1">
              <a:spLocks noChangeArrowheads="1"/>
            </p:cNvSpPr>
            <p:nvPr/>
          </p:nvSpPr>
          <p:spPr bwMode="auto">
            <a:xfrm>
              <a:off x="1894954" y="5106817"/>
              <a:ext cx="606529" cy="1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1675</a:t>
              </a:r>
            </a:p>
          </p:txBody>
        </p:sp>
        <p:sp>
          <p:nvSpPr>
            <p:cNvPr id="49211" name="TextBox 62"/>
            <p:cNvSpPr txBox="1">
              <a:spLocks noChangeArrowheads="1"/>
            </p:cNvSpPr>
            <p:nvPr/>
          </p:nvSpPr>
          <p:spPr bwMode="auto">
            <a:xfrm>
              <a:off x="3160410" y="5106817"/>
              <a:ext cx="606529" cy="1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763</a:t>
              </a:r>
            </a:p>
          </p:txBody>
        </p:sp>
        <p:sp>
          <p:nvSpPr>
            <p:cNvPr id="49212" name="TextBox 63"/>
            <p:cNvSpPr txBox="1">
              <a:spLocks noChangeArrowheads="1"/>
            </p:cNvSpPr>
            <p:nvPr/>
          </p:nvSpPr>
          <p:spPr bwMode="auto">
            <a:xfrm>
              <a:off x="4532246" y="5106817"/>
              <a:ext cx="833582" cy="1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535</a:t>
              </a:r>
            </a:p>
          </p:txBody>
        </p:sp>
        <p:sp>
          <p:nvSpPr>
            <p:cNvPr id="49213" name="TextBox 64"/>
            <p:cNvSpPr txBox="1">
              <a:spLocks noChangeArrowheads="1"/>
            </p:cNvSpPr>
            <p:nvPr/>
          </p:nvSpPr>
          <p:spPr bwMode="auto">
            <a:xfrm>
              <a:off x="5854862" y="5106817"/>
              <a:ext cx="771658" cy="1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409</a:t>
              </a:r>
            </a:p>
          </p:txBody>
        </p:sp>
        <p:sp>
          <p:nvSpPr>
            <p:cNvPr id="49214" name="TextBox 66"/>
            <p:cNvSpPr txBox="1">
              <a:spLocks noChangeArrowheads="1"/>
            </p:cNvSpPr>
            <p:nvPr/>
          </p:nvSpPr>
          <p:spPr bwMode="auto">
            <a:xfrm>
              <a:off x="7309263" y="5106817"/>
              <a:ext cx="833582" cy="1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281</a:t>
              </a:r>
            </a:p>
          </p:txBody>
        </p:sp>
        <p:sp>
          <p:nvSpPr>
            <p:cNvPr id="49215" name="TextBox 67"/>
            <p:cNvSpPr txBox="1">
              <a:spLocks noChangeArrowheads="1"/>
            </p:cNvSpPr>
            <p:nvPr/>
          </p:nvSpPr>
          <p:spPr bwMode="auto">
            <a:xfrm>
              <a:off x="1894954" y="5310130"/>
              <a:ext cx="606529" cy="1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1679</a:t>
              </a:r>
            </a:p>
          </p:txBody>
        </p:sp>
        <p:sp>
          <p:nvSpPr>
            <p:cNvPr id="49216" name="TextBox 68"/>
            <p:cNvSpPr txBox="1">
              <a:spLocks noChangeArrowheads="1"/>
            </p:cNvSpPr>
            <p:nvPr/>
          </p:nvSpPr>
          <p:spPr bwMode="auto">
            <a:xfrm>
              <a:off x="3165173" y="5310130"/>
              <a:ext cx="608117" cy="1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642</a:t>
              </a:r>
            </a:p>
          </p:txBody>
        </p:sp>
        <p:sp>
          <p:nvSpPr>
            <p:cNvPr id="49217" name="TextBox 69"/>
            <p:cNvSpPr txBox="1">
              <a:spLocks noChangeArrowheads="1"/>
            </p:cNvSpPr>
            <p:nvPr/>
          </p:nvSpPr>
          <p:spPr bwMode="auto">
            <a:xfrm>
              <a:off x="4537010" y="5310130"/>
              <a:ext cx="833581" cy="1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415</a:t>
              </a:r>
            </a:p>
          </p:txBody>
        </p:sp>
        <p:sp>
          <p:nvSpPr>
            <p:cNvPr id="49218" name="TextBox 70"/>
            <p:cNvSpPr txBox="1">
              <a:spLocks noChangeArrowheads="1"/>
            </p:cNvSpPr>
            <p:nvPr/>
          </p:nvSpPr>
          <p:spPr bwMode="auto">
            <a:xfrm>
              <a:off x="5859626" y="5310130"/>
              <a:ext cx="771658" cy="1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313</a:t>
              </a:r>
            </a:p>
          </p:txBody>
        </p:sp>
        <p:sp>
          <p:nvSpPr>
            <p:cNvPr id="49219" name="TextBox 73"/>
            <p:cNvSpPr txBox="1">
              <a:spLocks noChangeArrowheads="1"/>
            </p:cNvSpPr>
            <p:nvPr/>
          </p:nvSpPr>
          <p:spPr bwMode="auto">
            <a:xfrm>
              <a:off x="7314027" y="5310129"/>
              <a:ext cx="833581"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217</a:t>
              </a:r>
            </a:p>
          </p:txBody>
        </p:sp>
        <p:sp>
          <p:nvSpPr>
            <p:cNvPr id="49220" name="TextBox 91"/>
            <p:cNvSpPr txBox="1">
              <a:spLocks noChangeArrowheads="1"/>
            </p:cNvSpPr>
            <p:nvPr/>
          </p:nvSpPr>
          <p:spPr bwMode="auto">
            <a:xfrm>
              <a:off x="361164" y="5095698"/>
              <a:ext cx="643048"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US" altLang="en-US" sz="1000">
                  <a:solidFill>
                    <a:prstClr val="white"/>
                  </a:solidFill>
                  <a:latin typeface="Arial" panose="020B0604020202020204" pitchFamily="34" charset="0"/>
                  <a:ea typeface="MS PGothic" panose="020B0600070205080204" pitchFamily="34" charset="-128"/>
                </a:rPr>
                <a:t>ALL</a:t>
              </a:r>
            </a:p>
          </p:txBody>
        </p:sp>
      </p:grpSp>
      <p:grpSp>
        <p:nvGrpSpPr>
          <p:cNvPr id="7" name="Group 6"/>
          <p:cNvGrpSpPr>
            <a:grpSpLocks/>
          </p:cNvGrpSpPr>
          <p:nvPr/>
        </p:nvGrpSpPr>
        <p:grpSpPr bwMode="auto">
          <a:xfrm>
            <a:off x="1719264" y="5411788"/>
            <a:ext cx="7951787" cy="520700"/>
            <a:chOff x="195337" y="5411117"/>
            <a:chExt cx="7952271" cy="520989"/>
          </a:xfrm>
        </p:grpSpPr>
        <p:sp>
          <p:nvSpPr>
            <p:cNvPr id="49197" name="TextBox 92"/>
            <p:cNvSpPr txBox="1">
              <a:spLocks noChangeArrowheads="1"/>
            </p:cNvSpPr>
            <p:nvPr/>
          </p:nvSpPr>
          <p:spPr bwMode="auto">
            <a:xfrm>
              <a:off x="1214574" y="5411117"/>
              <a:ext cx="1100204" cy="45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None/>
                <a:defRPr/>
              </a:pPr>
              <a:endParaRPr lang="en-GB" altLang="en-US" sz="1000">
                <a:solidFill>
                  <a:prstClr val="white"/>
                </a:solidFill>
                <a:latin typeface="Arial" panose="020B0604020202020204" pitchFamily="34" charset="0"/>
              </a:endParaRPr>
            </a:p>
            <a:p>
              <a:pPr>
                <a:spcBef>
                  <a:spcPct val="0"/>
                </a:spcBef>
                <a:buNone/>
                <a:defRPr/>
              </a:pPr>
              <a:r>
                <a:rPr lang="en-GB" altLang="en-US" sz="1000">
                  <a:solidFill>
                    <a:prstClr val="white"/>
                  </a:solidFill>
                  <a:latin typeface="Arial" panose="020B0604020202020204" pitchFamily="34" charset="0"/>
                </a:rPr>
                <a:t>IND/GLY </a:t>
              </a:r>
            </a:p>
            <a:p>
              <a:pPr>
                <a:spcBef>
                  <a:spcPct val="0"/>
                </a:spcBef>
                <a:buNone/>
                <a:defRPr/>
              </a:pPr>
              <a:r>
                <a:rPr lang="en-GB" altLang="en-US" sz="1000">
                  <a:solidFill>
                    <a:prstClr val="white"/>
                  </a:solidFill>
                  <a:latin typeface="Arial" panose="020B0604020202020204" pitchFamily="34" charset="0"/>
                </a:rPr>
                <a:t>SFC</a:t>
              </a:r>
            </a:p>
          </p:txBody>
        </p:sp>
        <p:sp>
          <p:nvSpPr>
            <p:cNvPr id="49198" name="TextBox 93"/>
            <p:cNvSpPr txBox="1">
              <a:spLocks noChangeArrowheads="1"/>
            </p:cNvSpPr>
            <p:nvPr/>
          </p:nvSpPr>
          <p:spPr bwMode="auto">
            <a:xfrm>
              <a:off x="1894065" y="5562013"/>
              <a:ext cx="608050"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1675</a:t>
              </a:r>
            </a:p>
          </p:txBody>
        </p:sp>
        <p:sp>
          <p:nvSpPr>
            <p:cNvPr id="49199" name="TextBox 94"/>
            <p:cNvSpPr txBox="1">
              <a:spLocks noChangeArrowheads="1"/>
            </p:cNvSpPr>
            <p:nvPr/>
          </p:nvSpPr>
          <p:spPr bwMode="auto">
            <a:xfrm>
              <a:off x="3068887" y="5562013"/>
              <a:ext cx="804911"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1299</a:t>
              </a:r>
            </a:p>
          </p:txBody>
        </p:sp>
        <p:sp>
          <p:nvSpPr>
            <p:cNvPr id="49200" name="TextBox 95"/>
            <p:cNvSpPr txBox="1">
              <a:spLocks noChangeArrowheads="1"/>
            </p:cNvSpPr>
            <p:nvPr/>
          </p:nvSpPr>
          <p:spPr bwMode="auto">
            <a:xfrm>
              <a:off x="4489786" y="5562013"/>
              <a:ext cx="938269"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1091</a:t>
              </a:r>
            </a:p>
          </p:txBody>
        </p:sp>
        <p:sp>
          <p:nvSpPr>
            <p:cNvPr id="49201" name="TextBox 96"/>
            <p:cNvSpPr txBox="1">
              <a:spLocks noChangeArrowheads="1"/>
            </p:cNvSpPr>
            <p:nvPr/>
          </p:nvSpPr>
          <p:spPr bwMode="auto">
            <a:xfrm>
              <a:off x="5853531" y="5562013"/>
              <a:ext cx="773160"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948</a:t>
              </a:r>
            </a:p>
          </p:txBody>
        </p:sp>
        <p:sp>
          <p:nvSpPr>
            <p:cNvPr id="49202" name="TextBox 97"/>
            <p:cNvSpPr txBox="1">
              <a:spLocks noChangeArrowheads="1"/>
            </p:cNvSpPr>
            <p:nvPr/>
          </p:nvSpPr>
          <p:spPr bwMode="auto">
            <a:xfrm>
              <a:off x="7309357" y="5562013"/>
              <a:ext cx="833488"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711</a:t>
              </a:r>
            </a:p>
          </p:txBody>
        </p:sp>
        <p:sp>
          <p:nvSpPr>
            <p:cNvPr id="49203" name="TextBox 98"/>
            <p:cNvSpPr txBox="1">
              <a:spLocks noChangeArrowheads="1"/>
            </p:cNvSpPr>
            <p:nvPr/>
          </p:nvSpPr>
          <p:spPr bwMode="auto">
            <a:xfrm>
              <a:off x="1894065" y="5765326"/>
              <a:ext cx="608050"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1679</a:t>
              </a:r>
            </a:p>
          </p:txBody>
        </p:sp>
        <p:sp>
          <p:nvSpPr>
            <p:cNvPr id="49204" name="TextBox 99"/>
            <p:cNvSpPr txBox="1">
              <a:spLocks noChangeArrowheads="1"/>
            </p:cNvSpPr>
            <p:nvPr/>
          </p:nvSpPr>
          <p:spPr bwMode="auto">
            <a:xfrm>
              <a:off x="3081587" y="5765326"/>
              <a:ext cx="779510"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1210</a:t>
              </a:r>
            </a:p>
          </p:txBody>
        </p:sp>
        <p:sp>
          <p:nvSpPr>
            <p:cNvPr id="49205" name="TextBox 100"/>
            <p:cNvSpPr txBox="1">
              <a:spLocks noChangeArrowheads="1"/>
            </p:cNvSpPr>
            <p:nvPr/>
          </p:nvSpPr>
          <p:spPr bwMode="auto">
            <a:xfrm>
              <a:off x="4489786" y="5765326"/>
              <a:ext cx="938269"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975</a:t>
              </a:r>
            </a:p>
          </p:txBody>
        </p:sp>
        <p:sp>
          <p:nvSpPr>
            <p:cNvPr id="49206" name="TextBox 101"/>
            <p:cNvSpPr txBox="1">
              <a:spLocks noChangeArrowheads="1"/>
            </p:cNvSpPr>
            <p:nvPr/>
          </p:nvSpPr>
          <p:spPr bwMode="auto">
            <a:xfrm>
              <a:off x="5858294" y="5765326"/>
              <a:ext cx="773159"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820</a:t>
              </a:r>
            </a:p>
          </p:txBody>
        </p:sp>
        <p:sp>
          <p:nvSpPr>
            <p:cNvPr id="49207" name="TextBox 102"/>
            <p:cNvSpPr txBox="1">
              <a:spLocks noChangeArrowheads="1"/>
            </p:cNvSpPr>
            <p:nvPr/>
          </p:nvSpPr>
          <p:spPr bwMode="auto">
            <a:xfrm>
              <a:off x="7314120" y="5765326"/>
              <a:ext cx="833488" cy="15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608</a:t>
              </a:r>
            </a:p>
          </p:txBody>
        </p:sp>
        <p:sp>
          <p:nvSpPr>
            <p:cNvPr id="49208" name="TextBox 103"/>
            <p:cNvSpPr txBox="1">
              <a:spLocks noChangeArrowheads="1"/>
            </p:cNvSpPr>
            <p:nvPr/>
          </p:nvSpPr>
          <p:spPr bwMode="auto">
            <a:xfrm>
              <a:off x="195337" y="5535011"/>
              <a:ext cx="974784" cy="39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US" altLang="en-US" sz="1000">
                  <a:solidFill>
                    <a:prstClr val="white"/>
                  </a:solidFill>
                  <a:latin typeface="Arial" panose="020B0604020202020204" pitchFamily="34" charset="0"/>
                  <a:ea typeface="MS PGothic" panose="020B0600070205080204" pitchFamily="34" charset="-128"/>
                </a:rPr>
                <a:t>MODERATE OR SEVERE</a:t>
              </a:r>
            </a:p>
          </p:txBody>
        </p:sp>
      </p:grpSp>
      <p:grpSp>
        <p:nvGrpSpPr>
          <p:cNvPr id="11" name="Group 10"/>
          <p:cNvGrpSpPr>
            <a:grpSpLocks/>
          </p:cNvGrpSpPr>
          <p:nvPr/>
        </p:nvGrpSpPr>
        <p:grpSpPr bwMode="auto">
          <a:xfrm>
            <a:off x="1722438" y="5973764"/>
            <a:ext cx="7747000" cy="428625"/>
            <a:chOff x="198288" y="5973233"/>
            <a:chExt cx="7746559" cy="428969"/>
          </a:xfrm>
        </p:grpSpPr>
        <p:sp>
          <p:nvSpPr>
            <p:cNvPr id="49184" name="TextBox 104"/>
            <p:cNvSpPr txBox="1">
              <a:spLocks noChangeArrowheads="1"/>
            </p:cNvSpPr>
            <p:nvPr/>
          </p:nvSpPr>
          <p:spPr bwMode="auto">
            <a:xfrm>
              <a:off x="1966662" y="6157531"/>
              <a:ext cx="463524"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1679</a:t>
              </a:r>
            </a:p>
          </p:txBody>
        </p:sp>
        <p:sp>
          <p:nvSpPr>
            <p:cNvPr id="49185" name="TextBox 105"/>
            <p:cNvSpPr txBox="1">
              <a:spLocks noChangeArrowheads="1"/>
            </p:cNvSpPr>
            <p:nvPr/>
          </p:nvSpPr>
          <p:spPr bwMode="auto">
            <a:xfrm>
              <a:off x="1966662" y="5973233"/>
              <a:ext cx="463524"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1675</a:t>
              </a:r>
            </a:p>
          </p:txBody>
        </p:sp>
        <p:sp>
          <p:nvSpPr>
            <p:cNvPr id="49186" name="TextBox 106"/>
            <p:cNvSpPr txBox="1">
              <a:spLocks noChangeArrowheads="1"/>
            </p:cNvSpPr>
            <p:nvPr/>
          </p:nvSpPr>
          <p:spPr bwMode="auto">
            <a:xfrm>
              <a:off x="3244527" y="6157531"/>
              <a:ext cx="463524"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1507</a:t>
              </a:r>
            </a:p>
          </p:txBody>
        </p:sp>
        <p:sp>
          <p:nvSpPr>
            <p:cNvPr id="49187" name="TextBox 107"/>
            <p:cNvSpPr txBox="1">
              <a:spLocks noChangeArrowheads="1"/>
            </p:cNvSpPr>
            <p:nvPr/>
          </p:nvSpPr>
          <p:spPr bwMode="auto">
            <a:xfrm>
              <a:off x="3244527" y="5973233"/>
              <a:ext cx="463524"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1530</a:t>
              </a:r>
            </a:p>
          </p:txBody>
        </p:sp>
        <p:sp>
          <p:nvSpPr>
            <p:cNvPr id="49188" name="TextBox 108"/>
            <p:cNvSpPr txBox="1">
              <a:spLocks noChangeArrowheads="1"/>
            </p:cNvSpPr>
            <p:nvPr/>
          </p:nvSpPr>
          <p:spPr bwMode="auto">
            <a:xfrm>
              <a:off x="4719231" y="6157531"/>
              <a:ext cx="463523"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1389</a:t>
              </a:r>
            </a:p>
          </p:txBody>
        </p:sp>
        <p:sp>
          <p:nvSpPr>
            <p:cNvPr id="49189" name="TextBox 109"/>
            <p:cNvSpPr txBox="1">
              <a:spLocks noChangeArrowheads="1"/>
            </p:cNvSpPr>
            <p:nvPr/>
          </p:nvSpPr>
          <p:spPr bwMode="auto">
            <a:xfrm>
              <a:off x="4719231" y="5973233"/>
              <a:ext cx="463523"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1434</a:t>
              </a:r>
            </a:p>
          </p:txBody>
        </p:sp>
        <p:sp>
          <p:nvSpPr>
            <p:cNvPr id="49190" name="TextBox 110"/>
            <p:cNvSpPr txBox="1">
              <a:spLocks noChangeArrowheads="1"/>
            </p:cNvSpPr>
            <p:nvPr/>
          </p:nvSpPr>
          <p:spPr bwMode="auto">
            <a:xfrm>
              <a:off x="6005032" y="6157531"/>
              <a:ext cx="463524"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1303</a:t>
              </a:r>
            </a:p>
          </p:txBody>
        </p:sp>
        <p:sp>
          <p:nvSpPr>
            <p:cNvPr id="49191" name="TextBox 111"/>
            <p:cNvSpPr txBox="1">
              <a:spLocks noChangeArrowheads="1"/>
            </p:cNvSpPr>
            <p:nvPr/>
          </p:nvSpPr>
          <p:spPr bwMode="auto">
            <a:xfrm>
              <a:off x="6005032" y="5973233"/>
              <a:ext cx="463524"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1368</a:t>
              </a:r>
            </a:p>
          </p:txBody>
        </p:sp>
        <p:sp>
          <p:nvSpPr>
            <p:cNvPr id="49192" name="TextBox 112"/>
            <p:cNvSpPr txBox="1">
              <a:spLocks noChangeArrowheads="1"/>
            </p:cNvSpPr>
            <p:nvPr/>
          </p:nvSpPr>
          <p:spPr bwMode="auto">
            <a:xfrm>
              <a:off x="7481323" y="6157531"/>
              <a:ext cx="463524"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1071</a:t>
              </a:r>
            </a:p>
          </p:txBody>
        </p:sp>
        <p:sp>
          <p:nvSpPr>
            <p:cNvPr id="49193" name="TextBox 113"/>
            <p:cNvSpPr txBox="1">
              <a:spLocks noChangeArrowheads="1"/>
            </p:cNvSpPr>
            <p:nvPr/>
          </p:nvSpPr>
          <p:spPr bwMode="auto">
            <a:xfrm>
              <a:off x="7481323" y="5973233"/>
              <a:ext cx="463524"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GB" altLang="en-US" sz="1000">
                  <a:solidFill>
                    <a:prstClr val="white"/>
                  </a:solidFill>
                  <a:latin typeface="Arial" panose="020B0604020202020204" pitchFamily="34" charset="0"/>
                </a:rPr>
                <a:t>1138</a:t>
              </a:r>
            </a:p>
          </p:txBody>
        </p:sp>
        <p:sp>
          <p:nvSpPr>
            <p:cNvPr id="49194" name="TextBox 114"/>
            <p:cNvSpPr txBox="1">
              <a:spLocks noChangeArrowheads="1"/>
            </p:cNvSpPr>
            <p:nvPr/>
          </p:nvSpPr>
          <p:spPr bwMode="auto">
            <a:xfrm>
              <a:off x="1138034" y="5973233"/>
              <a:ext cx="703999" cy="24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None/>
                <a:defRPr/>
              </a:pPr>
              <a:r>
                <a:rPr lang="en-GB" altLang="en-US" sz="1000">
                  <a:solidFill>
                    <a:prstClr val="white"/>
                  </a:solidFill>
                  <a:latin typeface="Arial" panose="020B0604020202020204" pitchFamily="34" charset="0"/>
                </a:rPr>
                <a:t>IND/GLY</a:t>
              </a:r>
            </a:p>
          </p:txBody>
        </p:sp>
        <p:sp>
          <p:nvSpPr>
            <p:cNvPr id="49195" name="TextBox 115"/>
            <p:cNvSpPr txBox="1">
              <a:spLocks noChangeArrowheads="1"/>
            </p:cNvSpPr>
            <p:nvPr/>
          </p:nvSpPr>
          <p:spPr bwMode="auto">
            <a:xfrm>
              <a:off x="1138034" y="6157531"/>
              <a:ext cx="438126"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None/>
                <a:defRPr/>
              </a:pPr>
              <a:r>
                <a:rPr lang="en-GB" altLang="en-US" sz="1000">
                  <a:solidFill>
                    <a:prstClr val="white"/>
                  </a:solidFill>
                  <a:latin typeface="Arial" panose="020B0604020202020204" pitchFamily="34" charset="0"/>
                </a:rPr>
                <a:t>SFC</a:t>
              </a:r>
            </a:p>
          </p:txBody>
        </p:sp>
        <p:sp>
          <p:nvSpPr>
            <p:cNvPr id="49196" name="TextBox 116"/>
            <p:cNvSpPr txBox="1">
              <a:spLocks noChangeArrowheads="1"/>
            </p:cNvSpPr>
            <p:nvPr/>
          </p:nvSpPr>
          <p:spPr bwMode="auto">
            <a:xfrm>
              <a:off x="198288" y="5982766"/>
              <a:ext cx="974669" cy="2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US" altLang="en-US" sz="1000">
                  <a:solidFill>
                    <a:prstClr val="white"/>
                  </a:solidFill>
                  <a:latin typeface="Arial" panose="020B0604020202020204" pitchFamily="34" charset="0"/>
                  <a:ea typeface="MS PGothic" panose="020B0600070205080204" pitchFamily="34" charset="-128"/>
                </a:rPr>
                <a:t>SEVERE</a:t>
              </a:r>
            </a:p>
          </p:txBody>
        </p:sp>
      </p:grpSp>
      <p:grpSp>
        <p:nvGrpSpPr>
          <p:cNvPr id="3" name="Group 2"/>
          <p:cNvGrpSpPr>
            <a:grpSpLocks/>
          </p:cNvGrpSpPr>
          <p:nvPr/>
        </p:nvGrpSpPr>
        <p:grpSpPr bwMode="auto">
          <a:xfrm>
            <a:off x="3714750" y="1250951"/>
            <a:ext cx="7189788" cy="3178175"/>
            <a:chOff x="2191430" y="1251540"/>
            <a:chExt cx="7188638" cy="3177498"/>
          </a:xfrm>
        </p:grpSpPr>
        <p:sp>
          <p:nvSpPr>
            <p:cNvPr id="49178" name="Freeform 5"/>
            <p:cNvSpPr>
              <a:spLocks/>
            </p:cNvSpPr>
            <p:nvPr/>
          </p:nvSpPr>
          <p:spPr bwMode="auto">
            <a:xfrm>
              <a:off x="2191430" y="1804857"/>
              <a:ext cx="5521834" cy="2624181"/>
            </a:xfrm>
            <a:custGeom>
              <a:avLst/>
              <a:gdLst>
                <a:gd name="T0" fmla="*/ 2147483646 w 4425"/>
                <a:gd name="T1" fmla="*/ 2147483646 h 2039"/>
                <a:gd name="T2" fmla="*/ 2147483646 w 4425"/>
                <a:gd name="T3" fmla="*/ 2147483646 h 2039"/>
                <a:gd name="T4" fmla="*/ 2147483646 w 4425"/>
                <a:gd name="T5" fmla="*/ 2147483646 h 2039"/>
                <a:gd name="T6" fmla="*/ 2147483646 w 4425"/>
                <a:gd name="T7" fmla="*/ 2147483646 h 2039"/>
                <a:gd name="T8" fmla="*/ 2147483646 w 4425"/>
                <a:gd name="T9" fmla="*/ 2147483646 h 2039"/>
                <a:gd name="T10" fmla="*/ 2147483646 w 4425"/>
                <a:gd name="T11" fmla="*/ 2147483646 h 2039"/>
                <a:gd name="T12" fmla="*/ 2147483646 w 4425"/>
                <a:gd name="T13" fmla="*/ 2147483646 h 2039"/>
                <a:gd name="T14" fmla="*/ 2147483646 w 4425"/>
                <a:gd name="T15" fmla="*/ 2147483646 h 2039"/>
                <a:gd name="T16" fmla="*/ 2147483646 w 4425"/>
                <a:gd name="T17" fmla="*/ 2147483646 h 2039"/>
                <a:gd name="T18" fmla="*/ 2147483646 w 4425"/>
                <a:gd name="T19" fmla="*/ 2147483646 h 2039"/>
                <a:gd name="T20" fmla="*/ 2147483646 w 4425"/>
                <a:gd name="T21" fmla="*/ 2147483646 h 2039"/>
                <a:gd name="T22" fmla="*/ 2147483646 w 4425"/>
                <a:gd name="T23" fmla="*/ 2147483646 h 2039"/>
                <a:gd name="T24" fmla="*/ 2147483646 w 4425"/>
                <a:gd name="T25" fmla="*/ 2147483646 h 2039"/>
                <a:gd name="T26" fmla="*/ 2147483646 w 4425"/>
                <a:gd name="T27" fmla="*/ 2147483646 h 2039"/>
                <a:gd name="T28" fmla="*/ 2147483646 w 4425"/>
                <a:gd name="T29" fmla="*/ 2147483646 h 2039"/>
                <a:gd name="T30" fmla="*/ 2147483646 w 4425"/>
                <a:gd name="T31" fmla="*/ 2147483646 h 2039"/>
                <a:gd name="T32" fmla="*/ 2147483646 w 4425"/>
                <a:gd name="T33" fmla="*/ 2147483646 h 2039"/>
                <a:gd name="T34" fmla="*/ 2147483646 w 4425"/>
                <a:gd name="T35" fmla="*/ 2147483646 h 2039"/>
                <a:gd name="T36" fmla="*/ 2147483646 w 4425"/>
                <a:gd name="T37" fmla="*/ 2147483646 h 2039"/>
                <a:gd name="T38" fmla="*/ 2147483646 w 4425"/>
                <a:gd name="T39" fmla="*/ 2147483646 h 2039"/>
                <a:gd name="T40" fmla="*/ 2147483646 w 4425"/>
                <a:gd name="T41" fmla="*/ 2147483646 h 2039"/>
                <a:gd name="T42" fmla="*/ 2147483646 w 4425"/>
                <a:gd name="T43" fmla="*/ 2147483646 h 2039"/>
                <a:gd name="T44" fmla="*/ 2147483646 w 4425"/>
                <a:gd name="T45" fmla="*/ 2147483646 h 2039"/>
                <a:gd name="T46" fmla="*/ 2147483646 w 4425"/>
                <a:gd name="T47" fmla="*/ 2147483646 h 2039"/>
                <a:gd name="T48" fmla="*/ 2147483646 w 4425"/>
                <a:gd name="T49" fmla="*/ 2147483646 h 2039"/>
                <a:gd name="T50" fmla="*/ 2147483646 w 4425"/>
                <a:gd name="T51" fmla="*/ 2147483646 h 2039"/>
                <a:gd name="T52" fmla="*/ 2147483646 w 4425"/>
                <a:gd name="T53" fmla="*/ 2147483646 h 2039"/>
                <a:gd name="T54" fmla="*/ 2147483646 w 4425"/>
                <a:gd name="T55" fmla="*/ 2147483646 h 2039"/>
                <a:gd name="T56" fmla="*/ 2147483646 w 4425"/>
                <a:gd name="T57" fmla="*/ 2147483646 h 2039"/>
                <a:gd name="T58" fmla="*/ 2147483646 w 4425"/>
                <a:gd name="T59" fmla="*/ 2147483646 h 2039"/>
                <a:gd name="T60" fmla="*/ 2147483646 w 4425"/>
                <a:gd name="T61" fmla="*/ 2147483646 h 2039"/>
                <a:gd name="T62" fmla="*/ 2147483646 w 4425"/>
                <a:gd name="T63" fmla="*/ 2147483646 h 2039"/>
                <a:gd name="T64" fmla="*/ 2147483646 w 4425"/>
                <a:gd name="T65" fmla="*/ 2147483646 h 2039"/>
                <a:gd name="T66" fmla="*/ 2147483646 w 4425"/>
                <a:gd name="T67" fmla="*/ 2147483646 h 2039"/>
                <a:gd name="T68" fmla="*/ 2147483646 w 4425"/>
                <a:gd name="T69" fmla="*/ 2147483646 h 2039"/>
                <a:gd name="T70" fmla="*/ 2147483646 w 4425"/>
                <a:gd name="T71" fmla="*/ 2147483646 h 2039"/>
                <a:gd name="T72" fmla="*/ 2147483646 w 4425"/>
                <a:gd name="T73" fmla="*/ 2147483646 h 2039"/>
                <a:gd name="T74" fmla="*/ 2147483646 w 4425"/>
                <a:gd name="T75" fmla="*/ 2147483646 h 2039"/>
                <a:gd name="T76" fmla="*/ 2147483646 w 4425"/>
                <a:gd name="T77" fmla="*/ 2147483646 h 2039"/>
                <a:gd name="T78" fmla="*/ 2147483646 w 4425"/>
                <a:gd name="T79" fmla="*/ 2147483646 h 2039"/>
                <a:gd name="T80" fmla="*/ 2147483646 w 4425"/>
                <a:gd name="T81" fmla="*/ 2147483646 h 2039"/>
                <a:gd name="T82" fmla="*/ 2147483646 w 4425"/>
                <a:gd name="T83" fmla="*/ 2147483646 h 2039"/>
                <a:gd name="T84" fmla="*/ 2147483646 w 4425"/>
                <a:gd name="T85" fmla="*/ 2147483646 h 2039"/>
                <a:gd name="T86" fmla="*/ 2147483646 w 4425"/>
                <a:gd name="T87" fmla="*/ 2147483646 h 2039"/>
                <a:gd name="T88" fmla="*/ 2147483646 w 4425"/>
                <a:gd name="T89" fmla="*/ 2147483646 h 2039"/>
                <a:gd name="T90" fmla="*/ 2147483646 w 4425"/>
                <a:gd name="T91" fmla="*/ 2147483646 h 2039"/>
                <a:gd name="T92" fmla="*/ 2147483646 w 4425"/>
                <a:gd name="T93" fmla="*/ 2147483646 h 2039"/>
                <a:gd name="T94" fmla="*/ 2147483646 w 4425"/>
                <a:gd name="T95" fmla="*/ 2147483646 h 2039"/>
                <a:gd name="T96" fmla="*/ 2147483646 w 4425"/>
                <a:gd name="T97" fmla="*/ 2147483646 h 2039"/>
                <a:gd name="T98" fmla="*/ 2147483646 w 4425"/>
                <a:gd name="T99" fmla="*/ 2147483646 h 2039"/>
                <a:gd name="T100" fmla="*/ 2147483646 w 4425"/>
                <a:gd name="T101" fmla="*/ 2147483646 h 2039"/>
                <a:gd name="T102" fmla="*/ 2147483646 w 4425"/>
                <a:gd name="T103" fmla="*/ 2147483646 h 2039"/>
                <a:gd name="T104" fmla="*/ 2147483646 w 4425"/>
                <a:gd name="T105" fmla="*/ 2147483646 h 2039"/>
                <a:gd name="T106" fmla="*/ 2147483646 w 4425"/>
                <a:gd name="T107" fmla="*/ 2147483646 h 2039"/>
                <a:gd name="T108" fmla="*/ 2147483646 w 4425"/>
                <a:gd name="T109" fmla="*/ 2147483646 h 2039"/>
                <a:gd name="T110" fmla="*/ 2147483646 w 4425"/>
                <a:gd name="T111" fmla="*/ 2147483646 h 2039"/>
                <a:gd name="T112" fmla="*/ 2147483646 w 4425"/>
                <a:gd name="T113" fmla="*/ 2147483646 h 2039"/>
                <a:gd name="T114" fmla="*/ 2147483646 w 4425"/>
                <a:gd name="T115" fmla="*/ 2147483646 h 2039"/>
                <a:gd name="T116" fmla="*/ 2147483646 w 4425"/>
                <a:gd name="T117" fmla="*/ 2147483646 h 203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425"/>
                <a:gd name="T178" fmla="*/ 0 h 2039"/>
                <a:gd name="T179" fmla="*/ 4425 w 4425"/>
                <a:gd name="T180" fmla="*/ 2039 h 203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425" h="2039">
                  <a:moveTo>
                    <a:pt x="0" y="2039"/>
                  </a:moveTo>
                  <a:lnTo>
                    <a:pt x="0" y="2022"/>
                  </a:lnTo>
                  <a:lnTo>
                    <a:pt x="26" y="2022"/>
                  </a:lnTo>
                  <a:lnTo>
                    <a:pt x="26" y="1937"/>
                  </a:lnTo>
                  <a:lnTo>
                    <a:pt x="35" y="1937"/>
                  </a:lnTo>
                  <a:lnTo>
                    <a:pt x="35" y="1863"/>
                  </a:lnTo>
                  <a:lnTo>
                    <a:pt x="47" y="1863"/>
                  </a:lnTo>
                  <a:lnTo>
                    <a:pt x="47" y="1797"/>
                  </a:lnTo>
                  <a:lnTo>
                    <a:pt x="59" y="1797"/>
                  </a:lnTo>
                  <a:lnTo>
                    <a:pt x="59" y="1735"/>
                  </a:lnTo>
                  <a:lnTo>
                    <a:pt x="73" y="1735"/>
                  </a:lnTo>
                  <a:lnTo>
                    <a:pt x="73" y="1690"/>
                  </a:lnTo>
                  <a:lnTo>
                    <a:pt x="83" y="1690"/>
                  </a:lnTo>
                  <a:lnTo>
                    <a:pt x="83" y="1657"/>
                  </a:lnTo>
                  <a:lnTo>
                    <a:pt x="94" y="1657"/>
                  </a:lnTo>
                  <a:lnTo>
                    <a:pt x="94" y="1621"/>
                  </a:lnTo>
                  <a:lnTo>
                    <a:pt x="106" y="1621"/>
                  </a:lnTo>
                  <a:lnTo>
                    <a:pt x="106" y="1581"/>
                  </a:lnTo>
                  <a:lnTo>
                    <a:pt x="123" y="1581"/>
                  </a:lnTo>
                  <a:lnTo>
                    <a:pt x="123" y="1562"/>
                  </a:lnTo>
                  <a:lnTo>
                    <a:pt x="132" y="1562"/>
                  </a:lnTo>
                  <a:lnTo>
                    <a:pt x="132" y="1529"/>
                  </a:lnTo>
                  <a:lnTo>
                    <a:pt x="146" y="1529"/>
                  </a:lnTo>
                  <a:lnTo>
                    <a:pt x="146" y="1503"/>
                  </a:lnTo>
                  <a:lnTo>
                    <a:pt x="156" y="1503"/>
                  </a:lnTo>
                  <a:lnTo>
                    <a:pt x="156" y="1470"/>
                  </a:lnTo>
                  <a:lnTo>
                    <a:pt x="173" y="1470"/>
                  </a:lnTo>
                  <a:lnTo>
                    <a:pt x="173" y="1441"/>
                  </a:lnTo>
                  <a:lnTo>
                    <a:pt x="180" y="1441"/>
                  </a:lnTo>
                  <a:lnTo>
                    <a:pt x="180" y="1413"/>
                  </a:lnTo>
                  <a:lnTo>
                    <a:pt x="191" y="1413"/>
                  </a:lnTo>
                  <a:lnTo>
                    <a:pt x="191" y="1391"/>
                  </a:lnTo>
                  <a:lnTo>
                    <a:pt x="206" y="1391"/>
                  </a:lnTo>
                  <a:lnTo>
                    <a:pt x="206" y="1363"/>
                  </a:lnTo>
                  <a:lnTo>
                    <a:pt x="217" y="1363"/>
                  </a:lnTo>
                  <a:lnTo>
                    <a:pt x="217" y="1337"/>
                  </a:lnTo>
                  <a:lnTo>
                    <a:pt x="229" y="1337"/>
                  </a:lnTo>
                  <a:lnTo>
                    <a:pt x="229" y="1308"/>
                  </a:lnTo>
                  <a:lnTo>
                    <a:pt x="244" y="1308"/>
                  </a:lnTo>
                  <a:lnTo>
                    <a:pt x="244" y="1294"/>
                  </a:lnTo>
                  <a:lnTo>
                    <a:pt x="255" y="1294"/>
                  </a:lnTo>
                  <a:lnTo>
                    <a:pt x="255" y="1259"/>
                  </a:lnTo>
                  <a:lnTo>
                    <a:pt x="265" y="1259"/>
                  </a:lnTo>
                  <a:lnTo>
                    <a:pt x="265" y="1235"/>
                  </a:lnTo>
                  <a:lnTo>
                    <a:pt x="279" y="1235"/>
                  </a:lnTo>
                  <a:lnTo>
                    <a:pt x="279" y="1216"/>
                  </a:lnTo>
                  <a:lnTo>
                    <a:pt x="288" y="1216"/>
                  </a:lnTo>
                  <a:lnTo>
                    <a:pt x="288" y="1202"/>
                  </a:lnTo>
                  <a:lnTo>
                    <a:pt x="300" y="1202"/>
                  </a:lnTo>
                  <a:lnTo>
                    <a:pt x="300" y="1180"/>
                  </a:lnTo>
                  <a:lnTo>
                    <a:pt x="317" y="1180"/>
                  </a:lnTo>
                  <a:lnTo>
                    <a:pt x="317" y="1159"/>
                  </a:lnTo>
                  <a:lnTo>
                    <a:pt x="326" y="1159"/>
                  </a:lnTo>
                  <a:lnTo>
                    <a:pt x="326" y="1143"/>
                  </a:lnTo>
                  <a:lnTo>
                    <a:pt x="336" y="1143"/>
                  </a:lnTo>
                  <a:lnTo>
                    <a:pt x="336" y="1126"/>
                  </a:lnTo>
                  <a:lnTo>
                    <a:pt x="350" y="1126"/>
                  </a:lnTo>
                  <a:lnTo>
                    <a:pt x="350" y="1116"/>
                  </a:lnTo>
                  <a:lnTo>
                    <a:pt x="359" y="1116"/>
                  </a:lnTo>
                  <a:lnTo>
                    <a:pt x="359" y="1100"/>
                  </a:lnTo>
                  <a:lnTo>
                    <a:pt x="381" y="1100"/>
                  </a:lnTo>
                  <a:lnTo>
                    <a:pt x="381" y="1083"/>
                  </a:lnTo>
                  <a:lnTo>
                    <a:pt x="381" y="1064"/>
                  </a:lnTo>
                  <a:lnTo>
                    <a:pt x="397" y="1064"/>
                  </a:lnTo>
                  <a:lnTo>
                    <a:pt x="397" y="1038"/>
                  </a:lnTo>
                  <a:lnTo>
                    <a:pt x="412" y="1038"/>
                  </a:lnTo>
                  <a:lnTo>
                    <a:pt x="412" y="1024"/>
                  </a:lnTo>
                  <a:lnTo>
                    <a:pt x="426" y="1024"/>
                  </a:lnTo>
                  <a:lnTo>
                    <a:pt x="426" y="1010"/>
                  </a:lnTo>
                  <a:lnTo>
                    <a:pt x="433" y="1010"/>
                  </a:lnTo>
                  <a:lnTo>
                    <a:pt x="433" y="988"/>
                  </a:lnTo>
                  <a:lnTo>
                    <a:pt x="452" y="988"/>
                  </a:lnTo>
                  <a:lnTo>
                    <a:pt x="452" y="972"/>
                  </a:lnTo>
                  <a:lnTo>
                    <a:pt x="456" y="972"/>
                  </a:lnTo>
                  <a:lnTo>
                    <a:pt x="456" y="958"/>
                  </a:lnTo>
                  <a:lnTo>
                    <a:pt x="468" y="958"/>
                  </a:lnTo>
                  <a:lnTo>
                    <a:pt x="468" y="946"/>
                  </a:lnTo>
                  <a:lnTo>
                    <a:pt x="480" y="946"/>
                  </a:lnTo>
                  <a:lnTo>
                    <a:pt x="480" y="932"/>
                  </a:lnTo>
                  <a:lnTo>
                    <a:pt x="494" y="932"/>
                  </a:lnTo>
                  <a:lnTo>
                    <a:pt x="506" y="932"/>
                  </a:lnTo>
                  <a:lnTo>
                    <a:pt x="506" y="910"/>
                  </a:lnTo>
                  <a:lnTo>
                    <a:pt x="520" y="910"/>
                  </a:lnTo>
                  <a:lnTo>
                    <a:pt x="520" y="898"/>
                  </a:lnTo>
                  <a:lnTo>
                    <a:pt x="532" y="898"/>
                  </a:lnTo>
                  <a:lnTo>
                    <a:pt x="546" y="898"/>
                  </a:lnTo>
                  <a:lnTo>
                    <a:pt x="546" y="887"/>
                  </a:lnTo>
                  <a:lnTo>
                    <a:pt x="556" y="887"/>
                  </a:lnTo>
                  <a:lnTo>
                    <a:pt x="556" y="879"/>
                  </a:lnTo>
                  <a:lnTo>
                    <a:pt x="556" y="875"/>
                  </a:lnTo>
                  <a:lnTo>
                    <a:pt x="570" y="875"/>
                  </a:lnTo>
                  <a:lnTo>
                    <a:pt x="570" y="865"/>
                  </a:lnTo>
                  <a:lnTo>
                    <a:pt x="582" y="865"/>
                  </a:lnTo>
                  <a:lnTo>
                    <a:pt x="582" y="856"/>
                  </a:lnTo>
                  <a:lnTo>
                    <a:pt x="594" y="856"/>
                  </a:lnTo>
                  <a:lnTo>
                    <a:pt x="594" y="844"/>
                  </a:lnTo>
                  <a:lnTo>
                    <a:pt x="606" y="844"/>
                  </a:lnTo>
                  <a:lnTo>
                    <a:pt x="606" y="830"/>
                  </a:lnTo>
                  <a:lnTo>
                    <a:pt x="620" y="830"/>
                  </a:lnTo>
                  <a:lnTo>
                    <a:pt x="620" y="818"/>
                  </a:lnTo>
                  <a:lnTo>
                    <a:pt x="632" y="818"/>
                  </a:lnTo>
                  <a:lnTo>
                    <a:pt x="632" y="808"/>
                  </a:lnTo>
                  <a:lnTo>
                    <a:pt x="643" y="808"/>
                  </a:lnTo>
                  <a:lnTo>
                    <a:pt x="643" y="801"/>
                  </a:lnTo>
                  <a:lnTo>
                    <a:pt x="653" y="801"/>
                  </a:lnTo>
                  <a:lnTo>
                    <a:pt x="653" y="792"/>
                  </a:lnTo>
                  <a:lnTo>
                    <a:pt x="669" y="792"/>
                  </a:lnTo>
                  <a:lnTo>
                    <a:pt x="669" y="789"/>
                  </a:lnTo>
                  <a:lnTo>
                    <a:pt x="679" y="789"/>
                  </a:lnTo>
                  <a:lnTo>
                    <a:pt x="679" y="770"/>
                  </a:lnTo>
                  <a:lnTo>
                    <a:pt x="693" y="770"/>
                  </a:lnTo>
                  <a:lnTo>
                    <a:pt x="693" y="766"/>
                  </a:lnTo>
                  <a:lnTo>
                    <a:pt x="703" y="766"/>
                  </a:lnTo>
                  <a:lnTo>
                    <a:pt x="703" y="759"/>
                  </a:lnTo>
                  <a:lnTo>
                    <a:pt x="717" y="759"/>
                  </a:lnTo>
                  <a:lnTo>
                    <a:pt x="717" y="744"/>
                  </a:lnTo>
                  <a:lnTo>
                    <a:pt x="729" y="744"/>
                  </a:lnTo>
                  <a:lnTo>
                    <a:pt x="729" y="740"/>
                  </a:lnTo>
                  <a:lnTo>
                    <a:pt x="738" y="740"/>
                  </a:lnTo>
                  <a:lnTo>
                    <a:pt x="738" y="728"/>
                  </a:lnTo>
                  <a:lnTo>
                    <a:pt x="750" y="728"/>
                  </a:lnTo>
                  <a:lnTo>
                    <a:pt x="750" y="725"/>
                  </a:lnTo>
                  <a:lnTo>
                    <a:pt x="766" y="725"/>
                  </a:lnTo>
                  <a:lnTo>
                    <a:pt x="766" y="721"/>
                  </a:lnTo>
                  <a:lnTo>
                    <a:pt x="774" y="721"/>
                  </a:lnTo>
                  <a:lnTo>
                    <a:pt x="774" y="713"/>
                  </a:lnTo>
                  <a:lnTo>
                    <a:pt x="800" y="713"/>
                  </a:lnTo>
                  <a:lnTo>
                    <a:pt x="800" y="702"/>
                  </a:lnTo>
                  <a:lnTo>
                    <a:pt x="814" y="702"/>
                  </a:lnTo>
                  <a:lnTo>
                    <a:pt x="814" y="692"/>
                  </a:lnTo>
                  <a:lnTo>
                    <a:pt x="823" y="692"/>
                  </a:lnTo>
                  <a:lnTo>
                    <a:pt x="823" y="685"/>
                  </a:lnTo>
                  <a:lnTo>
                    <a:pt x="837" y="685"/>
                  </a:lnTo>
                  <a:lnTo>
                    <a:pt x="837" y="678"/>
                  </a:lnTo>
                  <a:lnTo>
                    <a:pt x="847" y="678"/>
                  </a:lnTo>
                  <a:lnTo>
                    <a:pt x="847" y="668"/>
                  </a:lnTo>
                  <a:lnTo>
                    <a:pt x="856" y="668"/>
                  </a:lnTo>
                  <a:lnTo>
                    <a:pt x="856" y="661"/>
                  </a:lnTo>
                  <a:lnTo>
                    <a:pt x="873" y="661"/>
                  </a:lnTo>
                  <a:lnTo>
                    <a:pt x="873" y="654"/>
                  </a:lnTo>
                  <a:lnTo>
                    <a:pt x="882" y="654"/>
                  </a:lnTo>
                  <a:lnTo>
                    <a:pt x="882" y="647"/>
                  </a:lnTo>
                  <a:lnTo>
                    <a:pt x="906" y="647"/>
                  </a:lnTo>
                  <a:lnTo>
                    <a:pt x="906" y="640"/>
                  </a:lnTo>
                  <a:lnTo>
                    <a:pt x="920" y="640"/>
                  </a:lnTo>
                  <a:lnTo>
                    <a:pt x="920" y="633"/>
                  </a:lnTo>
                  <a:lnTo>
                    <a:pt x="930" y="633"/>
                  </a:lnTo>
                  <a:lnTo>
                    <a:pt x="930" y="623"/>
                  </a:lnTo>
                  <a:lnTo>
                    <a:pt x="944" y="623"/>
                  </a:lnTo>
                  <a:lnTo>
                    <a:pt x="944" y="614"/>
                  </a:lnTo>
                  <a:lnTo>
                    <a:pt x="956" y="614"/>
                  </a:lnTo>
                  <a:lnTo>
                    <a:pt x="956" y="607"/>
                  </a:lnTo>
                  <a:lnTo>
                    <a:pt x="970" y="607"/>
                  </a:lnTo>
                  <a:lnTo>
                    <a:pt x="970" y="595"/>
                  </a:lnTo>
                  <a:lnTo>
                    <a:pt x="994" y="595"/>
                  </a:lnTo>
                  <a:lnTo>
                    <a:pt x="994" y="588"/>
                  </a:lnTo>
                  <a:lnTo>
                    <a:pt x="1003" y="588"/>
                  </a:lnTo>
                  <a:lnTo>
                    <a:pt x="1003" y="581"/>
                  </a:lnTo>
                  <a:lnTo>
                    <a:pt x="1017" y="581"/>
                  </a:lnTo>
                  <a:lnTo>
                    <a:pt x="1017" y="574"/>
                  </a:lnTo>
                  <a:lnTo>
                    <a:pt x="1027" y="574"/>
                  </a:lnTo>
                  <a:lnTo>
                    <a:pt x="1027" y="564"/>
                  </a:lnTo>
                  <a:lnTo>
                    <a:pt x="1041" y="564"/>
                  </a:lnTo>
                  <a:lnTo>
                    <a:pt x="1041" y="552"/>
                  </a:lnTo>
                  <a:lnTo>
                    <a:pt x="1053" y="552"/>
                  </a:lnTo>
                  <a:lnTo>
                    <a:pt x="1053" y="545"/>
                  </a:lnTo>
                  <a:lnTo>
                    <a:pt x="1067" y="545"/>
                  </a:lnTo>
                  <a:lnTo>
                    <a:pt x="1067" y="543"/>
                  </a:lnTo>
                  <a:lnTo>
                    <a:pt x="1076" y="543"/>
                  </a:lnTo>
                  <a:lnTo>
                    <a:pt x="1076" y="536"/>
                  </a:lnTo>
                  <a:lnTo>
                    <a:pt x="1100" y="536"/>
                  </a:lnTo>
                  <a:lnTo>
                    <a:pt x="1100" y="533"/>
                  </a:lnTo>
                  <a:lnTo>
                    <a:pt x="1114" y="533"/>
                  </a:lnTo>
                  <a:lnTo>
                    <a:pt x="1114" y="531"/>
                  </a:lnTo>
                  <a:lnTo>
                    <a:pt x="1124" y="531"/>
                  </a:lnTo>
                  <a:lnTo>
                    <a:pt x="1124" y="526"/>
                  </a:lnTo>
                  <a:lnTo>
                    <a:pt x="1140" y="526"/>
                  </a:lnTo>
                  <a:lnTo>
                    <a:pt x="1140" y="519"/>
                  </a:lnTo>
                  <a:lnTo>
                    <a:pt x="1150" y="519"/>
                  </a:lnTo>
                  <a:lnTo>
                    <a:pt x="1150" y="514"/>
                  </a:lnTo>
                  <a:lnTo>
                    <a:pt x="1164" y="514"/>
                  </a:lnTo>
                  <a:lnTo>
                    <a:pt x="1164" y="507"/>
                  </a:lnTo>
                  <a:lnTo>
                    <a:pt x="1171" y="507"/>
                  </a:lnTo>
                  <a:lnTo>
                    <a:pt x="1171" y="503"/>
                  </a:lnTo>
                  <a:lnTo>
                    <a:pt x="1188" y="503"/>
                  </a:lnTo>
                  <a:lnTo>
                    <a:pt x="1188" y="500"/>
                  </a:lnTo>
                  <a:lnTo>
                    <a:pt x="1214" y="500"/>
                  </a:lnTo>
                  <a:lnTo>
                    <a:pt x="1214" y="493"/>
                  </a:lnTo>
                  <a:lnTo>
                    <a:pt x="1235" y="493"/>
                  </a:lnTo>
                  <a:lnTo>
                    <a:pt x="1235" y="491"/>
                  </a:lnTo>
                  <a:lnTo>
                    <a:pt x="1245" y="491"/>
                  </a:lnTo>
                  <a:lnTo>
                    <a:pt x="1245" y="479"/>
                  </a:lnTo>
                  <a:lnTo>
                    <a:pt x="1261" y="479"/>
                  </a:lnTo>
                  <a:lnTo>
                    <a:pt x="1261" y="474"/>
                  </a:lnTo>
                  <a:lnTo>
                    <a:pt x="1271" y="474"/>
                  </a:lnTo>
                  <a:lnTo>
                    <a:pt x="1271" y="469"/>
                  </a:lnTo>
                  <a:lnTo>
                    <a:pt x="1282" y="469"/>
                  </a:lnTo>
                  <a:lnTo>
                    <a:pt x="1282" y="465"/>
                  </a:lnTo>
                  <a:lnTo>
                    <a:pt x="1294" y="465"/>
                  </a:lnTo>
                  <a:lnTo>
                    <a:pt x="1294" y="462"/>
                  </a:lnTo>
                  <a:lnTo>
                    <a:pt x="1311" y="462"/>
                  </a:lnTo>
                  <a:lnTo>
                    <a:pt x="1311" y="457"/>
                  </a:lnTo>
                  <a:lnTo>
                    <a:pt x="1320" y="457"/>
                  </a:lnTo>
                  <a:lnTo>
                    <a:pt x="1320" y="455"/>
                  </a:lnTo>
                  <a:lnTo>
                    <a:pt x="1334" y="455"/>
                  </a:lnTo>
                  <a:lnTo>
                    <a:pt x="1334" y="453"/>
                  </a:lnTo>
                  <a:lnTo>
                    <a:pt x="1342" y="453"/>
                  </a:lnTo>
                  <a:lnTo>
                    <a:pt x="1342" y="441"/>
                  </a:lnTo>
                  <a:lnTo>
                    <a:pt x="1358" y="441"/>
                  </a:lnTo>
                  <a:lnTo>
                    <a:pt x="1358" y="436"/>
                  </a:lnTo>
                  <a:lnTo>
                    <a:pt x="1368" y="436"/>
                  </a:lnTo>
                  <a:lnTo>
                    <a:pt x="1368" y="429"/>
                  </a:lnTo>
                  <a:lnTo>
                    <a:pt x="1401" y="429"/>
                  </a:lnTo>
                  <a:lnTo>
                    <a:pt x="1401" y="424"/>
                  </a:lnTo>
                  <a:lnTo>
                    <a:pt x="1417" y="424"/>
                  </a:lnTo>
                  <a:lnTo>
                    <a:pt x="1417" y="422"/>
                  </a:lnTo>
                  <a:lnTo>
                    <a:pt x="1427" y="422"/>
                  </a:lnTo>
                  <a:lnTo>
                    <a:pt x="1427" y="417"/>
                  </a:lnTo>
                  <a:lnTo>
                    <a:pt x="1450" y="417"/>
                  </a:lnTo>
                  <a:lnTo>
                    <a:pt x="1450" y="412"/>
                  </a:lnTo>
                  <a:lnTo>
                    <a:pt x="1467" y="412"/>
                  </a:lnTo>
                  <a:lnTo>
                    <a:pt x="1467" y="410"/>
                  </a:lnTo>
                  <a:lnTo>
                    <a:pt x="1488" y="410"/>
                  </a:lnTo>
                  <a:lnTo>
                    <a:pt x="1488" y="405"/>
                  </a:lnTo>
                  <a:lnTo>
                    <a:pt x="1500" y="405"/>
                  </a:lnTo>
                  <a:lnTo>
                    <a:pt x="1500" y="396"/>
                  </a:lnTo>
                  <a:lnTo>
                    <a:pt x="1524" y="396"/>
                  </a:lnTo>
                  <a:lnTo>
                    <a:pt x="1524" y="391"/>
                  </a:lnTo>
                  <a:lnTo>
                    <a:pt x="1538" y="391"/>
                  </a:lnTo>
                  <a:lnTo>
                    <a:pt x="1538" y="389"/>
                  </a:lnTo>
                  <a:lnTo>
                    <a:pt x="1550" y="389"/>
                  </a:lnTo>
                  <a:lnTo>
                    <a:pt x="1550" y="384"/>
                  </a:lnTo>
                  <a:lnTo>
                    <a:pt x="1562" y="384"/>
                  </a:lnTo>
                  <a:lnTo>
                    <a:pt x="1562" y="382"/>
                  </a:lnTo>
                  <a:lnTo>
                    <a:pt x="1585" y="382"/>
                  </a:lnTo>
                  <a:lnTo>
                    <a:pt x="1585" y="377"/>
                  </a:lnTo>
                  <a:lnTo>
                    <a:pt x="1621" y="377"/>
                  </a:lnTo>
                  <a:lnTo>
                    <a:pt x="1621" y="372"/>
                  </a:lnTo>
                  <a:lnTo>
                    <a:pt x="1635" y="372"/>
                  </a:lnTo>
                  <a:lnTo>
                    <a:pt x="1635" y="370"/>
                  </a:lnTo>
                  <a:lnTo>
                    <a:pt x="1644" y="370"/>
                  </a:lnTo>
                  <a:lnTo>
                    <a:pt x="1644" y="365"/>
                  </a:lnTo>
                  <a:lnTo>
                    <a:pt x="1661" y="365"/>
                  </a:lnTo>
                  <a:lnTo>
                    <a:pt x="1661" y="363"/>
                  </a:lnTo>
                  <a:lnTo>
                    <a:pt x="1682" y="363"/>
                  </a:lnTo>
                  <a:lnTo>
                    <a:pt x="1682" y="358"/>
                  </a:lnTo>
                  <a:lnTo>
                    <a:pt x="1694" y="358"/>
                  </a:lnTo>
                  <a:lnTo>
                    <a:pt x="1694" y="356"/>
                  </a:lnTo>
                  <a:lnTo>
                    <a:pt x="1718" y="356"/>
                  </a:lnTo>
                  <a:lnTo>
                    <a:pt x="1718" y="351"/>
                  </a:lnTo>
                  <a:lnTo>
                    <a:pt x="1782" y="351"/>
                  </a:lnTo>
                  <a:lnTo>
                    <a:pt x="1782" y="346"/>
                  </a:lnTo>
                  <a:lnTo>
                    <a:pt x="1794" y="346"/>
                  </a:lnTo>
                  <a:lnTo>
                    <a:pt x="1794" y="344"/>
                  </a:lnTo>
                  <a:lnTo>
                    <a:pt x="1817" y="344"/>
                  </a:lnTo>
                  <a:lnTo>
                    <a:pt x="1817" y="341"/>
                  </a:lnTo>
                  <a:lnTo>
                    <a:pt x="1831" y="341"/>
                  </a:lnTo>
                  <a:lnTo>
                    <a:pt x="1831" y="337"/>
                  </a:lnTo>
                  <a:lnTo>
                    <a:pt x="1855" y="337"/>
                  </a:lnTo>
                  <a:lnTo>
                    <a:pt x="1855" y="327"/>
                  </a:lnTo>
                  <a:lnTo>
                    <a:pt x="1865" y="327"/>
                  </a:lnTo>
                  <a:lnTo>
                    <a:pt x="1865" y="325"/>
                  </a:lnTo>
                  <a:lnTo>
                    <a:pt x="1881" y="325"/>
                  </a:lnTo>
                  <a:lnTo>
                    <a:pt x="1881" y="320"/>
                  </a:lnTo>
                  <a:lnTo>
                    <a:pt x="1900" y="320"/>
                  </a:lnTo>
                  <a:lnTo>
                    <a:pt x="1900" y="318"/>
                  </a:lnTo>
                  <a:lnTo>
                    <a:pt x="1950" y="318"/>
                  </a:lnTo>
                  <a:lnTo>
                    <a:pt x="1950" y="311"/>
                  </a:lnTo>
                  <a:lnTo>
                    <a:pt x="1988" y="311"/>
                  </a:lnTo>
                  <a:lnTo>
                    <a:pt x="1988" y="306"/>
                  </a:lnTo>
                  <a:lnTo>
                    <a:pt x="1997" y="306"/>
                  </a:lnTo>
                  <a:lnTo>
                    <a:pt x="1997" y="301"/>
                  </a:lnTo>
                  <a:lnTo>
                    <a:pt x="2021" y="301"/>
                  </a:lnTo>
                  <a:lnTo>
                    <a:pt x="2021" y="299"/>
                  </a:lnTo>
                  <a:lnTo>
                    <a:pt x="2047" y="299"/>
                  </a:lnTo>
                  <a:lnTo>
                    <a:pt x="2047" y="294"/>
                  </a:lnTo>
                  <a:lnTo>
                    <a:pt x="2061" y="294"/>
                  </a:lnTo>
                  <a:lnTo>
                    <a:pt x="2061" y="289"/>
                  </a:lnTo>
                  <a:lnTo>
                    <a:pt x="2070" y="289"/>
                  </a:lnTo>
                  <a:lnTo>
                    <a:pt x="2070" y="287"/>
                  </a:lnTo>
                  <a:lnTo>
                    <a:pt x="2092" y="287"/>
                  </a:lnTo>
                  <a:lnTo>
                    <a:pt x="2092" y="284"/>
                  </a:lnTo>
                  <a:lnTo>
                    <a:pt x="2108" y="284"/>
                  </a:lnTo>
                  <a:lnTo>
                    <a:pt x="2108" y="277"/>
                  </a:lnTo>
                  <a:lnTo>
                    <a:pt x="2118" y="277"/>
                  </a:lnTo>
                  <a:lnTo>
                    <a:pt x="2118" y="273"/>
                  </a:lnTo>
                  <a:lnTo>
                    <a:pt x="2156" y="273"/>
                  </a:lnTo>
                  <a:lnTo>
                    <a:pt x="2156" y="268"/>
                  </a:lnTo>
                  <a:lnTo>
                    <a:pt x="2167" y="268"/>
                  </a:lnTo>
                  <a:lnTo>
                    <a:pt x="2167" y="263"/>
                  </a:lnTo>
                  <a:lnTo>
                    <a:pt x="2182" y="263"/>
                  </a:lnTo>
                  <a:lnTo>
                    <a:pt x="2182" y="261"/>
                  </a:lnTo>
                  <a:lnTo>
                    <a:pt x="2193" y="261"/>
                  </a:lnTo>
                  <a:lnTo>
                    <a:pt x="2193" y="256"/>
                  </a:lnTo>
                  <a:lnTo>
                    <a:pt x="2205" y="256"/>
                  </a:lnTo>
                  <a:lnTo>
                    <a:pt x="2205" y="251"/>
                  </a:lnTo>
                  <a:lnTo>
                    <a:pt x="2215" y="251"/>
                  </a:lnTo>
                  <a:lnTo>
                    <a:pt x="2215" y="249"/>
                  </a:lnTo>
                  <a:lnTo>
                    <a:pt x="2229" y="249"/>
                  </a:lnTo>
                  <a:lnTo>
                    <a:pt x="2229" y="244"/>
                  </a:lnTo>
                  <a:lnTo>
                    <a:pt x="2241" y="244"/>
                  </a:lnTo>
                  <a:lnTo>
                    <a:pt x="2241" y="237"/>
                  </a:lnTo>
                  <a:lnTo>
                    <a:pt x="2253" y="237"/>
                  </a:lnTo>
                  <a:lnTo>
                    <a:pt x="2253" y="232"/>
                  </a:lnTo>
                  <a:lnTo>
                    <a:pt x="2305" y="232"/>
                  </a:lnTo>
                  <a:lnTo>
                    <a:pt x="2305" y="230"/>
                  </a:lnTo>
                  <a:lnTo>
                    <a:pt x="2328" y="230"/>
                  </a:lnTo>
                  <a:lnTo>
                    <a:pt x="2328" y="225"/>
                  </a:lnTo>
                  <a:lnTo>
                    <a:pt x="2361" y="225"/>
                  </a:lnTo>
                  <a:lnTo>
                    <a:pt x="2361" y="223"/>
                  </a:lnTo>
                  <a:lnTo>
                    <a:pt x="2378" y="223"/>
                  </a:lnTo>
                  <a:lnTo>
                    <a:pt x="2378" y="218"/>
                  </a:lnTo>
                  <a:lnTo>
                    <a:pt x="2399" y="218"/>
                  </a:lnTo>
                  <a:lnTo>
                    <a:pt x="2399" y="213"/>
                  </a:lnTo>
                  <a:lnTo>
                    <a:pt x="2435" y="213"/>
                  </a:lnTo>
                  <a:lnTo>
                    <a:pt x="2435" y="211"/>
                  </a:lnTo>
                  <a:lnTo>
                    <a:pt x="2459" y="211"/>
                  </a:lnTo>
                  <a:lnTo>
                    <a:pt x="2459" y="206"/>
                  </a:lnTo>
                  <a:lnTo>
                    <a:pt x="2485" y="206"/>
                  </a:lnTo>
                  <a:lnTo>
                    <a:pt x="2485" y="204"/>
                  </a:lnTo>
                  <a:lnTo>
                    <a:pt x="2518" y="204"/>
                  </a:lnTo>
                  <a:lnTo>
                    <a:pt x="2518" y="201"/>
                  </a:lnTo>
                  <a:lnTo>
                    <a:pt x="2532" y="201"/>
                  </a:lnTo>
                  <a:lnTo>
                    <a:pt x="2532" y="194"/>
                  </a:lnTo>
                  <a:lnTo>
                    <a:pt x="2567" y="194"/>
                  </a:lnTo>
                  <a:lnTo>
                    <a:pt x="2567" y="192"/>
                  </a:lnTo>
                  <a:lnTo>
                    <a:pt x="2589" y="192"/>
                  </a:lnTo>
                  <a:lnTo>
                    <a:pt x="2589" y="190"/>
                  </a:lnTo>
                  <a:lnTo>
                    <a:pt x="2605" y="190"/>
                  </a:lnTo>
                  <a:lnTo>
                    <a:pt x="2605" y="187"/>
                  </a:lnTo>
                  <a:lnTo>
                    <a:pt x="2615" y="187"/>
                  </a:lnTo>
                  <a:lnTo>
                    <a:pt x="2615" y="180"/>
                  </a:lnTo>
                  <a:lnTo>
                    <a:pt x="2638" y="180"/>
                  </a:lnTo>
                  <a:lnTo>
                    <a:pt x="2638" y="175"/>
                  </a:lnTo>
                  <a:lnTo>
                    <a:pt x="2653" y="175"/>
                  </a:lnTo>
                  <a:lnTo>
                    <a:pt x="2653" y="171"/>
                  </a:lnTo>
                  <a:lnTo>
                    <a:pt x="2702" y="171"/>
                  </a:lnTo>
                  <a:lnTo>
                    <a:pt x="2702" y="166"/>
                  </a:lnTo>
                  <a:lnTo>
                    <a:pt x="2728" y="166"/>
                  </a:lnTo>
                  <a:lnTo>
                    <a:pt x="2728" y="161"/>
                  </a:lnTo>
                  <a:lnTo>
                    <a:pt x="2735" y="161"/>
                  </a:lnTo>
                  <a:lnTo>
                    <a:pt x="2735" y="159"/>
                  </a:lnTo>
                  <a:lnTo>
                    <a:pt x="2783" y="159"/>
                  </a:lnTo>
                  <a:lnTo>
                    <a:pt x="2783" y="154"/>
                  </a:lnTo>
                  <a:lnTo>
                    <a:pt x="2799" y="154"/>
                  </a:lnTo>
                  <a:lnTo>
                    <a:pt x="2799" y="149"/>
                  </a:lnTo>
                  <a:lnTo>
                    <a:pt x="2849" y="149"/>
                  </a:lnTo>
                  <a:lnTo>
                    <a:pt x="2849" y="145"/>
                  </a:lnTo>
                  <a:lnTo>
                    <a:pt x="2906" y="145"/>
                  </a:lnTo>
                  <a:lnTo>
                    <a:pt x="2906" y="140"/>
                  </a:lnTo>
                  <a:lnTo>
                    <a:pt x="2939" y="140"/>
                  </a:lnTo>
                  <a:lnTo>
                    <a:pt x="2939" y="135"/>
                  </a:lnTo>
                  <a:lnTo>
                    <a:pt x="2955" y="135"/>
                  </a:lnTo>
                  <a:lnTo>
                    <a:pt x="2955" y="133"/>
                  </a:lnTo>
                  <a:lnTo>
                    <a:pt x="2989" y="133"/>
                  </a:lnTo>
                  <a:lnTo>
                    <a:pt x="2989" y="128"/>
                  </a:lnTo>
                  <a:lnTo>
                    <a:pt x="3029" y="128"/>
                  </a:lnTo>
                  <a:lnTo>
                    <a:pt x="3029" y="126"/>
                  </a:lnTo>
                  <a:lnTo>
                    <a:pt x="3064" y="126"/>
                  </a:lnTo>
                  <a:lnTo>
                    <a:pt x="3064" y="121"/>
                  </a:lnTo>
                  <a:lnTo>
                    <a:pt x="3102" y="121"/>
                  </a:lnTo>
                  <a:lnTo>
                    <a:pt x="3102" y="119"/>
                  </a:lnTo>
                  <a:lnTo>
                    <a:pt x="3152" y="119"/>
                  </a:lnTo>
                  <a:lnTo>
                    <a:pt x="3152" y="114"/>
                  </a:lnTo>
                  <a:lnTo>
                    <a:pt x="3161" y="114"/>
                  </a:lnTo>
                  <a:lnTo>
                    <a:pt x="3161" y="107"/>
                  </a:lnTo>
                  <a:lnTo>
                    <a:pt x="3183" y="107"/>
                  </a:lnTo>
                  <a:lnTo>
                    <a:pt x="3183" y="104"/>
                  </a:lnTo>
                  <a:lnTo>
                    <a:pt x="3258" y="104"/>
                  </a:lnTo>
                  <a:lnTo>
                    <a:pt x="3258" y="102"/>
                  </a:lnTo>
                  <a:lnTo>
                    <a:pt x="3306" y="102"/>
                  </a:lnTo>
                  <a:lnTo>
                    <a:pt x="3306" y="95"/>
                  </a:lnTo>
                  <a:lnTo>
                    <a:pt x="3329" y="95"/>
                  </a:lnTo>
                  <a:lnTo>
                    <a:pt x="3329" y="90"/>
                  </a:lnTo>
                  <a:lnTo>
                    <a:pt x="3370" y="90"/>
                  </a:lnTo>
                  <a:lnTo>
                    <a:pt x="3370" y="88"/>
                  </a:lnTo>
                  <a:lnTo>
                    <a:pt x="3426" y="88"/>
                  </a:lnTo>
                  <a:lnTo>
                    <a:pt x="3426" y="83"/>
                  </a:lnTo>
                  <a:lnTo>
                    <a:pt x="3443" y="83"/>
                  </a:lnTo>
                  <a:lnTo>
                    <a:pt x="3443" y="81"/>
                  </a:lnTo>
                  <a:lnTo>
                    <a:pt x="3486" y="81"/>
                  </a:lnTo>
                  <a:lnTo>
                    <a:pt x="3486" y="76"/>
                  </a:lnTo>
                  <a:lnTo>
                    <a:pt x="3500" y="76"/>
                  </a:lnTo>
                  <a:lnTo>
                    <a:pt x="3500" y="73"/>
                  </a:lnTo>
                  <a:lnTo>
                    <a:pt x="3573" y="73"/>
                  </a:lnTo>
                  <a:lnTo>
                    <a:pt x="3573" y="69"/>
                  </a:lnTo>
                  <a:lnTo>
                    <a:pt x="3670" y="69"/>
                  </a:lnTo>
                  <a:lnTo>
                    <a:pt x="3670" y="66"/>
                  </a:lnTo>
                  <a:lnTo>
                    <a:pt x="3706" y="66"/>
                  </a:lnTo>
                  <a:lnTo>
                    <a:pt x="3706" y="62"/>
                  </a:lnTo>
                  <a:lnTo>
                    <a:pt x="3729" y="62"/>
                  </a:lnTo>
                  <a:lnTo>
                    <a:pt x="3729" y="57"/>
                  </a:lnTo>
                  <a:lnTo>
                    <a:pt x="3817" y="57"/>
                  </a:lnTo>
                  <a:lnTo>
                    <a:pt x="3817" y="52"/>
                  </a:lnTo>
                  <a:lnTo>
                    <a:pt x="3841" y="52"/>
                  </a:lnTo>
                  <a:lnTo>
                    <a:pt x="3841" y="47"/>
                  </a:lnTo>
                  <a:lnTo>
                    <a:pt x="3876" y="47"/>
                  </a:lnTo>
                  <a:lnTo>
                    <a:pt x="3876" y="43"/>
                  </a:lnTo>
                  <a:lnTo>
                    <a:pt x="3947" y="43"/>
                  </a:lnTo>
                  <a:lnTo>
                    <a:pt x="3947" y="38"/>
                  </a:lnTo>
                  <a:lnTo>
                    <a:pt x="3985" y="38"/>
                  </a:lnTo>
                  <a:lnTo>
                    <a:pt x="3985" y="36"/>
                  </a:lnTo>
                  <a:lnTo>
                    <a:pt x="4032" y="36"/>
                  </a:lnTo>
                  <a:lnTo>
                    <a:pt x="4032" y="28"/>
                  </a:lnTo>
                  <a:lnTo>
                    <a:pt x="4108" y="28"/>
                  </a:lnTo>
                  <a:lnTo>
                    <a:pt x="4165" y="28"/>
                  </a:lnTo>
                  <a:lnTo>
                    <a:pt x="4165" y="24"/>
                  </a:lnTo>
                  <a:lnTo>
                    <a:pt x="4177" y="24"/>
                  </a:lnTo>
                  <a:lnTo>
                    <a:pt x="4177" y="19"/>
                  </a:lnTo>
                  <a:lnTo>
                    <a:pt x="4200" y="19"/>
                  </a:lnTo>
                  <a:lnTo>
                    <a:pt x="4200" y="14"/>
                  </a:lnTo>
                  <a:lnTo>
                    <a:pt x="4264" y="14"/>
                  </a:lnTo>
                  <a:lnTo>
                    <a:pt x="4264" y="9"/>
                  </a:lnTo>
                  <a:lnTo>
                    <a:pt x="4361" y="9"/>
                  </a:lnTo>
                  <a:lnTo>
                    <a:pt x="4361" y="5"/>
                  </a:lnTo>
                  <a:lnTo>
                    <a:pt x="4411" y="5"/>
                  </a:lnTo>
                  <a:lnTo>
                    <a:pt x="4411" y="0"/>
                  </a:lnTo>
                  <a:lnTo>
                    <a:pt x="4418" y="0"/>
                  </a:lnTo>
                  <a:lnTo>
                    <a:pt x="4425" y="0"/>
                  </a:lnTo>
                </a:path>
              </a:pathLst>
            </a:custGeom>
            <a:noFill/>
            <a:ln w="19050" cap="flat">
              <a:solidFill>
                <a:srgbClr val="FF4DC7"/>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a:solidFill>
                  <a:prstClr val="white"/>
                </a:solidFill>
              </a:endParaRPr>
            </a:p>
          </p:txBody>
        </p:sp>
        <p:sp>
          <p:nvSpPr>
            <p:cNvPr id="49179" name="Freeform 6"/>
            <p:cNvSpPr>
              <a:spLocks/>
            </p:cNvSpPr>
            <p:nvPr/>
          </p:nvSpPr>
          <p:spPr bwMode="auto">
            <a:xfrm>
              <a:off x="2196421" y="1945139"/>
              <a:ext cx="5510603" cy="2480038"/>
            </a:xfrm>
            <a:custGeom>
              <a:avLst/>
              <a:gdLst>
                <a:gd name="T0" fmla="*/ 2147483646 w 4416"/>
                <a:gd name="T1" fmla="*/ 2147483646 h 1927"/>
                <a:gd name="T2" fmla="*/ 2147483646 w 4416"/>
                <a:gd name="T3" fmla="*/ 2147483646 h 1927"/>
                <a:gd name="T4" fmla="*/ 2147483646 w 4416"/>
                <a:gd name="T5" fmla="*/ 2147483646 h 1927"/>
                <a:gd name="T6" fmla="*/ 2147483646 w 4416"/>
                <a:gd name="T7" fmla="*/ 2147483646 h 1927"/>
                <a:gd name="T8" fmla="*/ 2147483646 w 4416"/>
                <a:gd name="T9" fmla="*/ 2147483646 h 1927"/>
                <a:gd name="T10" fmla="*/ 2147483646 w 4416"/>
                <a:gd name="T11" fmla="*/ 2147483646 h 1927"/>
                <a:gd name="T12" fmla="*/ 2147483646 w 4416"/>
                <a:gd name="T13" fmla="*/ 2147483646 h 1927"/>
                <a:gd name="T14" fmla="*/ 2147483646 w 4416"/>
                <a:gd name="T15" fmla="*/ 2147483646 h 1927"/>
                <a:gd name="T16" fmla="*/ 2147483646 w 4416"/>
                <a:gd name="T17" fmla="*/ 2147483646 h 1927"/>
                <a:gd name="T18" fmla="*/ 2147483646 w 4416"/>
                <a:gd name="T19" fmla="*/ 2147483646 h 1927"/>
                <a:gd name="T20" fmla="*/ 2147483646 w 4416"/>
                <a:gd name="T21" fmla="*/ 2147483646 h 1927"/>
                <a:gd name="T22" fmla="*/ 2147483646 w 4416"/>
                <a:gd name="T23" fmla="*/ 2147483646 h 1927"/>
                <a:gd name="T24" fmla="*/ 2147483646 w 4416"/>
                <a:gd name="T25" fmla="*/ 2147483646 h 1927"/>
                <a:gd name="T26" fmla="*/ 2147483646 w 4416"/>
                <a:gd name="T27" fmla="*/ 2147483646 h 1927"/>
                <a:gd name="T28" fmla="*/ 2147483646 w 4416"/>
                <a:gd name="T29" fmla="*/ 2147483646 h 1927"/>
                <a:gd name="T30" fmla="*/ 2147483646 w 4416"/>
                <a:gd name="T31" fmla="*/ 2147483646 h 1927"/>
                <a:gd name="T32" fmla="*/ 2147483646 w 4416"/>
                <a:gd name="T33" fmla="*/ 2147483646 h 1927"/>
                <a:gd name="T34" fmla="*/ 2147483646 w 4416"/>
                <a:gd name="T35" fmla="*/ 2147483646 h 1927"/>
                <a:gd name="T36" fmla="*/ 2147483646 w 4416"/>
                <a:gd name="T37" fmla="*/ 2147483646 h 1927"/>
                <a:gd name="T38" fmla="*/ 2147483646 w 4416"/>
                <a:gd name="T39" fmla="*/ 2147483646 h 1927"/>
                <a:gd name="T40" fmla="*/ 2147483646 w 4416"/>
                <a:gd name="T41" fmla="*/ 2147483646 h 1927"/>
                <a:gd name="T42" fmla="*/ 2147483646 w 4416"/>
                <a:gd name="T43" fmla="*/ 2147483646 h 1927"/>
                <a:gd name="T44" fmla="*/ 2147483646 w 4416"/>
                <a:gd name="T45" fmla="*/ 2147483646 h 1927"/>
                <a:gd name="T46" fmla="*/ 2147483646 w 4416"/>
                <a:gd name="T47" fmla="*/ 2147483646 h 1927"/>
                <a:gd name="T48" fmla="*/ 2147483646 w 4416"/>
                <a:gd name="T49" fmla="*/ 2147483646 h 1927"/>
                <a:gd name="T50" fmla="*/ 2147483646 w 4416"/>
                <a:gd name="T51" fmla="*/ 2147483646 h 1927"/>
                <a:gd name="T52" fmla="*/ 2147483646 w 4416"/>
                <a:gd name="T53" fmla="*/ 2147483646 h 1927"/>
                <a:gd name="T54" fmla="*/ 2147483646 w 4416"/>
                <a:gd name="T55" fmla="*/ 2147483646 h 1927"/>
                <a:gd name="T56" fmla="*/ 2147483646 w 4416"/>
                <a:gd name="T57" fmla="*/ 2147483646 h 1927"/>
                <a:gd name="T58" fmla="*/ 2147483646 w 4416"/>
                <a:gd name="T59" fmla="*/ 2147483646 h 1927"/>
                <a:gd name="T60" fmla="*/ 2147483646 w 4416"/>
                <a:gd name="T61" fmla="*/ 2147483646 h 1927"/>
                <a:gd name="T62" fmla="*/ 2147483646 w 4416"/>
                <a:gd name="T63" fmla="*/ 2147483646 h 1927"/>
                <a:gd name="T64" fmla="*/ 2147483646 w 4416"/>
                <a:gd name="T65" fmla="*/ 2147483646 h 1927"/>
                <a:gd name="T66" fmla="*/ 2147483646 w 4416"/>
                <a:gd name="T67" fmla="*/ 2147483646 h 1927"/>
                <a:gd name="T68" fmla="*/ 2147483646 w 4416"/>
                <a:gd name="T69" fmla="*/ 2147483646 h 1927"/>
                <a:gd name="T70" fmla="*/ 2147483646 w 4416"/>
                <a:gd name="T71" fmla="*/ 2147483646 h 1927"/>
                <a:gd name="T72" fmla="*/ 2147483646 w 4416"/>
                <a:gd name="T73" fmla="*/ 2147483646 h 1927"/>
                <a:gd name="T74" fmla="*/ 2147483646 w 4416"/>
                <a:gd name="T75" fmla="*/ 2147483646 h 1927"/>
                <a:gd name="T76" fmla="*/ 2147483646 w 4416"/>
                <a:gd name="T77" fmla="*/ 2147483646 h 1927"/>
                <a:gd name="T78" fmla="*/ 2147483646 w 4416"/>
                <a:gd name="T79" fmla="*/ 2147483646 h 1927"/>
                <a:gd name="T80" fmla="*/ 2147483646 w 4416"/>
                <a:gd name="T81" fmla="*/ 2147483646 h 1927"/>
                <a:gd name="T82" fmla="*/ 2147483646 w 4416"/>
                <a:gd name="T83" fmla="*/ 2147483646 h 1927"/>
                <a:gd name="T84" fmla="*/ 2147483646 w 4416"/>
                <a:gd name="T85" fmla="*/ 2147483646 h 1927"/>
                <a:gd name="T86" fmla="*/ 2147483646 w 4416"/>
                <a:gd name="T87" fmla="*/ 2147483646 h 1927"/>
                <a:gd name="T88" fmla="*/ 2147483646 w 4416"/>
                <a:gd name="T89" fmla="*/ 2147483646 h 1927"/>
                <a:gd name="T90" fmla="*/ 2147483646 w 4416"/>
                <a:gd name="T91" fmla="*/ 2147483646 h 1927"/>
                <a:gd name="T92" fmla="*/ 2147483646 w 4416"/>
                <a:gd name="T93" fmla="*/ 2147483646 h 1927"/>
                <a:gd name="T94" fmla="*/ 2147483646 w 4416"/>
                <a:gd name="T95" fmla="*/ 2147483646 h 1927"/>
                <a:gd name="T96" fmla="*/ 2147483646 w 4416"/>
                <a:gd name="T97" fmla="*/ 2147483646 h 1927"/>
                <a:gd name="T98" fmla="*/ 2147483646 w 4416"/>
                <a:gd name="T99" fmla="*/ 2147483646 h 1927"/>
                <a:gd name="T100" fmla="*/ 2147483646 w 4416"/>
                <a:gd name="T101" fmla="*/ 2147483646 h 1927"/>
                <a:gd name="T102" fmla="*/ 2147483646 w 4416"/>
                <a:gd name="T103" fmla="*/ 2147483646 h 1927"/>
                <a:gd name="T104" fmla="*/ 2147483646 w 4416"/>
                <a:gd name="T105" fmla="*/ 2147483646 h 1927"/>
                <a:gd name="T106" fmla="*/ 2147483646 w 4416"/>
                <a:gd name="T107" fmla="*/ 2147483646 h 1927"/>
                <a:gd name="T108" fmla="*/ 2147483646 w 4416"/>
                <a:gd name="T109" fmla="*/ 2147483646 h 1927"/>
                <a:gd name="T110" fmla="*/ 2147483646 w 4416"/>
                <a:gd name="T111" fmla="*/ 2147483646 h 1927"/>
                <a:gd name="T112" fmla="*/ 2147483646 w 4416"/>
                <a:gd name="T113" fmla="*/ 2147483646 h 1927"/>
                <a:gd name="T114" fmla="*/ 2147483646 w 4416"/>
                <a:gd name="T115" fmla="*/ 2147483646 h 1927"/>
                <a:gd name="T116" fmla="*/ 2147483646 w 4416"/>
                <a:gd name="T117" fmla="*/ 2147483646 h 1927"/>
                <a:gd name="T118" fmla="*/ 2147483646 w 4416"/>
                <a:gd name="T119" fmla="*/ 2147483646 h 1927"/>
                <a:gd name="T120" fmla="*/ 2147483646 w 4416"/>
                <a:gd name="T121" fmla="*/ 2147483646 h 1927"/>
                <a:gd name="T122" fmla="*/ 2147483646 w 4416"/>
                <a:gd name="T123" fmla="*/ 2147483646 h 1927"/>
                <a:gd name="T124" fmla="*/ 2147483646 w 4416"/>
                <a:gd name="T125" fmla="*/ 2147483646 h 192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416"/>
                <a:gd name="T190" fmla="*/ 0 h 1927"/>
                <a:gd name="T191" fmla="*/ 4416 w 4416"/>
                <a:gd name="T192" fmla="*/ 1927 h 192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416" h="1927">
                  <a:moveTo>
                    <a:pt x="4416" y="0"/>
                  </a:moveTo>
                  <a:lnTo>
                    <a:pt x="4395" y="0"/>
                  </a:lnTo>
                  <a:lnTo>
                    <a:pt x="4395" y="5"/>
                  </a:lnTo>
                  <a:lnTo>
                    <a:pt x="4369" y="5"/>
                  </a:lnTo>
                  <a:lnTo>
                    <a:pt x="4369" y="10"/>
                  </a:lnTo>
                  <a:lnTo>
                    <a:pt x="4336" y="10"/>
                  </a:lnTo>
                  <a:lnTo>
                    <a:pt x="4336" y="12"/>
                  </a:lnTo>
                  <a:lnTo>
                    <a:pt x="4312" y="12"/>
                  </a:lnTo>
                  <a:lnTo>
                    <a:pt x="4312" y="17"/>
                  </a:lnTo>
                  <a:lnTo>
                    <a:pt x="4213" y="17"/>
                  </a:lnTo>
                  <a:lnTo>
                    <a:pt x="4213" y="21"/>
                  </a:lnTo>
                  <a:lnTo>
                    <a:pt x="4149" y="21"/>
                  </a:lnTo>
                  <a:lnTo>
                    <a:pt x="4149" y="28"/>
                  </a:lnTo>
                  <a:lnTo>
                    <a:pt x="4066" y="28"/>
                  </a:lnTo>
                  <a:lnTo>
                    <a:pt x="4049" y="28"/>
                  </a:lnTo>
                  <a:lnTo>
                    <a:pt x="4049" y="33"/>
                  </a:lnTo>
                  <a:lnTo>
                    <a:pt x="4028" y="33"/>
                  </a:lnTo>
                  <a:lnTo>
                    <a:pt x="4028" y="36"/>
                  </a:lnTo>
                  <a:lnTo>
                    <a:pt x="3943" y="36"/>
                  </a:lnTo>
                  <a:lnTo>
                    <a:pt x="3943" y="43"/>
                  </a:lnTo>
                  <a:lnTo>
                    <a:pt x="3922" y="43"/>
                  </a:lnTo>
                  <a:lnTo>
                    <a:pt x="3922" y="47"/>
                  </a:lnTo>
                  <a:lnTo>
                    <a:pt x="3910" y="47"/>
                  </a:lnTo>
                  <a:lnTo>
                    <a:pt x="3910" y="50"/>
                  </a:lnTo>
                  <a:lnTo>
                    <a:pt x="3822" y="50"/>
                  </a:lnTo>
                  <a:lnTo>
                    <a:pt x="3822" y="52"/>
                  </a:lnTo>
                  <a:lnTo>
                    <a:pt x="3813" y="52"/>
                  </a:lnTo>
                  <a:lnTo>
                    <a:pt x="3813" y="62"/>
                  </a:lnTo>
                  <a:lnTo>
                    <a:pt x="3789" y="62"/>
                  </a:lnTo>
                  <a:lnTo>
                    <a:pt x="3789" y="64"/>
                  </a:lnTo>
                  <a:lnTo>
                    <a:pt x="3739" y="64"/>
                  </a:lnTo>
                  <a:lnTo>
                    <a:pt x="3739" y="69"/>
                  </a:lnTo>
                  <a:lnTo>
                    <a:pt x="3713" y="69"/>
                  </a:lnTo>
                  <a:lnTo>
                    <a:pt x="3713" y="74"/>
                  </a:lnTo>
                  <a:lnTo>
                    <a:pt x="3626" y="74"/>
                  </a:lnTo>
                  <a:lnTo>
                    <a:pt x="3626" y="78"/>
                  </a:lnTo>
                  <a:lnTo>
                    <a:pt x="3616" y="78"/>
                  </a:lnTo>
                  <a:lnTo>
                    <a:pt x="3616" y="83"/>
                  </a:lnTo>
                  <a:lnTo>
                    <a:pt x="3579" y="83"/>
                  </a:lnTo>
                  <a:lnTo>
                    <a:pt x="3579" y="85"/>
                  </a:lnTo>
                  <a:lnTo>
                    <a:pt x="3555" y="85"/>
                  </a:lnTo>
                  <a:lnTo>
                    <a:pt x="3555" y="88"/>
                  </a:lnTo>
                  <a:lnTo>
                    <a:pt x="3529" y="88"/>
                  </a:lnTo>
                  <a:lnTo>
                    <a:pt x="3529" y="92"/>
                  </a:lnTo>
                  <a:lnTo>
                    <a:pt x="3505" y="92"/>
                  </a:lnTo>
                  <a:lnTo>
                    <a:pt x="3505" y="95"/>
                  </a:lnTo>
                  <a:lnTo>
                    <a:pt x="3470" y="95"/>
                  </a:lnTo>
                  <a:lnTo>
                    <a:pt x="3470" y="100"/>
                  </a:lnTo>
                  <a:lnTo>
                    <a:pt x="3446" y="100"/>
                  </a:lnTo>
                  <a:lnTo>
                    <a:pt x="3446" y="102"/>
                  </a:lnTo>
                  <a:lnTo>
                    <a:pt x="3413" y="102"/>
                  </a:lnTo>
                  <a:lnTo>
                    <a:pt x="3413" y="107"/>
                  </a:lnTo>
                  <a:lnTo>
                    <a:pt x="3373" y="107"/>
                  </a:lnTo>
                  <a:lnTo>
                    <a:pt x="3373" y="109"/>
                  </a:lnTo>
                  <a:lnTo>
                    <a:pt x="3325" y="109"/>
                  </a:lnTo>
                  <a:lnTo>
                    <a:pt x="3325" y="114"/>
                  </a:lnTo>
                  <a:lnTo>
                    <a:pt x="3302" y="114"/>
                  </a:lnTo>
                  <a:lnTo>
                    <a:pt x="3302" y="116"/>
                  </a:lnTo>
                  <a:lnTo>
                    <a:pt x="3292" y="116"/>
                  </a:lnTo>
                  <a:lnTo>
                    <a:pt x="3292" y="121"/>
                  </a:lnTo>
                  <a:lnTo>
                    <a:pt x="3269" y="121"/>
                  </a:lnTo>
                  <a:lnTo>
                    <a:pt x="3269" y="123"/>
                  </a:lnTo>
                  <a:lnTo>
                    <a:pt x="3243" y="123"/>
                  </a:lnTo>
                  <a:lnTo>
                    <a:pt x="3243" y="133"/>
                  </a:lnTo>
                  <a:lnTo>
                    <a:pt x="3195" y="133"/>
                  </a:lnTo>
                  <a:lnTo>
                    <a:pt x="3195" y="135"/>
                  </a:lnTo>
                  <a:lnTo>
                    <a:pt x="3169" y="135"/>
                  </a:lnTo>
                  <a:lnTo>
                    <a:pt x="3169" y="140"/>
                  </a:lnTo>
                  <a:lnTo>
                    <a:pt x="3131" y="140"/>
                  </a:lnTo>
                  <a:lnTo>
                    <a:pt x="3131" y="145"/>
                  </a:lnTo>
                  <a:lnTo>
                    <a:pt x="3122" y="145"/>
                  </a:lnTo>
                  <a:lnTo>
                    <a:pt x="3122" y="147"/>
                  </a:lnTo>
                  <a:lnTo>
                    <a:pt x="3082" y="147"/>
                  </a:lnTo>
                  <a:lnTo>
                    <a:pt x="3082" y="152"/>
                  </a:lnTo>
                  <a:lnTo>
                    <a:pt x="3058" y="152"/>
                  </a:lnTo>
                  <a:lnTo>
                    <a:pt x="3058" y="154"/>
                  </a:lnTo>
                  <a:lnTo>
                    <a:pt x="3048" y="154"/>
                  </a:lnTo>
                  <a:lnTo>
                    <a:pt x="3048" y="159"/>
                  </a:lnTo>
                  <a:lnTo>
                    <a:pt x="3034" y="159"/>
                  </a:lnTo>
                  <a:lnTo>
                    <a:pt x="3034" y="164"/>
                  </a:lnTo>
                  <a:lnTo>
                    <a:pt x="3022" y="164"/>
                  </a:lnTo>
                  <a:lnTo>
                    <a:pt x="3022" y="168"/>
                  </a:lnTo>
                  <a:lnTo>
                    <a:pt x="2985" y="168"/>
                  </a:lnTo>
                  <a:lnTo>
                    <a:pt x="2985" y="173"/>
                  </a:lnTo>
                  <a:lnTo>
                    <a:pt x="2961" y="173"/>
                  </a:lnTo>
                  <a:lnTo>
                    <a:pt x="2961" y="178"/>
                  </a:lnTo>
                  <a:lnTo>
                    <a:pt x="2937" y="178"/>
                  </a:lnTo>
                  <a:lnTo>
                    <a:pt x="2937" y="183"/>
                  </a:lnTo>
                  <a:lnTo>
                    <a:pt x="2916" y="183"/>
                  </a:lnTo>
                  <a:lnTo>
                    <a:pt x="2916" y="185"/>
                  </a:lnTo>
                  <a:lnTo>
                    <a:pt x="2869" y="185"/>
                  </a:lnTo>
                  <a:lnTo>
                    <a:pt x="2869" y="190"/>
                  </a:lnTo>
                  <a:lnTo>
                    <a:pt x="2854" y="190"/>
                  </a:lnTo>
                  <a:lnTo>
                    <a:pt x="2854" y="192"/>
                  </a:lnTo>
                  <a:lnTo>
                    <a:pt x="2828" y="192"/>
                  </a:lnTo>
                  <a:lnTo>
                    <a:pt x="2828" y="197"/>
                  </a:lnTo>
                  <a:lnTo>
                    <a:pt x="2781" y="197"/>
                  </a:lnTo>
                  <a:lnTo>
                    <a:pt x="2781" y="204"/>
                  </a:lnTo>
                  <a:lnTo>
                    <a:pt x="2769" y="204"/>
                  </a:lnTo>
                  <a:lnTo>
                    <a:pt x="2769" y="209"/>
                  </a:lnTo>
                  <a:lnTo>
                    <a:pt x="2757" y="209"/>
                  </a:lnTo>
                  <a:lnTo>
                    <a:pt x="2757" y="213"/>
                  </a:lnTo>
                  <a:lnTo>
                    <a:pt x="2722" y="213"/>
                  </a:lnTo>
                  <a:lnTo>
                    <a:pt x="2722" y="223"/>
                  </a:lnTo>
                  <a:lnTo>
                    <a:pt x="2684" y="223"/>
                  </a:lnTo>
                  <a:lnTo>
                    <a:pt x="2684" y="225"/>
                  </a:lnTo>
                  <a:lnTo>
                    <a:pt x="2658" y="225"/>
                  </a:lnTo>
                  <a:lnTo>
                    <a:pt x="2658" y="230"/>
                  </a:lnTo>
                  <a:lnTo>
                    <a:pt x="2625" y="230"/>
                  </a:lnTo>
                  <a:lnTo>
                    <a:pt x="2625" y="235"/>
                  </a:lnTo>
                  <a:lnTo>
                    <a:pt x="2611" y="235"/>
                  </a:lnTo>
                  <a:lnTo>
                    <a:pt x="2611" y="239"/>
                  </a:lnTo>
                  <a:lnTo>
                    <a:pt x="2587" y="239"/>
                  </a:lnTo>
                  <a:lnTo>
                    <a:pt x="2587" y="244"/>
                  </a:lnTo>
                  <a:lnTo>
                    <a:pt x="2575" y="244"/>
                  </a:lnTo>
                  <a:lnTo>
                    <a:pt x="2575" y="249"/>
                  </a:lnTo>
                  <a:lnTo>
                    <a:pt x="2552" y="249"/>
                  </a:lnTo>
                  <a:lnTo>
                    <a:pt x="2552" y="251"/>
                  </a:lnTo>
                  <a:lnTo>
                    <a:pt x="2537" y="251"/>
                  </a:lnTo>
                  <a:lnTo>
                    <a:pt x="2537" y="256"/>
                  </a:lnTo>
                  <a:lnTo>
                    <a:pt x="2528" y="256"/>
                  </a:lnTo>
                  <a:lnTo>
                    <a:pt x="2528" y="258"/>
                  </a:lnTo>
                  <a:lnTo>
                    <a:pt x="2490" y="258"/>
                  </a:lnTo>
                  <a:lnTo>
                    <a:pt x="2490" y="263"/>
                  </a:lnTo>
                  <a:lnTo>
                    <a:pt x="2478" y="263"/>
                  </a:lnTo>
                  <a:lnTo>
                    <a:pt x="2478" y="268"/>
                  </a:lnTo>
                  <a:lnTo>
                    <a:pt x="2440" y="268"/>
                  </a:lnTo>
                  <a:lnTo>
                    <a:pt x="2440" y="273"/>
                  </a:lnTo>
                  <a:lnTo>
                    <a:pt x="2417" y="273"/>
                  </a:lnTo>
                  <a:lnTo>
                    <a:pt x="2417" y="275"/>
                  </a:lnTo>
                  <a:lnTo>
                    <a:pt x="2407" y="275"/>
                  </a:lnTo>
                  <a:lnTo>
                    <a:pt x="2407" y="280"/>
                  </a:lnTo>
                  <a:lnTo>
                    <a:pt x="2395" y="280"/>
                  </a:lnTo>
                  <a:lnTo>
                    <a:pt x="2395" y="287"/>
                  </a:lnTo>
                  <a:lnTo>
                    <a:pt x="2357" y="287"/>
                  </a:lnTo>
                  <a:lnTo>
                    <a:pt x="2357" y="292"/>
                  </a:lnTo>
                  <a:lnTo>
                    <a:pt x="2331" y="292"/>
                  </a:lnTo>
                  <a:lnTo>
                    <a:pt x="2331" y="294"/>
                  </a:lnTo>
                  <a:lnTo>
                    <a:pt x="2298" y="294"/>
                  </a:lnTo>
                  <a:lnTo>
                    <a:pt x="2298" y="301"/>
                  </a:lnTo>
                  <a:lnTo>
                    <a:pt x="2284" y="301"/>
                  </a:lnTo>
                  <a:lnTo>
                    <a:pt x="2284" y="306"/>
                  </a:lnTo>
                  <a:lnTo>
                    <a:pt x="2260" y="306"/>
                  </a:lnTo>
                  <a:lnTo>
                    <a:pt x="2260" y="308"/>
                  </a:lnTo>
                  <a:lnTo>
                    <a:pt x="2234" y="308"/>
                  </a:lnTo>
                  <a:lnTo>
                    <a:pt x="2234" y="313"/>
                  </a:lnTo>
                  <a:lnTo>
                    <a:pt x="2213" y="313"/>
                  </a:lnTo>
                  <a:lnTo>
                    <a:pt x="2213" y="318"/>
                  </a:lnTo>
                  <a:lnTo>
                    <a:pt x="2201" y="318"/>
                  </a:lnTo>
                  <a:lnTo>
                    <a:pt x="2201" y="322"/>
                  </a:lnTo>
                  <a:lnTo>
                    <a:pt x="2163" y="322"/>
                  </a:lnTo>
                  <a:lnTo>
                    <a:pt x="2163" y="325"/>
                  </a:lnTo>
                  <a:lnTo>
                    <a:pt x="2152" y="325"/>
                  </a:lnTo>
                  <a:lnTo>
                    <a:pt x="2152" y="330"/>
                  </a:lnTo>
                  <a:lnTo>
                    <a:pt x="2088" y="330"/>
                  </a:lnTo>
                  <a:lnTo>
                    <a:pt x="2088" y="332"/>
                  </a:lnTo>
                  <a:lnTo>
                    <a:pt x="2081" y="332"/>
                  </a:lnTo>
                  <a:lnTo>
                    <a:pt x="2081" y="337"/>
                  </a:lnTo>
                  <a:lnTo>
                    <a:pt x="2064" y="337"/>
                  </a:lnTo>
                  <a:lnTo>
                    <a:pt x="2064" y="339"/>
                  </a:lnTo>
                  <a:lnTo>
                    <a:pt x="2040" y="339"/>
                  </a:lnTo>
                  <a:lnTo>
                    <a:pt x="2040" y="344"/>
                  </a:lnTo>
                  <a:lnTo>
                    <a:pt x="2031" y="344"/>
                  </a:lnTo>
                  <a:lnTo>
                    <a:pt x="2031" y="346"/>
                  </a:lnTo>
                  <a:lnTo>
                    <a:pt x="1981" y="346"/>
                  </a:lnTo>
                  <a:lnTo>
                    <a:pt x="1981" y="351"/>
                  </a:lnTo>
                  <a:lnTo>
                    <a:pt x="1967" y="351"/>
                  </a:lnTo>
                  <a:lnTo>
                    <a:pt x="1967" y="356"/>
                  </a:lnTo>
                  <a:lnTo>
                    <a:pt x="1958" y="356"/>
                  </a:lnTo>
                  <a:lnTo>
                    <a:pt x="1958" y="363"/>
                  </a:lnTo>
                  <a:lnTo>
                    <a:pt x="1896" y="363"/>
                  </a:lnTo>
                  <a:lnTo>
                    <a:pt x="1896" y="367"/>
                  </a:lnTo>
                  <a:lnTo>
                    <a:pt x="1875" y="367"/>
                  </a:lnTo>
                  <a:lnTo>
                    <a:pt x="1875" y="370"/>
                  </a:lnTo>
                  <a:lnTo>
                    <a:pt x="1851" y="370"/>
                  </a:lnTo>
                  <a:lnTo>
                    <a:pt x="1851" y="375"/>
                  </a:lnTo>
                  <a:lnTo>
                    <a:pt x="1837" y="375"/>
                  </a:lnTo>
                  <a:lnTo>
                    <a:pt x="1837" y="377"/>
                  </a:lnTo>
                  <a:lnTo>
                    <a:pt x="1827" y="377"/>
                  </a:lnTo>
                  <a:lnTo>
                    <a:pt x="1827" y="384"/>
                  </a:lnTo>
                  <a:lnTo>
                    <a:pt x="1787" y="384"/>
                  </a:lnTo>
                  <a:lnTo>
                    <a:pt x="1787" y="389"/>
                  </a:lnTo>
                  <a:lnTo>
                    <a:pt x="1778" y="389"/>
                  </a:lnTo>
                  <a:lnTo>
                    <a:pt x="1766" y="389"/>
                  </a:lnTo>
                  <a:lnTo>
                    <a:pt x="1766" y="396"/>
                  </a:lnTo>
                  <a:lnTo>
                    <a:pt x="1754" y="396"/>
                  </a:lnTo>
                  <a:lnTo>
                    <a:pt x="1754" y="398"/>
                  </a:lnTo>
                  <a:lnTo>
                    <a:pt x="1740" y="398"/>
                  </a:lnTo>
                  <a:lnTo>
                    <a:pt x="1740" y="405"/>
                  </a:lnTo>
                  <a:lnTo>
                    <a:pt x="1728" y="405"/>
                  </a:lnTo>
                  <a:lnTo>
                    <a:pt x="1728" y="408"/>
                  </a:lnTo>
                  <a:lnTo>
                    <a:pt x="1716" y="408"/>
                  </a:lnTo>
                  <a:lnTo>
                    <a:pt x="1716" y="420"/>
                  </a:lnTo>
                  <a:lnTo>
                    <a:pt x="1704" y="420"/>
                  </a:lnTo>
                  <a:lnTo>
                    <a:pt x="1704" y="422"/>
                  </a:lnTo>
                  <a:lnTo>
                    <a:pt x="1690" y="422"/>
                  </a:lnTo>
                  <a:lnTo>
                    <a:pt x="1690" y="427"/>
                  </a:lnTo>
                  <a:lnTo>
                    <a:pt x="1666" y="427"/>
                  </a:lnTo>
                  <a:lnTo>
                    <a:pt x="1666" y="429"/>
                  </a:lnTo>
                  <a:lnTo>
                    <a:pt x="1655" y="429"/>
                  </a:lnTo>
                  <a:lnTo>
                    <a:pt x="1655" y="434"/>
                  </a:lnTo>
                  <a:lnTo>
                    <a:pt x="1640" y="434"/>
                  </a:lnTo>
                  <a:lnTo>
                    <a:pt x="1640" y="439"/>
                  </a:lnTo>
                  <a:lnTo>
                    <a:pt x="1631" y="439"/>
                  </a:lnTo>
                  <a:lnTo>
                    <a:pt x="1631" y="441"/>
                  </a:lnTo>
                  <a:lnTo>
                    <a:pt x="1619" y="441"/>
                  </a:lnTo>
                  <a:lnTo>
                    <a:pt x="1619" y="446"/>
                  </a:lnTo>
                  <a:lnTo>
                    <a:pt x="1607" y="446"/>
                  </a:lnTo>
                  <a:lnTo>
                    <a:pt x="1607" y="453"/>
                  </a:lnTo>
                  <a:lnTo>
                    <a:pt x="1593" y="453"/>
                  </a:lnTo>
                  <a:lnTo>
                    <a:pt x="1593" y="455"/>
                  </a:lnTo>
                  <a:lnTo>
                    <a:pt x="1584" y="455"/>
                  </a:lnTo>
                  <a:lnTo>
                    <a:pt x="1584" y="460"/>
                  </a:lnTo>
                  <a:lnTo>
                    <a:pt x="1569" y="460"/>
                  </a:lnTo>
                  <a:lnTo>
                    <a:pt x="1569" y="465"/>
                  </a:lnTo>
                  <a:lnTo>
                    <a:pt x="1558" y="465"/>
                  </a:lnTo>
                  <a:lnTo>
                    <a:pt x="1558" y="467"/>
                  </a:lnTo>
                  <a:lnTo>
                    <a:pt x="1520" y="467"/>
                  </a:lnTo>
                  <a:lnTo>
                    <a:pt x="1520" y="472"/>
                  </a:lnTo>
                  <a:lnTo>
                    <a:pt x="1510" y="472"/>
                  </a:lnTo>
                  <a:lnTo>
                    <a:pt x="1510" y="474"/>
                  </a:lnTo>
                  <a:lnTo>
                    <a:pt x="1487" y="474"/>
                  </a:lnTo>
                  <a:lnTo>
                    <a:pt x="1487" y="481"/>
                  </a:lnTo>
                  <a:lnTo>
                    <a:pt x="1461" y="481"/>
                  </a:lnTo>
                  <a:lnTo>
                    <a:pt x="1461" y="486"/>
                  </a:lnTo>
                  <a:lnTo>
                    <a:pt x="1446" y="486"/>
                  </a:lnTo>
                  <a:lnTo>
                    <a:pt x="1446" y="488"/>
                  </a:lnTo>
                  <a:lnTo>
                    <a:pt x="1435" y="488"/>
                  </a:lnTo>
                  <a:lnTo>
                    <a:pt x="1435" y="493"/>
                  </a:lnTo>
                  <a:lnTo>
                    <a:pt x="1423" y="493"/>
                  </a:lnTo>
                  <a:lnTo>
                    <a:pt x="1423" y="498"/>
                  </a:lnTo>
                  <a:lnTo>
                    <a:pt x="1399" y="498"/>
                  </a:lnTo>
                  <a:lnTo>
                    <a:pt x="1399" y="500"/>
                  </a:lnTo>
                  <a:lnTo>
                    <a:pt x="1387" y="500"/>
                  </a:lnTo>
                  <a:lnTo>
                    <a:pt x="1387" y="507"/>
                  </a:lnTo>
                  <a:lnTo>
                    <a:pt x="1364" y="507"/>
                  </a:lnTo>
                  <a:lnTo>
                    <a:pt x="1364" y="512"/>
                  </a:lnTo>
                  <a:lnTo>
                    <a:pt x="1354" y="512"/>
                  </a:lnTo>
                  <a:lnTo>
                    <a:pt x="1354" y="517"/>
                  </a:lnTo>
                  <a:lnTo>
                    <a:pt x="1340" y="517"/>
                  </a:lnTo>
                  <a:lnTo>
                    <a:pt x="1340" y="519"/>
                  </a:lnTo>
                  <a:lnTo>
                    <a:pt x="1330" y="519"/>
                  </a:lnTo>
                  <a:lnTo>
                    <a:pt x="1330" y="524"/>
                  </a:lnTo>
                  <a:lnTo>
                    <a:pt x="1304" y="524"/>
                  </a:lnTo>
                  <a:lnTo>
                    <a:pt x="1304" y="529"/>
                  </a:lnTo>
                  <a:lnTo>
                    <a:pt x="1293" y="529"/>
                  </a:lnTo>
                  <a:lnTo>
                    <a:pt x="1293" y="533"/>
                  </a:lnTo>
                  <a:lnTo>
                    <a:pt x="1267" y="533"/>
                  </a:lnTo>
                  <a:lnTo>
                    <a:pt x="1267" y="538"/>
                  </a:lnTo>
                  <a:lnTo>
                    <a:pt x="1257" y="538"/>
                  </a:lnTo>
                  <a:lnTo>
                    <a:pt x="1257" y="543"/>
                  </a:lnTo>
                  <a:lnTo>
                    <a:pt x="1243" y="543"/>
                  </a:lnTo>
                  <a:lnTo>
                    <a:pt x="1243" y="552"/>
                  </a:lnTo>
                  <a:lnTo>
                    <a:pt x="1217" y="552"/>
                  </a:lnTo>
                  <a:lnTo>
                    <a:pt x="1217" y="559"/>
                  </a:lnTo>
                  <a:lnTo>
                    <a:pt x="1207" y="559"/>
                  </a:lnTo>
                  <a:lnTo>
                    <a:pt x="1207" y="564"/>
                  </a:lnTo>
                  <a:lnTo>
                    <a:pt x="1184" y="564"/>
                  </a:lnTo>
                  <a:lnTo>
                    <a:pt x="1184" y="571"/>
                  </a:lnTo>
                  <a:lnTo>
                    <a:pt x="1170" y="571"/>
                  </a:lnTo>
                  <a:lnTo>
                    <a:pt x="1170" y="578"/>
                  </a:lnTo>
                  <a:lnTo>
                    <a:pt x="1158" y="578"/>
                  </a:lnTo>
                  <a:lnTo>
                    <a:pt x="1158" y="583"/>
                  </a:lnTo>
                  <a:lnTo>
                    <a:pt x="1146" y="583"/>
                  </a:lnTo>
                  <a:lnTo>
                    <a:pt x="1146" y="595"/>
                  </a:lnTo>
                  <a:lnTo>
                    <a:pt x="1134" y="595"/>
                  </a:lnTo>
                  <a:lnTo>
                    <a:pt x="1134" y="597"/>
                  </a:lnTo>
                  <a:lnTo>
                    <a:pt x="1120" y="597"/>
                  </a:lnTo>
                  <a:lnTo>
                    <a:pt x="1120" y="604"/>
                  </a:lnTo>
                  <a:lnTo>
                    <a:pt x="1113" y="604"/>
                  </a:lnTo>
                  <a:lnTo>
                    <a:pt x="1113" y="612"/>
                  </a:lnTo>
                  <a:lnTo>
                    <a:pt x="1072" y="612"/>
                  </a:lnTo>
                  <a:lnTo>
                    <a:pt x="1072" y="619"/>
                  </a:lnTo>
                  <a:lnTo>
                    <a:pt x="1061" y="619"/>
                  </a:lnTo>
                  <a:lnTo>
                    <a:pt x="1061" y="628"/>
                  </a:lnTo>
                  <a:lnTo>
                    <a:pt x="1037" y="628"/>
                  </a:lnTo>
                  <a:lnTo>
                    <a:pt x="1037" y="638"/>
                  </a:lnTo>
                  <a:lnTo>
                    <a:pt x="1023" y="638"/>
                  </a:lnTo>
                  <a:lnTo>
                    <a:pt x="1023" y="640"/>
                  </a:lnTo>
                  <a:lnTo>
                    <a:pt x="1013" y="640"/>
                  </a:lnTo>
                  <a:lnTo>
                    <a:pt x="1013" y="647"/>
                  </a:lnTo>
                  <a:lnTo>
                    <a:pt x="997" y="647"/>
                  </a:lnTo>
                  <a:lnTo>
                    <a:pt x="997" y="654"/>
                  </a:lnTo>
                  <a:lnTo>
                    <a:pt x="987" y="654"/>
                  </a:lnTo>
                  <a:lnTo>
                    <a:pt x="987" y="661"/>
                  </a:lnTo>
                  <a:lnTo>
                    <a:pt x="973" y="661"/>
                  </a:lnTo>
                  <a:lnTo>
                    <a:pt x="973" y="666"/>
                  </a:lnTo>
                  <a:lnTo>
                    <a:pt x="964" y="666"/>
                  </a:lnTo>
                  <a:lnTo>
                    <a:pt x="964" y="673"/>
                  </a:lnTo>
                  <a:lnTo>
                    <a:pt x="949" y="673"/>
                  </a:lnTo>
                  <a:lnTo>
                    <a:pt x="949" y="680"/>
                  </a:lnTo>
                  <a:lnTo>
                    <a:pt x="940" y="680"/>
                  </a:lnTo>
                  <a:lnTo>
                    <a:pt x="940" y="690"/>
                  </a:lnTo>
                  <a:lnTo>
                    <a:pt x="926" y="690"/>
                  </a:lnTo>
                  <a:lnTo>
                    <a:pt x="926" y="692"/>
                  </a:lnTo>
                  <a:lnTo>
                    <a:pt x="919" y="692"/>
                  </a:lnTo>
                  <a:lnTo>
                    <a:pt x="919" y="699"/>
                  </a:lnTo>
                  <a:lnTo>
                    <a:pt x="902" y="699"/>
                  </a:lnTo>
                  <a:lnTo>
                    <a:pt x="902" y="704"/>
                  </a:lnTo>
                  <a:lnTo>
                    <a:pt x="893" y="704"/>
                  </a:lnTo>
                  <a:lnTo>
                    <a:pt x="893" y="711"/>
                  </a:lnTo>
                  <a:lnTo>
                    <a:pt x="867" y="711"/>
                  </a:lnTo>
                  <a:lnTo>
                    <a:pt x="867" y="716"/>
                  </a:lnTo>
                  <a:lnTo>
                    <a:pt x="852" y="716"/>
                  </a:lnTo>
                  <a:lnTo>
                    <a:pt x="852" y="721"/>
                  </a:lnTo>
                  <a:lnTo>
                    <a:pt x="843" y="721"/>
                  </a:lnTo>
                  <a:lnTo>
                    <a:pt x="843" y="725"/>
                  </a:lnTo>
                  <a:lnTo>
                    <a:pt x="833" y="725"/>
                  </a:lnTo>
                  <a:lnTo>
                    <a:pt x="833" y="732"/>
                  </a:lnTo>
                  <a:lnTo>
                    <a:pt x="819" y="732"/>
                  </a:lnTo>
                  <a:lnTo>
                    <a:pt x="819" y="740"/>
                  </a:lnTo>
                  <a:lnTo>
                    <a:pt x="807" y="740"/>
                  </a:lnTo>
                  <a:lnTo>
                    <a:pt x="807" y="744"/>
                  </a:lnTo>
                  <a:lnTo>
                    <a:pt x="796" y="744"/>
                  </a:lnTo>
                  <a:lnTo>
                    <a:pt x="796" y="754"/>
                  </a:lnTo>
                  <a:lnTo>
                    <a:pt x="770" y="754"/>
                  </a:lnTo>
                  <a:lnTo>
                    <a:pt x="770" y="763"/>
                  </a:lnTo>
                  <a:lnTo>
                    <a:pt x="760" y="763"/>
                  </a:lnTo>
                  <a:lnTo>
                    <a:pt x="760" y="768"/>
                  </a:lnTo>
                  <a:lnTo>
                    <a:pt x="746" y="768"/>
                  </a:lnTo>
                  <a:lnTo>
                    <a:pt x="746" y="773"/>
                  </a:lnTo>
                  <a:lnTo>
                    <a:pt x="736" y="773"/>
                  </a:lnTo>
                  <a:lnTo>
                    <a:pt x="736" y="775"/>
                  </a:lnTo>
                  <a:lnTo>
                    <a:pt x="722" y="775"/>
                  </a:lnTo>
                  <a:lnTo>
                    <a:pt x="722" y="787"/>
                  </a:lnTo>
                  <a:lnTo>
                    <a:pt x="710" y="787"/>
                  </a:lnTo>
                  <a:lnTo>
                    <a:pt x="710" y="794"/>
                  </a:lnTo>
                  <a:lnTo>
                    <a:pt x="696" y="794"/>
                  </a:lnTo>
                  <a:lnTo>
                    <a:pt x="696" y="799"/>
                  </a:lnTo>
                  <a:lnTo>
                    <a:pt x="687" y="799"/>
                  </a:lnTo>
                  <a:lnTo>
                    <a:pt x="687" y="804"/>
                  </a:lnTo>
                  <a:lnTo>
                    <a:pt x="673" y="804"/>
                  </a:lnTo>
                  <a:lnTo>
                    <a:pt x="673" y="811"/>
                  </a:lnTo>
                  <a:lnTo>
                    <a:pt x="663" y="811"/>
                  </a:lnTo>
                  <a:lnTo>
                    <a:pt x="663" y="815"/>
                  </a:lnTo>
                  <a:lnTo>
                    <a:pt x="649" y="815"/>
                  </a:lnTo>
                  <a:lnTo>
                    <a:pt x="649" y="823"/>
                  </a:lnTo>
                  <a:lnTo>
                    <a:pt x="639" y="823"/>
                  </a:lnTo>
                  <a:lnTo>
                    <a:pt x="639" y="827"/>
                  </a:lnTo>
                  <a:lnTo>
                    <a:pt x="625" y="827"/>
                  </a:lnTo>
                  <a:lnTo>
                    <a:pt x="625" y="839"/>
                  </a:lnTo>
                  <a:lnTo>
                    <a:pt x="613" y="839"/>
                  </a:lnTo>
                  <a:lnTo>
                    <a:pt x="613" y="853"/>
                  </a:lnTo>
                  <a:lnTo>
                    <a:pt x="602" y="853"/>
                  </a:lnTo>
                  <a:lnTo>
                    <a:pt x="602" y="860"/>
                  </a:lnTo>
                  <a:lnTo>
                    <a:pt x="590" y="860"/>
                  </a:lnTo>
                  <a:lnTo>
                    <a:pt x="590" y="870"/>
                  </a:lnTo>
                  <a:lnTo>
                    <a:pt x="576" y="870"/>
                  </a:lnTo>
                  <a:lnTo>
                    <a:pt x="576" y="875"/>
                  </a:lnTo>
                  <a:lnTo>
                    <a:pt x="566" y="875"/>
                  </a:lnTo>
                  <a:lnTo>
                    <a:pt x="566" y="884"/>
                  </a:lnTo>
                  <a:lnTo>
                    <a:pt x="552" y="884"/>
                  </a:lnTo>
                  <a:lnTo>
                    <a:pt x="552" y="896"/>
                  </a:lnTo>
                  <a:lnTo>
                    <a:pt x="540" y="896"/>
                  </a:lnTo>
                  <a:lnTo>
                    <a:pt x="540" y="906"/>
                  </a:lnTo>
                  <a:lnTo>
                    <a:pt x="526" y="906"/>
                  </a:lnTo>
                  <a:lnTo>
                    <a:pt x="526" y="917"/>
                  </a:lnTo>
                  <a:lnTo>
                    <a:pt x="516" y="917"/>
                  </a:lnTo>
                  <a:lnTo>
                    <a:pt x="516" y="922"/>
                  </a:lnTo>
                  <a:lnTo>
                    <a:pt x="502" y="922"/>
                  </a:lnTo>
                  <a:lnTo>
                    <a:pt x="502" y="932"/>
                  </a:lnTo>
                  <a:lnTo>
                    <a:pt x="493" y="932"/>
                  </a:lnTo>
                  <a:lnTo>
                    <a:pt x="493" y="951"/>
                  </a:lnTo>
                  <a:lnTo>
                    <a:pt x="479" y="951"/>
                  </a:lnTo>
                  <a:lnTo>
                    <a:pt x="479" y="960"/>
                  </a:lnTo>
                  <a:lnTo>
                    <a:pt x="467" y="960"/>
                  </a:lnTo>
                  <a:lnTo>
                    <a:pt x="467" y="967"/>
                  </a:lnTo>
                  <a:lnTo>
                    <a:pt x="455" y="967"/>
                  </a:lnTo>
                  <a:lnTo>
                    <a:pt x="455" y="974"/>
                  </a:lnTo>
                  <a:lnTo>
                    <a:pt x="445" y="974"/>
                  </a:lnTo>
                  <a:lnTo>
                    <a:pt x="445" y="988"/>
                  </a:lnTo>
                  <a:lnTo>
                    <a:pt x="429" y="988"/>
                  </a:lnTo>
                  <a:lnTo>
                    <a:pt x="429" y="996"/>
                  </a:lnTo>
                  <a:lnTo>
                    <a:pt x="419" y="996"/>
                  </a:lnTo>
                  <a:lnTo>
                    <a:pt x="419" y="1005"/>
                  </a:lnTo>
                  <a:lnTo>
                    <a:pt x="405" y="1005"/>
                  </a:lnTo>
                  <a:lnTo>
                    <a:pt x="405" y="1015"/>
                  </a:lnTo>
                  <a:lnTo>
                    <a:pt x="396" y="1015"/>
                  </a:lnTo>
                  <a:lnTo>
                    <a:pt x="396" y="1034"/>
                  </a:lnTo>
                  <a:lnTo>
                    <a:pt x="381" y="1034"/>
                  </a:lnTo>
                  <a:lnTo>
                    <a:pt x="381" y="1041"/>
                  </a:lnTo>
                  <a:lnTo>
                    <a:pt x="370" y="1041"/>
                  </a:lnTo>
                  <a:lnTo>
                    <a:pt x="370" y="1057"/>
                  </a:lnTo>
                  <a:lnTo>
                    <a:pt x="355" y="1057"/>
                  </a:lnTo>
                  <a:lnTo>
                    <a:pt x="355" y="1069"/>
                  </a:lnTo>
                  <a:lnTo>
                    <a:pt x="346" y="1069"/>
                  </a:lnTo>
                  <a:lnTo>
                    <a:pt x="346" y="1083"/>
                  </a:lnTo>
                  <a:lnTo>
                    <a:pt x="332" y="1083"/>
                  </a:lnTo>
                  <a:lnTo>
                    <a:pt x="332" y="1093"/>
                  </a:lnTo>
                  <a:lnTo>
                    <a:pt x="322" y="1093"/>
                  </a:lnTo>
                  <a:lnTo>
                    <a:pt x="322" y="1102"/>
                  </a:lnTo>
                  <a:lnTo>
                    <a:pt x="311" y="1102"/>
                  </a:lnTo>
                  <a:lnTo>
                    <a:pt x="311" y="1112"/>
                  </a:lnTo>
                  <a:lnTo>
                    <a:pt x="299" y="1112"/>
                  </a:lnTo>
                  <a:lnTo>
                    <a:pt x="299" y="1124"/>
                  </a:lnTo>
                  <a:lnTo>
                    <a:pt x="289" y="1124"/>
                  </a:lnTo>
                  <a:lnTo>
                    <a:pt x="289" y="1135"/>
                  </a:lnTo>
                  <a:lnTo>
                    <a:pt x="273" y="1135"/>
                  </a:lnTo>
                  <a:lnTo>
                    <a:pt x="273" y="1162"/>
                  </a:lnTo>
                  <a:lnTo>
                    <a:pt x="263" y="1162"/>
                  </a:lnTo>
                  <a:lnTo>
                    <a:pt x="263" y="1180"/>
                  </a:lnTo>
                  <a:lnTo>
                    <a:pt x="249" y="1180"/>
                  </a:lnTo>
                  <a:lnTo>
                    <a:pt x="249" y="1199"/>
                  </a:lnTo>
                  <a:lnTo>
                    <a:pt x="235" y="1199"/>
                  </a:lnTo>
                  <a:lnTo>
                    <a:pt x="235" y="1211"/>
                  </a:lnTo>
                  <a:lnTo>
                    <a:pt x="223" y="1211"/>
                  </a:lnTo>
                  <a:lnTo>
                    <a:pt x="223" y="1228"/>
                  </a:lnTo>
                  <a:lnTo>
                    <a:pt x="213" y="1228"/>
                  </a:lnTo>
                  <a:lnTo>
                    <a:pt x="213" y="1244"/>
                  </a:lnTo>
                  <a:lnTo>
                    <a:pt x="199" y="1244"/>
                  </a:lnTo>
                  <a:lnTo>
                    <a:pt x="199" y="1256"/>
                  </a:lnTo>
                  <a:lnTo>
                    <a:pt x="190" y="1256"/>
                  </a:lnTo>
                  <a:lnTo>
                    <a:pt x="190" y="1282"/>
                  </a:lnTo>
                  <a:lnTo>
                    <a:pt x="180" y="1282"/>
                  </a:lnTo>
                  <a:lnTo>
                    <a:pt x="180" y="1304"/>
                  </a:lnTo>
                  <a:lnTo>
                    <a:pt x="169" y="1304"/>
                  </a:lnTo>
                  <a:lnTo>
                    <a:pt x="169" y="1316"/>
                  </a:lnTo>
                  <a:lnTo>
                    <a:pt x="152" y="1316"/>
                  </a:lnTo>
                  <a:lnTo>
                    <a:pt x="152" y="1354"/>
                  </a:lnTo>
                  <a:lnTo>
                    <a:pt x="142" y="1354"/>
                  </a:lnTo>
                  <a:lnTo>
                    <a:pt x="142" y="1394"/>
                  </a:lnTo>
                  <a:lnTo>
                    <a:pt x="128" y="1394"/>
                  </a:lnTo>
                  <a:lnTo>
                    <a:pt x="128" y="1420"/>
                  </a:lnTo>
                  <a:lnTo>
                    <a:pt x="119" y="1420"/>
                  </a:lnTo>
                  <a:lnTo>
                    <a:pt x="119" y="1448"/>
                  </a:lnTo>
                  <a:lnTo>
                    <a:pt x="105" y="1448"/>
                  </a:lnTo>
                  <a:lnTo>
                    <a:pt x="105" y="1496"/>
                  </a:lnTo>
                  <a:lnTo>
                    <a:pt x="90" y="1496"/>
                  </a:lnTo>
                  <a:lnTo>
                    <a:pt x="90" y="1546"/>
                  </a:lnTo>
                  <a:lnTo>
                    <a:pt x="79" y="1546"/>
                  </a:lnTo>
                  <a:lnTo>
                    <a:pt x="79" y="1586"/>
                  </a:lnTo>
                  <a:lnTo>
                    <a:pt x="67" y="1586"/>
                  </a:lnTo>
                  <a:lnTo>
                    <a:pt x="67" y="1638"/>
                  </a:lnTo>
                  <a:lnTo>
                    <a:pt x="53" y="1638"/>
                  </a:lnTo>
                  <a:lnTo>
                    <a:pt x="53" y="1688"/>
                  </a:lnTo>
                  <a:lnTo>
                    <a:pt x="41" y="1688"/>
                  </a:lnTo>
                  <a:lnTo>
                    <a:pt x="41" y="1756"/>
                  </a:lnTo>
                  <a:lnTo>
                    <a:pt x="41" y="1761"/>
                  </a:lnTo>
                  <a:lnTo>
                    <a:pt x="31" y="1761"/>
                  </a:lnTo>
                  <a:lnTo>
                    <a:pt x="31" y="1844"/>
                  </a:lnTo>
                  <a:lnTo>
                    <a:pt x="22" y="1844"/>
                  </a:lnTo>
                  <a:lnTo>
                    <a:pt x="22" y="1911"/>
                  </a:lnTo>
                  <a:lnTo>
                    <a:pt x="0" y="1911"/>
                  </a:lnTo>
                  <a:lnTo>
                    <a:pt x="0" y="1927"/>
                  </a:lnTo>
                </a:path>
              </a:pathLst>
            </a:custGeom>
            <a:noFill/>
            <a:ln w="19050" cap="flat">
              <a:solidFill>
                <a:srgbClr val="2E6EBC"/>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a:solidFill>
                  <a:prstClr val="white"/>
                </a:solidFill>
              </a:endParaRPr>
            </a:p>
          </p:txBody>
        </p:sp>
        <p:sp>
          <p:nvSpPr>
            <p:cNvPr id="49180" name="TextBox 75"/>
            <p:cNvSpPr txBox="1">
              <a:spLocks noChangeArrowheads="1"/>
            </p:cNvSpPr>
            <p:nvPr/>
          </p:nvSpPr>
          <p:spPr bwMode="auto">
            <a:xfrm>
              <a:off x="6334143" y="1386449"/>
              <a:ext cx="1803111" cy="39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US" altLang="en-US" sz="1000">
                  <a:solidFill>
                    <a:prstClr val="white"/>
                  </a:solidFill>
                  <a:latin typeface="Arial" panose="020B0604020202020204" pitchFamily="34" charset="0"/>
                  <a:ea typeface="MS PGothic" panose="020B0600070205080204" pitchFamily="34" charset="-128"/>
                </a:rPr>
                <a:t>HR (95% CI):</a:t>
              </a:r>
              <a:br>
                <a:rPr lang="en-US" altLang="en-US" sz="1000">
                  <a:solidFill>
                    <a:prstClr val="white"/>
                  </a:solidFill>
                  <a:latin typeface="Arial" panose="020B0604020202020204" pitchFamily="34" charset="0"/>
                  <a:ea typeface="MS PGothic" panose="020B0600070205080204" pitchFamily="34" charset="-128"/>
                </a:rPr>
              </a:br>
              <a:r>
                <a:rPr lang="en-US" altLang="en-US" sz="1000">
                  <a:solidFill>
                    <a:prstClr val="white"/>
                  </a:solidFill>
                  <a:latin typeface="Arial" panose="020B0604020202020204" pitchFamily="34" charset="0"/>
                  <a:ea typeface="MS PGothic" panose="020B0600070205080204" pitchFamily="34" charset="-128"/>
                  <a:cs typeface="Times New Roman" panose="02020603050405020304" pitchFamily="18" charset="0"/>
                </a:rPr>
                <a:t>0.84 (0.78, 0.91), p&lt;0.001 </a:t>
              </a:r>
              <a:endParaRPr lang="en-US" altLang="en-US" sz="1000">
                <a:solidFill>
                  <a:prstClr val="white"/>
                </a:solidFill>
                <a:latin typeface="Arial" panose="020B0604020202020204" pitchFamily="34" charset="0"/>
                <a:ea typeface="MS PGothic" panose="020B0600070205080204" pitchFamily="34" charset="-128"/>
              </a:endParaRPr>
            </a:p>
          </p:txBody>
        </p:sp>
        <p:sp>
          <p:nvSpPr>
            <p:cNvPr id="49181" name="TextBox 88"/>
            <p:cNvSpPr txBox="1">
              <a:spLocks noChangeArrowheads="1"/>
            </p:cNvSpPr>
            <p:nvPr/>
          </p:nvSpPr>
          <p:spPr bwMode="auto">
            <a:xfrm>
              <a:off x="6889679" y="1251540"/>
              <a:ext cx="642834" cy="24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US" altLang="en-US" sz="1000">
                  <a:solidFill>
                    <a:prstClr val="white"/>
                  </a:solidFill>
                  <a:latin typeface="Arial" panose="020B0604020202020204" pitchFamily="34" charset="0"/>
                  <a:ea typeface="MS PGothic" panose="020B0600070205080204" pitchFamily="34" charset="-128"/>
                </a:rPr>
                <a:t>ALL</a:t>
              </a:r>
            </a:p>
          </p:txBody>
        </p:sp>
        <p:sp>
          <p:nvSpPr>
            <p:cNvPr id="170" name="Down Arrow 169"/>
            <p:cNvSpPr/>
            <p:nvPr/>
          </p:nvSpPr>
          <p:spPr bwMode="auto">
            <a:xfrm>
              <a:off x="8135667" y="1726102"/>
              <a:ext cx="163486" cy="249184"/>
            </a:xfrm>
            <a:prstGeom prst="downArrow">
              <a:avLst/>
            </a:prstGeom>
            <a:solidFill>
              <a:sysClr val="windowText" lastClr="000000"/>
            </a:solidFill>
            <a:ln w="19050" cap="flat" cmpd="sng" algn="ctr">
              <a:noFill/>
              <a:prstDash val="solid"/>
              <a:round/>
              <a:headEnd type="none" w="med" len="med"/>
              <a:tailEnd type="none" w="med" len="med"/>
            </a:ln>
            <a:effectLst/>
          </p:spPr>
          <p:txBody>
            <a:bodyPr/>
            <a:lstStyle/>
            <a:p>
              <a:pPr>
                <a:defRPr/>
              </a:pPr>
              <a:endParaRPr lang="en-GB" kern="0">
                <a:solidFill>
                  <a:prstClr val="white"/>
                </a:solidFill>
                <a:latin typeface="Calibri" panose="020F0502020204030204"/>
              </a:endParaRPr>
            </a:p>
          </p:txBody>
        </p:sp>
        <p:sp>
          <p:nvSpPr>
            <p:cNvPr id="49183" name="TextBox 9"/>
            <p:cNvSpPr txBox="1">
              <a:spLocks noChangeArrowheads="1"/>
            </p:cNvSpPr>
            <p:nvPr/>
          </p:nvSpPr>
          <p:spPr bwMode="auto">
            <a:xfrm>
              <a:off x="8299153" y="1622936"/>
              <a:ext cx="1080915" cy="39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None/>
                <a:defRPr/>
              </a:pPr>
              <a:r>
                <a:rPr lang="en-GB" altLang="en-US" sz="1000">
                  <a:solidFill>
                    <a:prstClr val="white"/>
                  </a:solidFill>
                  <a:latin typeface="Arial" panose="020B0604020202020204" pitchFamily="34" charset="0"/>
                </a:rPr>
                <a:t>16% risk reduction</a:t>
              </a:r>
            </a:p>
          </p:txBody>
        </p:sp>
      </p:grpSp>
      <p:grpSp>
        <p:nvGrpSpPr>
          <p:cNvPr id="5" name="Group 4"/>
          <p:cNvGrpSpPr>
            <a:grpSpLocks/>
          </p:cNvGrpSpPr>
          <p:nvPr/>
        </p:nvGrpSpPr>
        <p:grpSpPr bwMode="auto">
          <a:xfrm>
            <a:off x="3692526" y="2133600"/>
            <a:ext cx="7212013" cy="2311400"/>
            <a:chOff x="2168056" y="2132820"/>
            <a:chExt cx="7212012" cy="2311725"/>
          </a:xfrm>
        </p:grpSpPr>
        <p:sp>
          <p:nvSpPr>
            <p:cNvPr id="49172" name="Freeform 5"/>
            <p:cNvSpPr>
              <a:spLocks/>
            </p:cNvSpPr>
            <p:nvPr/>
          </p:nvSpPr>
          <p:spPr bwMode="auto">
            <a:xfrm>
              <a:off x="2168056" y="2790399"/>
              <a:ext cx="5551285" cy="1654145"/>
            </a:xfrm>
            <a:custGeom>
              <a:avLst/>
              <a:gdLst>
                <a:gd name="T0" fmla="*/ 2147483646 w 1868"/>
                <a:gd name="T1" fmla="*/ 2147483646 h 543"/>
                <a:gd name="T2" fmla="*/ 2147483646 w 1868"/>
                <a:gd name="T3" fmla="*/ 2147483646 h 543"/>
                <a:gd name="T4" fmla="*/ 2147483646 w 1868"/>
                <a:gd name="T5" fmla="*/ 2147483646 h 543"/>
                <a:gd name="T6" fmla="*/ 2147483646 w 1868"/>
                <a:gd name="T7" fmla="*/ 2147483646 h 543"/>
                <a:gd name="T8" fmla="*/ 2147483646 w 1868"/>
                <a:gd name="T9" fmla="*/ 2147483646 h 543"/>
                <a:gd name="T10" fmla="*/ 2147483646 w 1868"/>
                <a:gd name="T11" fmla="*/ 2147483646 h 543"/>
                <a:gd name="T12" fmla="*/ 2147483646 w 1868"/>
                <a:gd name="T13" fmla="*/ 2147483646 h 543"/>
                <a:gd name="T14" fmla="*/ 2147483646 w 1868"/>
                <a:gd name="T15" fmla="*/ 2147483646 h 543"/>
                <a:gd name="T16" fmla="*/ 2147483646 w 1868"/>
                <a:gd name="T17" fmla="*/ 2147483646 h 543"/>
                <a:gd name="T18" fmla="*/ 2147483646 w 1868"/>
                <a:gd name="T19" fmla="*/ 2147483646 h 543"/>
                <a:gd name="T20" fmla="*/ 2147483646 w 1868"/>
                <a:gd name="T21" fmla="*/ 2147483646 h 543"/>
                <a:gd name="T22" fmla="*/ 2147483646 w 1868"/>
                <a:gd name="T23" fmla="*/ 2147483646 h 543"/>
                <a:gd name="T24" fmla="*/ 2147483646 w 1868"/>
                <a:gd name="T25" fmla="*/ 2147483646 h 543"/>
                <a:gd name="T26" fmla="*/ 2147483646 w 1868"/>
                <a:gd name="T27" fmla="*/ 2147483646 h 543"/>
                <a:gd name="T28" fmla="*/ 2147483646 w 1868"/>
                <a:gd name="T29" fmla="*/ 2147483646 h 543"/>
                <a:gd name="T30" fmla="*/ 2147483646 w 1868"/>
                <a:gd name="T31" fmla="*/ 2147483646 h 543"/>
                <a:gd name="T32" fmla="*/ 2147483646 w 1868"/>
                <a:gd name="T33" fmla="*/ 2147483646 h 543"/>
                <a:gd name="T34" fmla="*/ 2147483646 w 1868"/>
                <a:gd name="T35" fmla="*/ 2147483646 h 543"/>
                <a:gd name="T36" fmla="*/ 2147483646 w 1868"/>
                <a:gd name="T37" fmla="*/ 2147483646 h 543"/>
                <a:gd name="T38" fmla="*/ 2147483646 w 1868"/>
                <a:gd name="T39" fmla="*/ 2147483646 h 543"/>
                <a:gd name="T40" fmla="*/ 2147483646 w 1868"/>
                <a:gd name="T41" fmla="*/ 2147483646 h 543"/>
                <a:gd name="T42" fmla="*/ 2147483646 w 1868"/>
                <a:gd name="T43" fmla="*/ 2147483646 h 543"/>
                <a:gd name="T44" fmla="*/ 2147483646 w 1868"/>
                <a:gd name="T45" fmla="*/ 2147483646 h 543"/>
                <a:gd name="T46" fmla="*/ 2147483646 w 1868"/>
                <a:gd name="T47" fmla="*/ 2147483646 h 543"/>
                <a:gd name="T48" fmla="*/ 2147483646 w 1868"/>
                <a:gd name="T49" fmla="*/ 2147483646 h 543"/>
                <a:gd name="T50" fmla="*/ 2147483646 w 1868"/>
                <a:gd name="T51" fmla="*/ 2147483646 h 543"/>
                <a:gd name="T52" fmla="*/ 2147483646 w 1868"/>
                <a:gd name="T53" fmla="*/ 2147483646 h 543"/>
                <a:gd name="T54" fmla="*/ 2147483646 w 1868"/>
                <a:gd name="T55" fmla="*/ 2147483646 h 543"/>
                <a:gd name="T56" fmla="*/ 2147483646 w 1868"/>
                <a:gd name="T57" fmla="*/ 2147483646 h 543"/>
                <a:gd name="T58" fmla="*/ 2147483646 w 1868"/>
                <a:gd name="T59" fmla="*/ 2147483646 h 543"/>
                <a:gd name="T60" fmla="*/ 2147483646 w 1868"/>
                <a:gd name="T61" fmla="*/ 2147483646 h 543"/>
                <a:gd name="T62" fmla="*/ 2147483646 w 1868"/>
                <a:gd name="T63" fmla="*/ 2147483646 h 543"/>
                <a:gd name="T64" fmla="*/ 2147483646 w 1868"/>
                <a:gd name="T65" fmla="*/ 2147483646 h 543"/>
                <a:gd name="T66" fmla="*/ 2147483646 w 1868"/>
                <a:gd name="T67" fmla="*/ 2147483646 h 543"/>
                <a:gd name="T68" fmla="*/ 2147483646 w 1868"/>
                <a:gd name="T69" fmla="*/ 2147483646 h 543"/>
                <a:gd name="T70" fmla="*/ 2147483646 w 1868"/>
                <a:gd name="T71" fmla="*/ 2147483646 h 543"/>
                <a:gd name="T72" fmla="*/ 2147483646 w 1868"/>
                <a:gd name="T73" fmla="*/ 2147483646 h 543"/>
                <a:gd name="T74" fmla="*/ 2147483646 w 1868"/>
                <a:gd name="T75" fmla="*/ 2147483646 h 543"/>
                <a:gd name="T76" fmla="*/ 2147483646 w 1868"/>
                <a:gd name="T77" fmla="*/ 2147483646 h 543"/>
                <a:gd name="T78" fmla="*/ 2147483646 w 1868"/>
                <a:gd name="T79" fmla="*/ 2147483646 h 543"/>
                <a:gd name="T80" fmla="*/ 2147483646 w 1868"/>
                <a:gd name="T81" fmla="*/ 2147483646 h 543"/>
                <a:gd name="T82" fmla="*/ 2147483646 w 1868"/>
                <a:gd name="T83" fmla="*/ 2147483646 h 543"/>
                <a:gd name="T84" fmla="*/ 2147483646 w 1868"/>
                <a:gd name="T85" fmla="*/ 2147483646 h 543"/>
                <a:gd name="T86" fmla="*/ 2147483646 w 1868"/>
                <a:gd name="T87" fmla="*/ 2147483646 h 543"/>
                <a:gd name="T88" fmla="*/ 2147483646 w 1868"/>
                <a:gd name="T89" fmla="*/ 2147483646 h 543"/>
                <a:gd name="T90" fmla="*/ 2147483646 w 1868"/>
                <a:gd name="T91" fmla="*/ 2147483646 h 543"/>
                <a:gd name="T92" fmla="*/ 2147483646 w 1868"/>
                <a:gd name="T93" fmla="*/ 2147483646 h 543"/>
                <a:gd name="T94" fmla="*/ 2147483646 w 1868"/>
                <a:gd name="T95" fmla="*/ 2147483646 h 543"/>
                <a:gd name="T96" fmla="*/ 2147483646 w 1868"/>
                <a:gd name="T97" fmla="*/ 2147483646 h 543"/>
                <a:gd name="T98" fmla="*/ 2147483646 w 1868"/>
                <a:gd name="T99" fmla="*/ 2147483646 h 543"/>
                <a:gd name="T100" fmla="*/ 2147483646 w 1868"/>
                <a:gd name="T101" fmla="*/ 2147483646 h 543"/>
                <a:gd name="T102" fmla="*/ 2147483646 w 1868"/>
                <a:gd name="T103" fmla="*/ 2147483646 h 543"/>
                <a:gd name="T104" fmla="*/ 2147483646 w 1868"/>
                <a:gd name="T105" fmla="*/ 2147483646 h 543"/>
                <a:gd name="T106" fmla="*/ 2147483646 w 1868"/>
                <a:gd name="T107" fmla="*/ 2147483646 h 543"/>
                <a:gd name="T108" fmla="*/ 2147483646 w 1868"/>
                <a:gd name="T109" fmla="*/ 2147483646 h 543"/>
                <a:gd name="T110" fmla="*/ 2147483646 w 1868"/>
                <a:gd name="T111" fmla="*/ 2147483646 h 543"/>
                <a:gd name="T112" fmla="*/ 2147483646 w 1868"/>
                <a:gd name="T113" fmla="*/ 2147483646 h 543"/>
                <a:gd name="T114" fmla="*/ 2147483646 w 1868"/>
                <a:gd name="T115" fmla="*/ 2147483646 h 543"/>
                <a:gd name="T116" fmla="*/ 2147483646 w 1868"/>
                <a:gd name="T117" fmla="*/ 2147483646 h 54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68"/>
                <a:gd name="T178" fmla="*/ 0 h 543"/>
                <a:gd name="T179" fmla="*/ 1868 w 1868"/>
                <a:gd name="T180" fmla="*/ 543 h 54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68" h="543">
                  <a:moveTo>
                    <a:pt x="0" y="543"/>
                  </a:moveTo>
                  <a:cubicBezTo>
                    <a:pt x="9" y="543"/>
                    <a:pt x="9" y="543"/>
                    <a:pt x="9" y="543"/>
                  </a:cubicBezTo>
                  <a:cubicBezTo>
                    <a:pt x="9" y="536"/>
                    <a:pt x="9" y="536"/>
                    <a:pt x="9" y="536"/>
                  </a:cubicBezTo>
                  <a:cubicBezTo>
                    <a:pt x="14" y="536"/>
                    <a:pt x="14" y="536"/>
                    <a:pt x="14" y="536"/>
                  </a:cubicBezTo>
                  <a:cubicBezTo>
                    <a:pt x="14" y="530"/>
                    <a:pt x="14" y="530"/>
                    <a:pt x="14" y="530"/>
                  </a:cubicBezTo>
                  <a:cubicBezTo>
                    <a:pt x="20" y="530"/>
                    <a:pt x="20" y="530"/>
                    <a:pt x="20" y="530"/>
                  </a:cubicBezTo>
                  <a:cubicBezTo>
                    <a:pt x="20" y="525"/>
                    <a:pt x="20" y="525"/>
                    <a:pt x="20" y="525"/>
                  </a:cubicBezTo>
                  <a:cubicBezTo>
                    <a:pt x="23" y="525"/>
                    <a:pt x="23" y="525"/>
                    <a:pt x="23" y="525"/>
                  </a:cubicBezTo>
                  <a:cubicBezTo>
                    <a:pt x="23" y="520"/>
                    <a:pt x="23" y="520"/>
                    <a:pt x="23" y="520"/>
                  </a:cubicBezTo>
                  <a:cubicBezTo>
                    <a:pt x="31" y="520"/>
                    <a:pt x="31" y="520"/>
                    <a:pt x="31" y="520"/>
                  </a:cubicBezTo>
                  <a:cubicBezTo>
                    <a:pt x="31" y="518"/>
                    <a:pt x="31" y="518"/>
                    <a:pt x="31" y="518"/>
                  </a:cubicBezTo>
                  <a:cubicBezTo>
                    <a:pt x="33" y="518"/>
                    <a:pt x="33" y="518"/>
                    <a:pt x="33" y="518"/>
                  </a:cubicBezTo>
                  <a:cubicBezTo>
                    <a:pt x="33" y="516"/>
                    <a:pt x="33" y="516"/>
                    <a:pt x="33" y="516"/>
                  </a:cubicBezTo>
                  <a:cubicBezTo>
                    <a:pt x="41" y="516"/>
                    <a:pt x="41" y="516"/>
                    <a:pt x="41" y="516"/>
                  </a:cubicBezTo>
                  <a:cubicBezTo>
                    <a:pt x="41" y="513"/>
                    <a:pt x="41" y="513"/>
                    <a:pt x="41" y="513"/>
                  </a:cubicBezTo>
                  <a:cubicBezTo>
                    <a:pt x="44" y="513"/>
                    <a:pt x="44" y="513"/>
                    <a:pt x="44" y="513"/>
                  </a:cubicBezTo>
                  <a:cubicBezTo>
                    <a:pt x="44" y="511"/>
                    <a:pt x="44" y="511"/>
                    <a:pt x="44" y="511"/>
                  </a:cubicBezTo>
                  <a:cubicBezTo>
                    <a:pt x="51" y="511"/>
                    <a:pt x="51" y="511"/>
                    <a:pt x="51" y="511"/>
                  </a:cubicBezTo>
                  <a:cubicBezTo>
                    <a:pt x="51" y="507"/>
                    <a:pt x="51" y="507"/>
                    <a:pt x="51" y="507"/>
                  </a:cubicBezTo>
                  <a:cubicBezTo>
                    <a:pt x="55" y="507"/>
                    <a:pt x="55" y="507"/>
                    <a:pt x="55" y="507"/>
                  </a:cubicBezTo>
                  <a:cubicBezTo>
                    <a:pt x="55" y="506"/>
                    <a:pt x="55" y="506"/>
                    <a:pt x="55" y="506"/>
                  </a:cubicBezTo>
                  <a:cubicBezTo>
                    <a:pt x="61" y="506"/>
                    <a:pt x="61" y="506"/>
                    <a:pt x="61" y="506"/>
                  </a:cubicBezTo>
                  <a:cubicBezTo>
                    <a:pt x="61" y="502"/>
                    <a:pt x="61" y="502"/>
                    <a:pt x="61" y="502"/>
                  </a:cubicBezTo>
                  <a:cubicBezTo>
                    <a:pt x="66" y="502"/>
                    <a:pt x="66" y="502"/>
                    <a:pt x="66" y="502"/>
                  </a:cubicBezTo>
                  <a:cubicBezTo>
                    <a:pt x="66" y="500"/>
                    <a:pt x="66" y="500"/>
                    <a:pt x="66" y="500"/>
                  </a:cubicBezTo>
                  <a:cubicBezTo>
                    <a:pt x="70" y="500"/>
                    <a:pt x="70" y="500"/>
                    <a:pt x="70" y="500"/>
                  </a:cubicBezTo>
                  <a:cubicBezTo>
                    <a:pt x="70" y="497"/>
                    <a:pt x="70" y="497"/>
                    <a:pt x="70" y="497"/>
                  </a:cubicBezTo>
                  <a:cubicBezTo>
                    <a:pt x="76" y="497"/>
                    <a:pt x="76" y="497"/>
                    <a:pt x="76" y="497"/>
                  </a:cubicBezTo>
                  <a:cubicBezTo>
                    <a:pt x="76" y="492"/>
                    <a:pt x="76" y="492"/>
                    <a:pt x="76" y="492"/>
                  </a:cubicBezTo>
                  <a:cubicBezTo>
                    <a:pt x="81" y="492"/>
                    <a:pt x="81" y="492"/>
                    <a:pt x="81" y="492"/>
                  </a:cubicBezTo>
                  <a:cubicBezTo>
                    <a:pt x="81" y="486"/>
                    <a:pt x="81" y="486"/>
                    <a:pt x="81" y="486"/>
                  </a:cubicBezTo>
                  <a:cubicBezTo>
                    <a:pt x="86" y="486"/>
                    <a:pt x="86" y="486"/>
                    <a:pt x="86" y="486"/>
                  </a:cubicBezTo>
                  <a:cubicBezTo>
                    <a:pt x="86" y="484"/>
                    <a:pt x="86" y="484"/>
                    <a:pt x="86" y="484"/>
                  </a:cubicBezTo>
                  <a:cubicBezTo>
                    <a:pt x="94" y="484"/>
                    <a:pt x="94" y="484"/>
                    <a:pt x="94" y="484"/>
                  </a:cubicBezTo>
                  <a:cubicBezTo>
                    <a:pt x="94" y="481"/>
                    <a:pt x="94" y="481"/>
                    <a:pt x="94" y="481"/>
                  </a:cubicBezTo>
                  <a:cubicBezTo>
                    <a:pt x="97" y="481"/>
                    <a:pt x="97" y="481"/>
                    <a:pt x="97" y="481"/>
                  </a:cubicBezTo>
                  <a:cubicBezTo>
                    <a:pt x="97" y="474"/>
                    <a:pt x="97" y="474"/>
                    <a:pt x="97" y="474"/>
                  </a:cubicBezTo>
                  <a:cubicBezTo>
                    <a:pt x="102" y="474"/>
                    <a:pt x="102" y="474"/>
                    <a:pt x="102" y="474"/>
                  </a:cubicBezTo>
                  <a:cubicBezTo>
                    <a:pt x="102" y="472"/>
                    <a:pt x="102" y="472"/>
                    <a:pt x="102" y="472"/>
                  </a:cubicBezTo>
                  <a:cubicBezTo>
                    <a:pt x="106" y="472"/>
                    <a:pt x="106" y="472"/>
                    <a:pt x="106" y="472"/>
                  </a:cubicBezTo>
                  <a:cubicBezTo>
                    <a:pt x="106" y="465"/>
                    <a:pt x="106" y="465"/>
                    <a:pt x="106" y="465"/>
                  </a:cubicBezTo>
                  <a:cubicBezTo>
                    <a:pt x="112" y="465"/>
                    <a:pt x="112" y="465"/>
                    <a:pt x="112" y="465"/>
                  </a:cubicBezTo>
                  <a:cubicBezTo>
                    <a:pt x="112" y="461"/>
                    <a:pt x="112" y="461"/>
                    <a:pt x="112" y="461"/>
                  </a:cubicBezTo>
                  <a:cubicBezTo>
                    <a:pt x="118" y="461"/>
                    <a:pt x="118" y="461"/>
                    <a:pt x="118" y="461"/>
                  </a:cubicBezTo>
                  <a:cubicBezTo>
                    <a:pt x="118" y="458"/>
                    <a:pt x="118" y="458"/>
                    <a:pt x="118" y="458"/>
                  </a:cubicBezTo>
                  <a:cubicBezTo>
                    <a:pt x="122" y="458"/>
                    <a:pt x="122" y="458"/>
                    <a:pt x="122" y="458"/>
                  </a:cubicBezTo>
                  <a:cubicBezTo>
                    <a:pt x="122" y="456"/>
                    <a:pt x="122" y="456"/>
                    <a:pt x="122" y="456"/>
                  </a:cubicBezTo>
                  <a:cubicBezTo>
                    <a:pt x="127" y="456"/>
                    <a:pt x="127" y="456"/>
                    <a:pt x="127" y="456"/>
                  </a:cubicBezTo>
                  <a:cubicBezTo>
                    <a:pt x="127" y="454"/>
                    <a:pt x="127" y="454"/>
                    <a:pt x="127" y="454"/>
                  </a:cubicBezTo>
                  <a:cubicBezTo>
                    <a:pt x="132" y="454"/>
                    <a:pt x="132" y="454"/>
                    <a:pt x="132" y="454"/>
                  </a:cubicBezTo>
                  <a:cubicBezTo>
                    <a:pt x="132" y="448"/>
                    <a:pt x="132" y="448"/>
                    <a:pt x="132" y="448"/>
                  </a:cubicBezTo>
                  <a:cubicBezTo>
                    <a:pt x="137" y="448"/>
                    <a:pt x="137" y="448"/>
                    <a:pt x="137" y="448"/>
                  </a:cubicBezTo>
                  <a:cubicBezTo>
                    <a:pt x="137" y="447"/>
                    <a:pt x="137" y="447"/>
                    <a:pt x="137" y="447"/>
                  </a:cubicBezTo>
                  <a:cubicBezTo>
                    <a:pt x="141" y="447"/>
                    <a:pt x="141" y="447"/>
                    <a:pt x="141" y="447"/>
                  </a:cubicBezTo>
                  <a:cubicBezTo>
                    <a:pt x="141" y="446"/>
                    <a:pt x="141" y="446"/>
                    <a:pt x="141" y="446"/>
                  </a:cubicBezTo>
                  <a:cubicBezTo>
                    <a:pt x="148" y="446"/>
                    <a:pt x="148" y="446"/>
                    <a:pt x="148" y="446"/>
                  </a:cubicBezTo>
                  <a:cubicBezTo>
                    <a:pt x="148" y="442"/>
                    <a:pt x="148" y="442"/>
                    <a:pt x="148" y="442"/>
                  </a:cubicBezTo>
                  <a:cubicBezTo>
                    <a:pt x="152" y="442"/>
                    <a:pt x="152" y="442"/>
                    <a:pt x="152" y="442"/>
                  </a:cubicBezTo>
                  <a:cubicBezTo>
                    <a:pt x="152" y="439"/>
                    <a:pt x="152" y="439"/>
                    <a:pt x="152" y="439"/>
                  </a:cubicBezTo>
                  <a:cubicBezTo>
                    <a:pt x="158" y="439"/>
                    <a:pt x="158" y="439"/>
                    <a:pt x="158" y="439"/>
                  </a:cubicBezTo>
                  <a:cubicBezTo>
                    <a:pt x="158" y="437"/>
                    <a:pt x="158" y="437"/>
                    <a:pt x="158" y="437"/>
                  </a:cubicBezTo>
                  <a:cubicBezTo>
                    <a:pt x="163" y="437"/>
                    <a:pt x="163" y="437"/>
                    <a:pt x="163" y="437"/>
                  </a:cubicBezTo>
                  <a:cubicBezTo>
                    <a:pt x="163" y="433"/>
                    <a:pt x="163" y="433"/>
                    <a:pt x="163" y="433"/>
                  </a:cubicBezTo>
                  <a:cubicBezTo>
                    <a:pt x="168" y="433"/>
                    <a:pt x="168" y="433"/>
                    <a:pt x="168" y="433"/>
                  </a:cubicBezTo>
                  <a:cubicBezTo>
                    <a:pt x="168" y="429"/>
                    <a:pt x="168" y="429"/>
                    <a:pt x="168" y="429"/>
                  </a:cubicBezTo>
                  <a:cubicBezTo>
                    <a:pt x="172" y="429"/>
                    <a:pt x="172" y="429"/>
                    <a:pt x="172" y="429"/>
                  </a:cubicBezTo>
                  <a:cubicBezTo>
                    <a:pt x="172" y="426"/>
                    <a:pt x="172" y="426"/>
                    <a:pt x="172" y="426"/>
                  </a:cubicBezTo>
                  <a:cubicBezTo>
                    <a:pt x="178" y="426"/>
                    <a:pt x="178" y="426"/>
                    <a:pt x="178" y="426"/>
                  </a:cubicBezTo>
                  <a:cubicBezTo>
                    <a:pt x="178" y="424"/>
                    <a:pt x="178" y="424"/>
                    <a:pt x="178" y="424"/>
                  </a:cubicBezTo>
                  <a:cubicBezTo>
                    <a:pt x="183" y="424"/>
                    <a:pt x="183" y="424"/>
                    <a:pt x="183" y="424"/>
                  </a:cubicBezTo>
                  <a:cubicBezTo>
                    <a:pt x="183" y="421"/>
                    <a:pt x="183" y="421"/>
                    <a:pt x="183" y="421"/>
                  </a:cubicBezTo>
                  <a:cubicBezTo>
                    <a:pt x="188" y="421"/>
                    <a:pt x="188" y="421"/>
                    <a:pt x="188" y="421"/>
                  </a:cubicBezTo>
                  <a:cubicBezTo>
                    <a:pt x="188" y="417"/>
                    <a:pt x="188" y="417"/>
                    <a:pt x="188" y="417"/>
                  </a:cubicBezTo>
                  <a:cubicBezTo>
                    <a:pt x="193" y="417"/>
                    <a:pt x="193" y="417"/>
                    <a:pt x="193" y="417"/>
                  </a:cubicBezTo>
                  <a:cubicBezTo>
                    <a:pt x="193" y="414"/>
                    <a:pt x="193" y="414"/>
                    <a:pt x="193" y="414"/>
                  </a:cubicBezTo>
                  <a:cubicBezTo>
                    <a:pt x="199" y="414"/>
                    <a:pt x="199" y="414"/>
                    <a:pt x="199" y="414"/>
                  </a:cubicBezTo>
                  <a:cubicBezTo>
                    <a:pt x="199" y="412"/>
                    <a:pt x="199" y="412"/>
                    <a:pt x="199" y="412"/>
                  </a:cubicBezTo>
                  <a:cubicBezTo>
                    <a:pt x="203" y="412"/>
                    <a:pt x="203" y="412"/>
                    <a:pt x="203" y="412"/>
                  </a:cubicBezTo>
                  <a:cubicBezTo>
                    <a:pt x="203" y="411"/>
                    <a:pt x="203" y="411"/>
                    <a:pt x="203" y="411"/>
                  </a:cubicBezTo>
                  <a:cubicBezTo>
                    <a:pt x="209" y="411"/>
                    <a:pt x="209" y="411"/>
                    <a:pt x="209" y="411"/>
                  </a:cubicBezTo>
                  <a:cubicBezTo>
                    <a:pt x="209" y="409"/>
                    <a:pt x="209" y="409"/>
                    <a:pt x="209" y="409"/>
                  </a:cubicBezTo>
                  <a:cubicBezTo>
                    <a:pt x="213" y="409"/>
                    <a:pt x="213" y="409"/>
                    <a:pt x="213" y="409"/>
                  </a:cubicBezTo>
                  <a:cubicBezTo>
                    <a:pt x="213" y="404"/>
                    <a:pt x="213" y="404"/>
                    <a:pt x="213" y="404"/>
                  </a:cubicBezTo>
                  <a:cubicBezTo>
                    <a:pt x="220" y="404"/>
                    <a:pt x="220" y="404"/>
                    <a:pt x="220" y="404"/>
                  </a:cubicBezTo>
                  <a:cubicBezTo>
                    <a:pt x="220" y="402"/>
                    <a:pt x="220" y="402"/>
                    <a:pt x="220" y="402"/>
                  </a:cubicBezTo>
                  <a:cubicBezTo>
                    <a:pt x="223" y="402"/>
                    <a:pt x="223" y="402"/>
                    <a:pt x="223" y="402"/>
                  </a:cubicBezTo>
                  <a:cubicBezTo>
                    <a:pt x="223" y="400"/>
                    <a:pt x="223" y="400"/>
                    <a:pt x="223" y="400"/>
                  </a:cubicBezTo>
                  <a:cubicBezTo>
                    <a:pt x="230" y="400"/>
                    <a:pt x="230" y="400"/>
                    <a:pt x="230" y="400"/>
                  </a:cubicBezTo>
                  <a:cubicBezTo>
                    <a:pt x="230" y="399"/>
                    <a:pt x="230" y="399"/>
                    <a:pt x="230" y="399"/>
                  </a:cubicBezTo>
                  <a:cubicBezTo>
                    <a:pt x="233" y="399"/>
                    <a:pt x="233" y="399"/>
                    <a:pt x="233" y="399"/>
                  </a:cubicBezTo>
                  <a:cubicBezTo>
                    <a:pt x="233" y="397"/>
                    <a:pt x="233" y="397"/>
                    <a:pt x="233" y="397"/>
                  </a:cubicBezTo>
                  <a:cubicBezTo>
                    <a:pt x="240" y="397"/>
                    <a:pt x="240" y="397"/>
                    <a:pt x="240" y="397"/>
                  </a:cubicBezTo>
                  <a:cubicBezTo>
                    <a:pt x="240" y="393"/>
                    <a:pt x="240" y="393"/>
                    <a:pt x="240" y="393"/>
                  </a:cubicBezTo>
                  <a:cubicBezTo>
                    <a:pt x="244" y="393"/>
                    <a:pt x="244" y="393"/>
                    <a:pt x="244" y="393"/>
                  </a:cubicBezTo>
                  <a:cubicBezTo>
                    <a:pt x="244" y="391"/>
                    <a:pt x="244" y="391"/>
                    <a:pt x="244" y="391"/>
                  </a:cubicBezTo>
                  <a:cubicBezTo>
                    <a:pt x="250" y="391"/>
                    <a:pt x="250" y="391"/>
                    <a:pt x="250" y="391"/>
                  </a:cubicBezTo>
                  <a:cubicBezTo>
                    <a:pt x="250" y="388"/>
                    <a:pt x="250" y="388"/>
                    <a:pt x="250" y="388"/>
                  </a:cubicBezTo>
                  <a:cubicBezTo>
                    <a:pt x="254" y="388"/>
                    <a:pt x="254" y="388"/>
                    <a:pt x="254" y="388"/>
                  </a:cubicBezTo>
                  <a:cubicBezTo>
                    <a:pt x="254" y="385"/>
                    <a:pt x="254" y="385"/>
                    <a:pt x="254" y="385"/>
                  </a:cubicBezTo>
                  <a:cubicBezTo>
                    <a:pt x="261" y="385"/>
                    <a:pt x="261" y="385"/>
                    <a:pt x="261" y="385"/>
                  </a:cubicBezTo>
                  <a:cubicBezTo>
                    <a:pt x="261" y="384"/>
                    <a:pt x="261" y="384"/>
                    <a:pt x="261" y="384"/>
                  </a:cubicBezTo>
                  <a:cubicBezTo>
                    <a:pt x="265" y="384"/>
                    <a:pt x="265" y="384"/>
                    <a:pt x="265" y="384"/>
                  </a:cubicBezTo>
                  <a:cubicBezTo>
                    <a:pt x="265" y="380"/>
                    <a:pt x="265" y="380"/>
                    <a:pt x="265" y="380"/>
                  </a:cubicBezTo>
                  <a:cubicBezTo>
                    <a:pt x="271" y="380"/>
                    <a:pt x="271" y="380"/>
                    <a:pt x="271" y="380"/>
                  </a:cubicBezTo>
                  <a:cubicBezTo>
                    <a:pt x="271" y="378"/>
                    <a:pt x="271" y="378"/>
                    <a:pt x="271" y="378"/>
                  </a:cubicBezTo>
                  <a:cubicBezTo>
                    <a:pt x="276" y="378"/>
                    <a:pt x="276" y="378"/>
                    <a:pt x="276" y="378"/>
                  </a:cubicBezTo>
                  <a:cubicBezTo>
                    <a:pt x="276" y="375"/>
                    <a:pt x="276" y="375"/>
                    <a:pt x="276" y="375"/>
                  </a:cubicBezTo>
                  <a:cubicBezTo>
                    <a:pt x="282" y="375"/>
                    <a:pt x="282" y="375"/>
                    <a:pt x="282" y="375"/>
                  </a:cubicBezTo>
                  <a:cubicBezTo>
                    <a:pt x="282" y="374"/>
                    <a:pt x="282" y="374"/>
                    <a:pt x="282" y="374"/>
                  </a:cubicBezTo>
                  <a:cubicBezTo>
                    <a:pt x="285" y="374"/>
                    <a:pt x="285" y="374"/>
                    <a:pt x="285" y="374"/>
                  </a:cubicBezTo>
                  <a:cubicBezTo>
                    <a:pt x="285" y="372"/>
                    <a:pt x="285" y="372"/>
                    <a:pt x="285" y="372"/>
                  </a:cubicBezTo>
                  <a:cubicBezTo>
                    <a:pt x="292" y="372"/>
                    <a:pt x="292" y="372"/>
                    <a:pt x="292" y="372"/>
                  </a:cubicBezTo>
                  <a:cubicBezTo>
                    <a:pt x="292" y="366"/>
                    <a:pt x="292" y="366"/>
                    <a:pt x="292" y="366"/>
                  </a:cubicBezTo>
                  <a:cubicBezTo>
                    <a:pt x="295" y="366"/>
                    <a:pt x="295" y="366"/>
                    <a:pt x="295" y="366"/>
                  </a:cubicBezTo>
                  <a:cubicBezTo>
                    <a:pt x="295" y="363"/>
                    <a:pt x="295" y="363"/>
                    <a:pt x="295" y="363"/>
                  </a:cubicBezTo>
                  <a:cubicBezTo>
                    <a:pt x="302" y="363"/>
                    <a:pt x="302" y="363"/>
                    <a:pt x="302" y="363"/>
                  </a:cubicBezTo>
                  <a:cubicBezTo>
                    <a:pt x="302" y="359"/>
                    <a:pt x="302" y="359"/>
                    <a:pt x="302" y="359"/>
                  </a:cubicBezTo>
                  <a:cubicBezTo>
                    <a:pt x="305" y="359"/>
                    <a:pt x="305" y="359"/>
                    <a:pt x="305" y="359"/>
                  </a:cubicBezTo>
                  <a:cubicBezTo>
                    <a:pt x="305" y="356"/>
                    <a:pt x="305" y="356"/>
                    <a:pt x="305" y="356"/>
                  </a:cubicBezTo>
                  <a:cubicBezTo>
                    <a:pt x="311" y="356"/>
                    <a:pt x="311" y="356"/>
                    <a:pt x="311" y="356"/>
                  </a:cubicBezTo>
                  <a:cubicBezTo>
                    <a:pt x="311" y="354"/>
                    <a:pt x="311" y="354"/>
                    <a:pt x="311" y="354"/>
                  </a:cubicBezTo>
                  <a:cubicBezTo>
                    <a:pt x="316" y="354"/>
                    <a:pt x="316" y="354"/>
                    <a:pt x="316" y="354"/>
                  </a:cubicBezTo>
                  <a:cubicBezTo>
                    <a:pt x="316" y="353"/>
                    <a:pt x="316" y="353"/>
                    <a:pt x="316" y="353"/>
                  </a:cubicBezTo>
                  <a:cubicBezTo>
                    <a:pt x="322" y="353"/>
                    <a:pt x="322" y="353"/>
                    <a:pt x="322" y="353"/>
                  </a:cubicBezTo>
                  <a:cubicBezTo>
                    <a:pt x="322" y="349"/>
                    <a:pt x="322" y="349"/>
                    <a:pt x="322" y="349"/>
                  </a:cubicBezTo>
                  <a:cubicBezTo>
                    <a:pt x="326" y="349"/>
                    <a:pt x="326" y="349"/>
                    <a:pt x="326" y="349"/>
                  </a:cubicBezTo>
                  <a:cubicBezTo>
                    <a:pt x="326" y="348"/>
                    <a:pt x="326" y="348"/>
                    <a:pt x="326" y="348"/>
                  </a:cubicBezTo>
                  <a:cubicBezTo>
                    <a:pt x="332" y="348"/>
                    <a:pt x="332" y="348"/>
                    <a:pt x="332" y="348"/>
                  </a:cubicBezTo>
                  <a:cubicBezTo>
                    <a:pt x="332" y="345"/>
                    <a:pt x="332" y="345"/>
                    <a:pt x="332" y="345"/>
                  </a:cubicBezTo>
                  <a:cubicBezTo>
                    <a:pt x="343" y="345"/>
                    <a:pt x="343" y="345"/>
                    <a:pt x="343" y="345"/>
                  </a:cubicBezTo>
                  <a:cubicBezTo>
                    <a:pt x="343" y="342"/>
                    <a:pt x="343" y="342"/>
                    <a:pt x="343" y="342"/>
                  </a:cubicBezTo>
                  <a:cubicBezTo>
                    <a:pt x="346" y="342"/>
                    <a:pt x="346" y="342"/>
                    <a:pt x="346" y="342"/>
                  </a:cubicBezTo>
                  <a:cubicBezTo>
                    <a:pt x="346" y="338"/>
                    <a:pt x="346" y="338"/>
                    <a:pt x="346" y="338"/>
                  </a:cubicBezTo>
                  <a:cubicBezTo>
                    <a:pt x="353" y="338"/>
                    <a:pt x="353" y="338"/>
                    <a:pt x="353" y="338"/>
                  </a:cubicBezTo>
                  <a:cubicBezTo>
                    <a:pt x="353" y="335"/>
                    <a:pt x="353" y="335"/>
                    <a:pt x="353" y="335"/>
                  </a:cubicBezTo>
                  <a:cubicBezTo>
                    <a:pt x="361" y="335"/>
                    <a:pt x="361" y="335"/>
                    <a:pt x="361" y="335"/>
                  </a:cubicBezTo>
                  <a:cubicBezTo>
                    <a:pt x="361" y="333"/>
                    <a:pt x="361" y="333"/>
                    <a:pt x="361" y="333"/>
                  </a:cubicBezTo>
                  <a:cubicBezTo>
                    <a:pt x="367" y="333"/>
                    <a:pt x="367" y="333"/>
                    <a:pt x="367" y="333"/>
                  </a:cubicBezTo>
                  <a:cubicBezTo>
                    <a:pt x="367" y="330"/>
                    <a:pt x="367" y="330"/>
                    <a:pt x="367" y="330"/>
                  </a:cubicBezTo>
                  <a:cubicBezTo>
                    <a:pt x="372" y="330"/>
                    <a:pt x="372" y="330"/>
                    <a:pt x="372" y="330"/>
                  </a:cubicBezTo>
                  <a:cubicBezTo>
                    <a:pt x="372" y="329"/>
                    <a:pt x="372" y="329"/>
                    <a:pt x="372" y="329"/>
                  </a:cubicBezTo>
                  <a:cubicBezTo>
                    <a:pt x="377" y="329"/>
                    <a:pt x="377" y="329"/>
                    <a:pt x="377" y="329"/>
                  </a:cubicBezTo>
                  <a:cubicBezTo>
                    <a:pt x="377" y="327"/>
                    <a:pt x="377" y="327"/>
                    <a:pt x="377" y="327"/>
                  </a:cubicBezTo>
                  <a:cubicBezTo>
                    <a:pt x="382" y="327"/>
                    <a:pt x="382" y="327"/>
                    <a:pt x="382" y="327"/>
                  </a:cubicBezTo>
                  <a:cubicBezTo>
                    <a:pt x="382" y="325"/>
                    <a:pt x="382" y="325"/>
                    <a:pt x="382" y="325"/>
                  </a:cubicBezTo>
                  <a:cubicBezTo>
                    <a:pt x="388" y="325"/>
                    <a:pt x="388" y="325"/>
                    <a:pt x="388" y="325"/>
                  </a:cubicBezTo>
                  <a:cubicBezTo>
                    <a:pt x="388" y="323"/>
                    <a:pt x="388" y="323"/>
                    <a:pt x="388" y="323"/>
                  </a:cubicBezTo>
                  <a:cubicBezTo>
                    <a:pt x="393" y="323"/>
                    <a:pt x="393" y="323"/>
                    <a:pt x="393" y="323"/>
                  </a:cubicBezTo>
                  <a:cubicBezTo>
                    <a:pt x="393" y="318"/>
                    <a:pt x="393" y="318"/>
                    <a:pt x="393" y="318"/>
                  </a:cubicBezTo>
                  <a:cubicBezTo>
                    <a:pt x="398" y="318"/>
                    <a:pt x="398" y="318"/>
                    <a:pt x="398" y="318"/>
                  </a:cubicBezTo>
                  <a:cubicBezTo>
                    <a:pt x="398" y="314"/>
                    <a:pt x="398" y="314"/>
                    <a:pt x="398" y="314"/>
                  </a:cubicBezTo>
                  <a:cubicBezTo>
                    <a:pt x="402" y="314"/>
                    <a:pt x="402" y="314"/>
                    <a:pt x="402" y="314"/>
                  </a:cubicBezTo>
                  <a:cubicBezTo>
                    <a:pt x="402" y="313"/>
                    <a:pt x="402" y="313"/>
                    <a:pt x="402" y="313"/>
                  </a:cubicBezTo>
                  <a:cubicBezTo>
                    <a:pt x="408" y="313"/>
                    <a:pt x="408" y="313"/>
                    <a:pt x="408" y="313"/>
                  </a:cubicBezTo>
                  <a:cubicBezTo>
                    <a:pt x="408" y="311"/>
                    <a:pt x="408" y="311"/>
                    <a:pt x="408" y="311"/>
                  </a:cubicBezTo>
                  <a:cubicBezTo>
                    <a:pt x="413" y="311"/>
                    <a:pt x="413" y="311"/>
                    <a:pt x="413" y="311"/>
                  </a:cubicBezTo>
                  <a:cubicBezTo>
                    <a:pt x="413" y="310"/>
                    <a:pt x="413" y="310"/>
                    <a:pt x="413" y="310"/>
                  </a:cubicBezTo>
                  <a:cubicBezTo>
                    <a:pt x="420" y="310"/>
                    <a:pt x="420" y="310"/>
                    <a:pt x="420" y="310"/>
                  </a:cubicBezTo>
                  <a:cubicBezTo>
                    <a:pt x="420" y="306"/>
                    <a:pt x="420" y="306"/>
                    <a:pt x="420" y="306"/>
                  </a:cubicBezTo>
                  <a:cubicBezTo>
                    <a:pt x="423" y="306"/>
                    <a:pt x="423" y="306"/>
                    <a:pt x="423" y="306"/>
                  </a:cubicBezTo>
                  <a:cubicBezTo>
                    <a:pt x="423" y="300"/>
                    <a:pt x="423" y="300"/>
                    <a:pt x="423" y="300"/>
                  </a:cubicBezTo>
                  <a:cubicBezTo>
                    <a:pt x="430" y="300"/>
                    <a:pt x="430" y="300"/>
                    <a:pt x="430" y="300"/>
                  </a:cubicBezTo>
                  <a:cubicBezTo>
                    <a:pt x="430" y="297"/>
                    <a:pt x="430" y="297"/>
                    <a:pt x="430" y="297"/>
                  </a:cubicBezTo>
                  <a:cubicBezTo>
                    <a:pt x="434" y="297"/>
                    <a:pt x="434" y="297"/>
                    <a:pt x="434" y="297"/>
                  </a:cubicBezTo>
                  <a:cubicBezTo>
                    <a:pt x="434" y="292"/>
                    <a:pt x="434" y="292"/>
                    <a:pt x="434" y="292"/>
                  </a:cubicBezTo>
                  <a:cubicBezTo>
                    <a:pt x="439" y="292"/>
                    <a:pt x="439" y="292"/>
                    <a:pt x="439" y="292"/>
                  </a:cubicBezTo>
                  <a:cubicBezTo>
                    <a:pt x="439" y="290"/>
                    <a:pt x="439" y="290"/>
                    <a:pt x="439" y="290"/>
                  </a:cubicBezTo>
                  <a:cubicBezTo>
                    <a:pt x="443" y="290"/>
                    <a:pt x="443" y="290"/>
                    <a:pt x="443" y="290"/>
                  </a:cubicBezTo>
                  <a:cubicBezTo>
                    <a:pt x="443" y="286"/>
                    <a:pt x="443" y="286"/>
                    <a:pt x="443" y="286"/>
                  </a:cubicBezTo>
                  <a:cubicBezTo>
                    <a:pt x="450" y="286"/>
                    <a:pt x="450" y="286"/>
                    <a:pt x="450" y="286"/>
                  </a:cubicBezTo>
                  <a:cubicBezTo>
                    <a:pt x="450" y="283"/>
                    <a:pt x="450" y="283"/>
                    <a:pt x="450" y="283"/>
                  </a:cubicBezTo>
                  <a:cubicBezTo>
                    <a:pt x="461" y="283"/>
                    <a:pt x="461" y="283"/>
                    <a:pt x="461" y="283"/>
                  </a:cubicBezTo>
                  <a:cubicBezTo>
                    <a:pt x="461" y="282"/>
                    <a:pt x="461" y="282"/>
                    <a:pt x="461" y="282"/>
                  </a:cubicBezTo>
                  <a:cubicBezTo>
                    <a:pt x="464" y="282"/>
                    <a:pt x="464" y="282"/>
                    <a:pt x="464" y="282"/>
                  </a:cubicBezTo>
                  <a:cubicBezTo>
                    <a:pt x="464" y="280"/>
                    <a:pt x="464" y="280"/>
                    <a:pt x="464" y="280"/>
                  </a:cubicBezTo>
                  <a:cubicBezTo>
                    <a:pt x="471" y="280"/>
                    <a:pt x="471" y="280"/>
                    <a:pt x="471" y="280"/>
                  </a:cubicBezTo>
                  <a:cubicBezTo>
                    <a:pt x="471" y="279"/>
                    <a:pt x="471" y="279"/>
                    <a:pt x="471" y="279"/>
                  </a:cubicBezTo>
                  <a:cubicBezTo>
                    <a:pt x="485" y="279"/>
                    <a:pt x="485" y="279"/>
                    <a:pt x="485" y="279"/>
                  </a:cubicBezTo>
                  <a:cubicBezTo>
                    <a:pt x="485" y="277"/>
                    <a:pt x="485" y="277"/>
                    <a:pt x="485" y="277"/>
                  </a:cubicBezTo>
                  <a:cubicBezTo>
                    <a:pt x="489" y="277"/>
                    <a:pt x="489" y="277"/>
                    <a:pt x="489" y="277"/>
                  </a:cubicBezTo>
                  <a:cubicBezTo>
                    <a:pt x="489" y="275"/>
                    <a:pt x="489" y="275"/>
                    <a:pt x="489" y="275"/>
                  </a:cubicBezTo>
                  <a:cubicBezTo>
                    <a:pt x="501" y="275"/>
                    <a:pt x="501" y="275"/>
                    <a:pt x="501" y="275"/>
                  </a:cubicBezTo>
                  <a:cubicBezTo>
                    <a:pt x="501" y="274"/>
                    <a:pt x="501" y="274"/>
                    <a:pt x="501" y="274"/>
                  </a:cubicBezTo>
                  <a:cubicBezTo>
                    <a:pt x="505" y="274"/>
                    <a:pt x="505" y="274"/>
                    <a:pt x="505" y="274"/>
                  </a:cubicBezTo>
                  <a:cubicBezTo>
                    <a:pt x="505" y="271"/>
                    <a:pt x="505" y="271"/>
                    <a:pt x="505" y="271"/>
                  </a:cubicBezTo>
                  <a:cubicBezTo>
                    <a:pt x="512" y="271"/>
                    <a:pt x="512" y="271"/>
                    <a:pt x="512" y="271"/>
                  </a:cubicBezTo>
                  <a:cubicBezTo>
                    <a:pt x="512" y="269"/>
                    <a:pt x="512" y="269"/>
                    <a:pt x="512" y="269"/>
                  </a:cubicBezTo>
                  <a:cubicBezTo>
                    <a:pt x="522" y="269"/>
                    <a:pt x="522" y="269"/>
                    <a:pt x="522" y="269"/>
                  </a:cubicBezTo>
                  <a:cubicBezTo>
                    <a:pt x="522" y="268"/>
                    <a:pt x="522" y="268"/>
                    <a:pt x="522" y="268"/>
                  </a:cubicBezTo>
                  <a:cubicBezTo>
                    <a:pt x="526" y="268"/>
                    <a:pt x="526" y="268"/>
                    <a:pt x="526" y="268"/>
                  </a:cubicBezTo>
                  <a:cubicBezTo>
                    <a:pt x="526" y="266"/>
                    <a:pt x="526" y="266"/>
                    <a:pt x="526" y="266"/>
                  </a:cubicBezTo>
                  <a:cubicBezTo>
                    <a:pt x="537" y="266"/>
                    <a:pt x="537" y="266"/>
                    <a:pt x="537" y="266"/>
                  </a:cubicBezTo>
                  <a:cubicBezTo>
                    <a:pt x="537" y="265"/>
                    <a:pt x="537" y="265"/>
                    <a:pt x="537" y="265"/>
                  </a:cubicBezTo>
                  <a:cubicBezTo>
                    <a:pt x="541" y="265"/>
                    <a:pt x="541" y="265"/>
                    <a:pt x="541" y="265"/>
                  </a:cubicBezTo>
                  <a:cubicBezTo>
                    <a:pt x="541" y="262"/>
                    <a:pt x="541" y="262"/>
                    <a:pt x="541" y="262"/>
                  </a:cubicBezTo>
                  <a:cubicBezTo>
                    <a:pt x="547" y="262"/>
                    <a:pt x="547" y="262"/>
                    <a:pt x="547" y="262"/>
                  </a:cubicBezTo>
                  <a:cubicBezTo>
                    <a:pt x="547" y="260"/>
                    <a:pt x="547" y="260"/>
                    <a:pt x="547" y="260"/>
                  </a:cubicBezTo>
                  <a:cubicBezTo>
                    <a:pt x="557" y="260"/>
                    <a:pt x="557" y="260"/>
                    <a:pt x="557" y="260"/>
                  </a:cubicBezTo>
                  <a:cubicBezTo>
                    <a:pt x="557" y="258"/>
                    <a:pt x="557" y="258"/>
                    <a:pt x="557" y="258"/>
                  </a:cubicBezTo>
                  <a:cubicBezTo>
                    <a:pt x="568" y="258"/>
                    <a:pt x="568" y="258"/>
                    <a:pt x="568" y="258"/>
                  </a:cubicBezTo>
                  <a:cubicBezTo>
                    <a:pt x="568" y="253"/>
                    <a:pt x="568" y="253"/>
                    <a:pt x="568" y="253"/>
                  </a:cubicBezTo>
                  <a:cubicBezTo>
                    <a:pt x="573" y="253"/>
                    <a:pt x="573" y="253"/>
                    <a:pt x="573" y="253"/>
                  </a:cubicBezTo>
                  <a:cubicBezTo>
                    <a:pt x="573" y="252"/>
                    <a:pt x="573" y="252"/>
                    <a:pt x="573" y="252"/>
                  </a:cubicBezTo>
                  <a:cubicBezTo>
                    <a:pt x="577" y="252"/>
                    <a:pt x="577" y="252"/>
                    <a:pt x="577" y="252"/>
                  </a:cubicBezTo>
                  <a:cubicBezTo>
                    <a:pt x="577" y="251"/>
                    <a:pt x="577" y="251"/>
                    <a:pt x="577" y="251"/>
                  </a:cubicBezTo>
                  <a:cubicBezTo>
                    <a:pt x="581" y="251"/>
                    <a:pt x="581" y="251"/>
                    <a:pt x="581" y="251"/>
                  </a:cubicBezTo>
                  <a:cubicBezTo>
                    <a:pt x="581" y="249"/>
                    <a:pt x="581" y="249"/>
                    <a:pt x="581" y="249"/>
                  </a:cubicBezTo>
                  <a:cubicBezTo>
                    <a:pt x="592" y="249"/>
                    <a:pt x="592" y="249"/>
                    <a:pt x="592" y="249"/>
                  </a:cubicBezTo>
                  <a:cubicBezTo>
                    <a:pt x="592" y="247"/>
                    <a:pt x="592" y="247"/>
                    <a:pt x="592" y="247"/>
                  </a:cubicBezTo>
                  <a:cubicBezTo>
                    <a:pt x="609" y="247"/>
                    <a:pt x="609" y="247"/>
                    <a:pt x="609" y="247"/>
                  </a:cubicBezTo>
                  <a:cubicBezTo>
                    <a:pt x="609" y="245"/>
                    <a:pt x="609" y="245"/>
                    <a:pt x="609" y="245"/>
                  </a:cubicBezTo>
                  <a:cubicBezTo>
                    <a:pt x="611" y="245"/>
                    <a:pt x="611" y="245"/>
                    <a:pt x="611" y="245"/>
                  </a:cubicBezTo>
                  <a:cubicBezTo>
                    <a:pt x="611" y="243"/>
                    <a:pt x="611" y="243"/>
                    <a:pt x="611" y="243"/>
                  </a:cubicBezTo>
                  <a:cubicBezTo>
                    <a:pt x="618" y="243"/>
                    <a:pt x="618" y="243"/>
                    <a:pt x="618" y="243"/>
                  </a:cubicBezTo>
                  <a:cubicBezTo>
                    <a:pt x="618" y="241"/>
                    <a:pt x="618" y="241"/>
                    <a:pt x="618" y="241"/>
                  </a:cubicBezTo>
                  <a:cubicBezTo>
                    <a:pt x="623" y="241"/>
                    <a:pt x="623" y="241"/>
                    <a:pt x="623" y="241"/>
                  </a:cubicBezTo>
                  <a:cubicBezTo>
                    <a:pt x="623" y="240"/>
                    <a:pt x="623" y="240"/>
                    <a:pt x="623" y="240"/>
                  </a:cubicBezTo>
                  <a:cubicBezTo>
                    <a:pt x="629" y="240"/>
                    <a:pt x="629" y="240"/>
                    <a:pt x="629" y="240"/>
                  </a:cubicBezTo>
                  <a:cubicBezTo>
                    <a:pt x="629" y="237"/>
                    <a:pt x="629" y="237"/>
                    <a:pt x="629" y="237"/>
                  </a:cubicBezTo>
                  <a:cubicBezTo>
                    <a:pt x="633" y="237"/>
                    <a:pt x="633" y="237"/>
                    <a:pt x="633" y="237"/>
                  </a:cubicBezTo>
                  <a:cubicBezTo>
                    <a:pt x="633" y="235"/>
                    <a:pt x="633" y="235"/>
                    <a:pt x="633" y="235"/>
                  </a:cubicBezTo>
                  <a:cubicBezTo>
                    <a:pt x="640" y="235"/>
                    <a:pt x="640" y="235"/>
                    <a:pt x="640" y="235"/>
                  </a:cubicBezTo>
                  <a:cubicBezTo>
                    <a:pt x="640" y="234"/>
                    <a:pt x="640" y="234"/>
                    <a:pt x="640" y="234"/>
                  </a:cubicBezTo>
                  <a:cubicBezTo>
                    <a:pt x="644" y="234"/>
                    <a:pt x="644" y="234"/>
                    <a:pt x="644" y="234"/>
                  </a:cubicBezTo>
                  <a:cubicBezTo>
                    <a:pt x="644" y="232"/>
                    <a:pt x="644" y="232"/>
                    <a:pt x="644" y="232"/>
                  </a:cubicBezTo>
                  <a:cubicBezTo>
                    <a:pt x="649" y="232"/>
                    <a:pt x="649" y="232"/>
                    <a:pt x="649" y="232"/>
                  </a:cubicBezTo>
                  <a:cubicBezTo>
                    <a:pt x="649" y="230"/>
                    <a:pt x="649" y="230"/>
                    <a:pt x="649" y="230"/>
                  </a:cubicBezTo>
                  <a:cubicBezTo>
                    <a:pt x="653" y="230"/>
                    <a:pt x="653" y="230"/>
                    <a:pt x="653" y="230"/>
                  </a:cubicBezTo>
                  <a:cubicBezTo>
                    <a:pt x="653" y="229"/>
                    <a:pt x="653" y="229"/>
                    <a:pt x="653" y="229"/>
                  </a:cubicBezTo>
                  <a:cubicBezTo>
                    <a:pt x="660" y="229"/>
                    <a:pt x="660" y="229"/>
                    <a:pt x="660" y="229"/>
                  </a:cubicBezTo>
                  <a:cubicBezTo>
                    <a:pt x="660" y="227"/>
                    <a:pt x="660" y="227"/>
                    <a:pt x="660" y="227"/>
                  </a:cubicBezTo>
                  <a:cubicBezTo>
                    <a:pt x="665" y="227"/>
                    <a:pt x="665" y="227"/>
                    <a:pt x="665" y="227"/>
                  </a:cubicBezTo>
                  <a:cubicBezTo>
                    <a:pt x="665" y="225"/>
                    <a:pt x="665" y="225"/>
                    <a:pt x="665" y="225"/>
                  </a:cubicBezTo>
                  <a:cubicBezTo>
                    <a:pt x="683" y="225"/>
                    <a:pt x="683" y="225"/>
                    <a:pt x="683" y="225"/>
                  </a:cubicBezTo>
                  <a:cubicBezTo>
                    <a:pt x="683" y="223"/>
                    <a:pt x="683" y="223"/>
                    <a:pt x="683" y="223"/>
                  </a:cubicBezTo>
                  <a:cubicBezTo>
                    <a:pt x="689" y="223"/>
                    <a:pt x="689" y="223"/>
                    <a:pt x="689" y="223"/>
                  </a:cubicBezTo>
                  <a:cubicBezTo>
                    <a:pt x="689" y="220"/>
                    <a:pt x="689" y="220"/>
                    <a:pt x="689" y="220"/>
                  </a:cubicBezTo>
                  <a:cubicBezTo>
                    <a:pt x="694" y="220"/>
                    <a:pt x="694" y="220"/>
                    <a:pt x="694" y="220"/>
                  </a:cubicBezTo>
                  <a:cubicBezTo>
                    <a:pt x="694" y="218"/>
                    <a:pt x="694" y="218"/>
                    <a:pt x="694" y="218"/>
                  </a:cubicBezTo>
                  <a:cubicBezTo>
                    <a:pt x="701" y="218"/>
                    <a:pt x="701" y="218"/>
                    <a:pt x="701" y="218"/>
                  </a:cubicBezTo>
                  <a:cubicBezTo>
                    <a:pt x="701" y="217"/>
                    <a:pt x="701" y="217"/>
                    <a:pt x="701" y="217"/>
                  </a:cubicBezTo>
                  <a:cubicBezTo>
                    <a:pt x="711" y="217"/>
                    <a:pt x="711" y="217"/>
                    <a:pt x="711" y="217"/>
                  </a:cubicBezTo>
                  <a:cubicBezTo>
                    <a:pt x="711" y="214"/>
                    <a:pt x="711" y="214"/>
                    <a:pt x="711" y="214"/>
                  </a:cubicBezTo>
                  <a:cubicBezTo>
                    <a:pt x="722" y="214"/>
                    <a:pt x="722" y="214"/>
                    <a:pt x="722" y="214"/>
                  </a:cubicBezTo>
                  <a:cubicBezTo>
                    <a:pt x="722" y="213"/>
                    <a:pt x="722" y="213"/>
                    <a:pt x="722" y="213"/>
                  </a:cubicBezTo>
                  <a:cubicBezTo>
                    <a:pt x="726" y="213"/>
                    <a:pt x="726" y="213"/>
                    <a:pt x="726" y="213"/>
                  </a:cubicBezTo>
                  <a:cubicBezTo>
                    <a:pt x="726" y="211"/>
                    <a:pt x="726" y="211"/>
                    <a:pt x="726" y="211"/>
                  </a:cubicBezTo>
                  <a:cubicBezTo>
                    <a:pt x="736" y="211"/>
                    <a:pt x="736" y="211"/>
                    <a:pt x="736" y="211"/>
                  </a:cubicBezTo>
                  <a:cubicBezTo>
                    <a:pt x="736" y="209"/>
                    <a:pt x="736" y="209"/>
                    <a:pt x="736" y="209"/>
                  </a:cubicBezTo>
                  <a:cubicBezTo>
                    <a:pt x="753" y="209"/>
                    <a:pt x="753" y="209"/>
                    <a:pt x="753" y="209"/>
                  </a:cubicBezTo>
                  <a:cubicBezTo>
                    <a:pt x="753" y="208"/>
                    <a:pt x="753" y="208"/>
                    <a:pt x="753" y="208"/>
                  </a:cubicBezTo>
                  <a:cubicBezTo>
                    <a:pt x="756" y="208"/>
                    <a:pt x="756" y="208"/>
                    <a:pt x="756" y="208"/>
                  </a:cubicBezTo>
                  <a:cubicBezTo>
                    <a:pt x="756" y="205"/>
                    <a:pt x="756" y="205"/>
                    <a:pt x="756" y="205"/>
                  </a:cubicBezTo>
                  <a:cubicBezTo>
                    <a:pt x="762" y="205"/>
                    <a:pt x="762" y="205"/>
                    <a:pt x="762" y="205"/>
                  </a:cubicBezTo>
                  <a:cubicBezTo>
                    <a:pt x="762" y="203"/>
                    <a:pt x="762" y="203"/>
                    <a:pt x="762" y="203"/>
                  </a:cubicBezTo>
                  <a:cubicBezTo>
                    <a:pt x="777" y="203"/>
                    <a:pt x="777" y="203"/>
                    <a:pt x="777" y="203"/>
                  </a:cubicBezTo>
                  <a:cubicBezTo>
                    <a:pt x="777" y="202"/>
                    <a:pt x="777" y="202"/>
                    <a:pt x="777" y="202"/>
                  </a:cubicBezTo>
                  <a:cubicBezTo>
                    <a:pt x="783" y="202"/>
                    <a:pt x="783" y="202"/>
                    <a:pt x="783" y="202"/>
                  </a:cubicBezTo>
                  <a:cubicBezTo>
                    <a:pt x="783" y="200"/>
                    <a:pt x="783" y="200"/>
                    <a:pt x="783" y="200"/>
                  </a:cubicBezTo>
                  <a:cubicBezTo>
                    <a:pt x="797" y="200"/>
                    <a:pt x="797" y="200"/>
                    <a:pt x="797" y="200"/>
                  </a:cubicBezTo>
                  <a:cubicBezTo>
                    <a:pt x="797" y="198"/>
                    <a:pt x="797" y="198"/>
                    <a:pt x="797" y="198"/>
                  </a:cubicBezTo>
                  <a:cubicBezTo>
                    <a:pt x="807" y="198"/>
                    <a:pt x="807" y="198"/>
                    <a:pt x="807" y="198"/>
                  </a:cubicBezTo>
                  <a:cubicBezTo>
                    <a:pt x="807" y="195"/>
                    <a:pt x="807" y="195"/>
                    <a:pt x="807" y="195"/>
                  </a:cubicBezTo>
                  <a:cubicBezTo>
                    <a:pt x="822" y="195"/>
                    <a:pt x="822" y="195"/>
                    <a:pt x="822" y="195"/>
                  </a:cubicBezTo>
                  <a:cubicBezTo>
                    <a:pt x="822" y="193"/>
                    <a:pt x="822" y="193"/>
                    <a:pt x="822" y="193"/>
                  </a:cubicBezTo>
                  <a:cubicBezTo>
                    <a:pt x="833" y="193"/>
                    <a:pt x="833" y="193"/>
                    <a:pt x="833" y="193"/>
                  </a:cubicBezTo>
                  <a:cubicBezTo>
                    <a:pt x="833" y="190"/>
                    <a:pt x="833" y="190"/>
                    <a:pt x="833" y="190"/>
                  </a:cubicBezTo>
                  <a:cubicBezTo>
                    <a:pt x="843" y="190"/>
                    <a:pt x="843" y="190"/>
                    <a:pt x="843" y="190"/>
                  </a:cubicBezTo>
                  <a:cubicBezTo>
                    <a:pt x="843" y="187"/>
                    <a:pt x="843" y="187"/>
                    <a:pt x="843" y="187"/>
                  </a:cubicBezTo>
                  <a:cubicBezTo>
                    <a:pt x="853" y="187"/>
                    <a:pt x="853" y="187"/>
                    <a:pt x="853" y="187"/>
                  </a:cubicBezTo>
                  <a:cubicBezTo>
                    <a:pt x="853" y="185"/>
                    <a:pt x="853" y="185"/>
                    <a:pt x="853" y="185"/>
                  </a:cubicBezTo>
                  <a:cubicBezTo>
                    <a:pt x="863" y="185"/>
                    <a:pt x="863" y="185"/>
                    <a:pt x="863" y="185"/>
                  </a:cubicBezTo>
                  <a:cubicBezTo>
                    <a:pt x="863" y="184"/>
                    <a:pt x="863" y="184"/>
                    <a:pt x="863" y="184"/>
                  </a:cubicBezTo>
                  <a:cubicBezTo>
                    <a:pt x="879" y="184"/>
                    <a:pt x="879" y="184"/>
                    <a:pt x="879" y="184"/>
                  </a:cubicBezTo>
                  <a:cubicBezTo>
                    <a:pt x="879" y="181"/>
                    <a:pt x="879" y="181"/>
                    <a:pt x="879" y="181"/>
                  </a:cubicBezTo>
                  <a:cubicBezTo>
                    <a:pt x="884" y="181"/>
                    <a:pt x="884" y="181"/>
                    <a:pt x="884" y="181"/>
                  </a:cubicBezTo>
                  <a:cubicBezTo>
                    <a:pt x="884" y="179"/>
                    <a:pt x="884" y="179"/>
                    <a:pt x="884" y="179"/>
                  </a:cubicBezTo>
                  <a:cubicBezTo>
                    <a:pt x="889" y="179"/>
                    <a:pt x="889" y="179"/>
                    <a:pt x="889" y="179"/>
                  </a:cubicBezTo>
                  <a:cubicBezTo>
                    <a:pt x="889" y="178"/>
                    <a:pt x="889" y="178"/>
                    <a:pt x="889" y="178"/>
                  </a:cubicBezTo>
                  <a:cubicBezTo>
                    <a:pt x="894" y="178"/>
                    <a:pt x="894" y="178"/>
                    <a:pt x="894" y="178"/>
                  </a:cubicBezTo>
                  <a:cubicBezTo>
                    <a:pt x="894" y="174"/>
                    <a:pt x="894" y="174"/>
                    <a:pt x="894" y="174"/>
                  </a:cubicBezTo>
                  <a:cubicBezTo>
                    <a:pt x="911" y="174"/>
                    <a:pt x="911" y="174"/>
                    <a:pt x="911" y="174"/>
                  </a:cubicBezTo>
                  <a:cubicBezTo>
                    <a:pt x="911" y="173"/>
                    <a:pt x="911" y="173"/>
                    <a:pt x="911" y="173"/>
                  </a:cubicBezTo>
                  <a:cubicBezTo>
                    <a:pt x="915" y="173"/>
                    <a:pt x="915" y="173"/>
                    <a:pt x="915" y="173"/>
                  </a:cubicBezTo>
                  <a:cubicBezTo>
                    <a:pt x="915" y="171"/>
                    <a:pt x="915" y="171"/>
                    <a:pt x="915" y="171"/>
                  </a:cubicBezTo>
                  <a:cubicBezTo>
                    <a:pt x="921" y="171"/>
                    <a:pt x="921" y="171"/>
                    <a:pt x="921" y="171"/>
                  </a:cubicBezTo>
                  <a:cubicBezTo>
                    <a:pt x="921" y="170"/>
                    <a:pt x="921" y="170"/>
                    <a:pt x="921" y="170"/>
                  </a:cubicBezTo>
                  <a:cubicBezTo>
                    <a:pt x="925" y="170"/>
                    <a:pt x="925" y="170"/>
                    <a:pt x="925" y="170"/>
                  </a:cubicBezTo>
                  <a:cubicBezTo>
                    <a:pt x="925" y="168"/>
                    <a:pt x="925" y="168"/>
                    <a:pt x="925" y="168"/>
                  </a:cubicBezTo>
                  <a:cubicBezTo>
                    <a:pt x="932" y="168"/>
                    <a:pt x="932" y="168"/>
                    <a:pt x="932" y="168"/>
                  </a:cubicBezTo>
                  <a:cubicBezTo>
                    <a:pt x="932" y="165"/>
                    <a:pt x="932" y="165"/>
                    <a:pt x="932" y="165"/>
                  </a:cubicBezTo>
                  <a:cubicBezTo>
                    <a:pt x="936" y="165"/>
                    <a:pt x="936" y="165"/>
                    <a:pt x="936" y="165"/>
                  </a:cubicBezTo>
                  <a:cubicBezTo>
                    <a:pt x="936" y="163"/>
                    <a:pt x="936" y="163"/>
                    <a:pt x="936" y="163"/>
                  </a:cubicBezTo>
                  <a:cubicBezTo>
                    <a:pt x="942" y="163"/>
                    <a:pt x="942" y="163"/>
                    <a:pt x="942" y="163"/>
                  </a:cubicBezTo>
                  <a:cubicBezTo>
                    <a:pt x="942" y="159"/>
                    <a:pt x="942" y="159"/>
                    <a:pt x="942" y="159"/>
                  </a:cubicBezTo>
                  <a:cubicBezTo>
                    <a:pt x="952" y="159"/>
                    <a:pt x="952" y="159"/>
                    <a:pt x="952" y="159"/>
                  </a:cubicBezTo>
                  <a:cubicBezTo>
                    <a:pt x="952" y="156"/>
                    <a:pt x="952" y="156"/>
                    <a:pt x="952" y="156"/>
                  </a:cubicBezTo>
                  <a:cubicBezTo>
                    <a:pt x="957" y="156"/>
                    <a:pt x="957" y="156"/>
                    <a:pt x="957" y="156"/>
                  </a:cubicBezTo>
                  <a:cubicBezTo>
                    <a:pt x="957" y="154"/>
                    <a:pt x="957" y="154"/>
                    <a:pt x="957" y="154"/>
                  </a:cubicBezTo>
                  <a:cubicBezTo>
                    <a:pt x="972" y="154"/>
                    <a:pt x="972" y="154"/>
                    <a:pt x="972" y="154"/>
                  </a:cubicBezTo>
                  <a:cubicBezTo>
                    <a:pt x="972" y="153"/>
                    <a:pt x="972" y="153"/>
                    <a:pt x="972" y="153"/>
                  </a:cubicBezTo>
                  <a:cubicBezTo>
                    <a:pt x="983" y="153"/>
                    <a:pt x="983" y="153"/>
                    <a:pt x="983" y="153"/>
                  </a:cubicBezTo>
                  <a:cubicBezTo>
                    <a:pt x="983" y="152"/>
                    <a:pt x="983" y="152"/>
                    <a:pt x="983" y="152"/>
                  </a:cubicBezTo>
                  <a:cubicBezTo>
                    <a:pt x="987" y="152"/>
                    <a:pt x="987" y="152"/>
                    <a:pt x="987" y="152"/>
                  </a:cubicBezTo>
                  <a:cubicBezTo>
                    <a:pt x="987" y="150"/>
                    <a:pt x="987" y="150"/>
                    <a:pt x="987" y="150"/>
                  </a:cubicBezTo>
                  <a:cubicBezTo>
                    <a:pt x="997" y="150"/>
                    <a:pt x="997" y="150"/>
                    <a:pt x="997" y="150"/>
                  </a:cubicBezTo>
                  <a:cubicBezTo>
                    <a:pt x="997" y="147"/>
                    <a:pt x="997" y="147"/>
                    <a:pt x="997" y="147"/>
                  </a:cubicBezTo>
                  <a:cubicBezTo>
                    <a:pt x="1007" y="147"/>
                    <a:pt x="1007" y="147"/>
                    <a:pt x="1007" y="147"/>
                  </a:cubicBezTo>
                  <a:cubicBezTo>
                    <a:pt x="1007" y="146"/>
                    <a:pt x="1007" y="146"/>
                    <a:pt x="1007" y="146"/>
                  </a:cubicBezTo>
                  <a:cubicBezTo>
                    <a:pt x="1014" y="146"/>
                    <a:pt x="1014" y="146"/>
                    <a:pt x="1014" y="146"/>
                  </a:cubicBezTo>
                  <a:cubicBezTo>
                    <a:pt x="1014" y="142"/>
                    <a:pt x="1014" y="142"/>
                    <a:pt x="1014" y="142"/>
                  </a:cubicBezTo>
                  <a:cubicBezTo>
                    <a:pt x="1028" y="142"/>
                    <a:pt x="1028" y="142"/>
                    <a:pt x="1028" y="142"/>
                  </a:cubicBezTo>
                  <a:cubicBezTo>
                    <a:pt x="1028" y="140"/>
                    <a:pt x="1028" y="140"/>
                    <a:pt x="1028" y="140"/>
                  </a:cubicBezTo>
                  <a:cubicBezTo>
                    <a:pt x="1039" y="140"/>
                    <a:pt x="1039" y="140"/>
                    <a:pt x="1039" y="140"/>
                  </a:cubicBezTo>
                  <a:cubicBezTo>
                    <a:pt x="1039" y="138"/>
                    <a:pt x="1039" y="138"/>
                    <a:pt x="1039" y="138"/>
                  </a:cubicBezTo>
                  <a:cubicBezTo>
                    <a:pt x="1049" y="138"/>
                    <a:pt x="1049" y="138"/>
                    <a:pt x="1049" y="138"/>
                  </a:cubicBezTo>
                  <a:cubicBezTo>
                    <a:pt x="1049" y="136"/>
                    <a:pt x="1049" y="136"/>
                    <a:pt x="1049" y="136"/>
                  </a:cubicBezTo>
                  <a:cubicBezTo>
                    <a:pt x="1053" y="136"/>
                    <a:pt x="1053" y="136"/>
                    <a:pt x="1053" y="136"/>
                  </a:cubicBezTo>
                  <a:cubicBezTo>
                    <a:pt x="1053" y="134"/>
                    <a:pt x="1053" y="134"/>
                    <a:pt x="1053" y="134"/>
                  </a:cubicBezTo>
                  <a:cubicBezTo>
                    <a:pt x="1059" y="134"/>
                    <a:pt x="1059" y="134"/>
                    <a:pt x="1059" y="134"/>
                  </a:cubicBezTo>
                  <a:cubicBezTo>
                    <a:pt x="1059" y="133"/>
                    <a:pt x="1059" y="133"/>
                    <a:pt x="1059" y="133"/>
                  </a:cubicBezTo>
                  <a:cubicBezTo>
                    <a:pt x="1064" y="133"/>
                    <a:pt x="1064" y="133"/>
                    <a:pt x="1064" y="133"/>
                  </a:cubicBezTo>
                  <a:cubicBezTo>
                    <a:pt x="1064" y="131"/>
                    <a:pt x="1064" y="131"/>
                    <a:pt x="1064" y="131"/>
                  </a:cubicBezTo>
                  <a:cubicBezTo>
                    <a:pt x="1079" y="131"/>
                    <a:pt x="1079" y="131"/>
                    <a:pt x="1079" y="131"/>
                  </a:cubicBezTo>
                  <a:cubicBezTo>
                    <a:pt x="1079" y="129"/>
                    <a:pt x="1079" y="129"/>
                    <a:pt x="1079" y="129"/>
                  </a:cubicBezTo>
                  <a:cubicBezTo>
                    <a:pt x="1083" y="129"/>
                    <a:pt x="1083" y="129"/>
                    <a:pt x="1083" y="129"/>
                  </a:cubicBezTo>
                  <a:cubicBezTo>
                    <a:pt x="1083" y="128"/>
                    <a:pt x="1083" y="128"/>
                    <a:pt x="1083" y="128"/>
                  </a:cubicBezTo>
                  <a:cubicBezTo>
                    <a:pt x="1094" y="128"/>
                    <a:pt x="1094" y="128"/>
                    <a:pt x="1094" y="128"/>
                  </a:cubicBezTo>
                  <a:cubicBezTo>
                    <a:pt x="1094" y="126"/>
                    <a:pt x="1094" y="126"/>
                    <a:pt x="1094" y="126"/>
                  </a:cubicBezTo>
                  <a:cubicBezTo>
                    <a:pt x="1100" y="126"/>
                    <a:pt x="1100" y="126"/>
                    <a:pt x="1100" y="126"/>
                  </a:cubicBezTo>
                  <a:cubicBezTo>
                    <a:pt x="1100" y="124"/>
                    <a:pt x="1100" y="124"/>
                    <a:pt x="1100" y="124"/>
                  </a:cubicBezTo>
                  <a:cubicBezTo>
                    <a:pt x="1104" y="124"/>
                    <a:pt x="1104" y="124"/>
                    <a:pt x="1104" y="124"/>
                  </a:cubicBezTo>
                  <a:cubicBezTo>
                    <a:pt x="1104" y="122"/>
                    <a:pt x="1104" y="122"/>
                    <a:pt x="1104" y="122"/>
                  </a:cubicBezTo>
                  <a:cubicBezTo>
                    <a:pt x="1110" y="122"/>
                    <a:pt x="1110" y="122"/>
                    <a:pt x="1110" y="122"/>
                  </a:cubicBezTo>
                  <a:cubicBezTo>
                    <a:pt x="1110" y="121"/>
                    <a:pt x="1110" y="121"/>
                    <a:pt x="1110" y="121"/>
                  </a:cubicBezTo>
                  <a:cubicBezTo>
                    <a:pt x="1122" y="121"/>
                    <a:pt x="1122" y="121"/>
                    <a:pt x="1122" y="121"/>
                  </a:cubicBezTo>
                  <a:cubicBezTo>
                    <a:pt x="1122" y="120"/>
                    <a:pt x="1122" y="120"/>
                    <a:pt x="1122" y="120"/>
                  </a:cubicBezTo>
                  <a:cubicBezTo>
                    <a:pt x="1125" y="120"/>
                    <a:pt x="1125" y="120"/>
                    <a:pt x="1125" y="120"/>
                  </a:cubicBezTo>
                  <a:cubicBezTo>
                    <a:pt x="1125" y="118"/>
                    <a:pt x="1125" y="118"/>
                    <a:pt x="1125" y="118"/>
                  </a:cubicBezTo>
                  <a:cubicBezTo>
                    <a:pt x="1136" y="118"/>
                    <a:pt x="1136" y="118"/>
                    <a:pt x="1136" y="118"/>
                  </a:cubicBezTo>
                  <a:cubicBezTo>
                    <a:pt x="1136" y="116"/>
                    <a:pt x="1136" y="116"/>
                    <a:pt x="1136" y="116"/>
                  </a:cubicBezTo>
                  <a:cubicBezTo>
                    <a:pt x="1156" y="116"/>
                    <a:pt x="1156" y="116"/>
                    <a:pt x="1156" y="116"/>
                  </a:cubicBezTo>
                  <a:cubicBezTo>
                    <a:pt x="1156" y="114"/>
                    <a:pt x="1156" y="114"/>
                    <a:pt x="1156" y="114"/>
                  </a:cubicBezTo>
                  <a:cubicBezTo>
                    <a:pt x="1161" y="114"/>
                    <a:pt x="1161" y="114"/>
                    <a:pt x="1161" y="114"/>
                  </a:cubicBezTo>
                  <a:cubicBezTo>
                    <a:pt x="1161" y="114"/>
                    <a:pt x="1161" y="114"/>
                    <a:pt x="1161" y="114"/>
                  </a:cubicBezTo>
                  <a:cubicBezTo>
                    <a:pt x="1177" y="114"/>
                    <a:pt x="1177" y="114"/>
                    <a:pt x="1177" y="114"/>
                  </a:cubicBezTo>
                  <a:cubicBezTo>
                    <a:pt x="1177" y="113"/>
                    <a:pt x="1177" y="113"/>
                    <a:pt x="1177" y="113"/>
                  </a:cubicBezTo>
                  <a:cubicBezTo>
                    <a:pt x="1182" y="113"/>
                    <a:pt x="1182" y="113"/>
                    <a:pt x="1182" y="113"/>
                  </a:cubicBezTo>
                  <a:cubicBezTo>
                    <a:pt x="1182" y="111"/>
                    <a:pt x="1182" y="111"/>
                    <a:pt x="1182" y="111"/>
                  </a:cubicBezTo>
                  <a:cubicBezTo>
                    <a:pt x="1186" y="111"/>
                    <a:pt x="1186" y="111"/>
                    <a:pt x="1186" y="111"/>
                  </a:cubicBezTo>
                  <a:cubicBezTo>
                    <a:pt x="1186" y="109"/>
                    <a:pt x="1186" y="109"/>
                    <a:pt x="1186" y="109"/>
                  </a:cubicBezTo>
                  <a:cubicBezTo>
                    <a:pt x="1192" y="109"/>
                    <a:pt x="1192" y="109"/>
                    <a:pt x="1192" y="109"/>
                  </a:cubicBezTo>
                  <a:cubicBezTo>
                    <a:pt x="1192" y="107"/>
                    <a:pt x="1192" y="107"/>
                    <a:pt x="1192" y="107"/>
                  </a:cubicBezTo>
                  <a:cubicBezTo>
                    <a:pt x="1213" y="107"/>
                    <a:pt x="1213" y="107"/>
                    <a:pt x="1213" y="107"/>
                  </a:cubicBezTo>
                  <a:cubicBezTo>
                    <a:pt x="1213" y="106"/>
                    <a:pt x="1213" y="106"/>
                    <a:pt x="1213" y="106"/>
                  </a:cubicBezTo>
                  <a:cubicBezTo>
                    <a:pt x="1218" y="106"/>
                    <a:pt x="1218" y="106"/>
                    <a:pt x="1218" y="106"/>
                  </a:cubicBezTo>
                  <a:cubicBezTo>
                    <a:pt x="1218" y="103"/>
                    <a:pt x="1218" y="103"/>
                    <a:pt x="1218" y="103"/>
                  </a:cubicBezTo>
                  <a:cubicBezTo>
                    <a:pt x="1228" y="103"/>
                    <a:pt x="1228" y="103"/>
                    <a:pt x="1228" y="103"/>
                  </a:cubicBezTo>
                  <a:cubicBezTo>
                    <a:pt x="1228" y="101"/>
                    <a:pt x="1228" y="101"/>
                    <a:pt x="1228" y="101"/>
                  </a:cubicBezTo>
                  <a:cubicBezTo>
                    <a:pt x="1234" y="101"/>
                    <a:pt x="1234" y="101"/>
                    <a:pt x="1234" y="101"/>
                  </a:cubicBezTo>
                  <a:cubicBezTo>
                    <a:pt x="1234" y="100"/>
                    <a:pt x="1234" y="100"/>
                    <a:pt x="1234" y="100"/>
                  </a:cubicBezTo>
                  <a:cubicBezTo>
                    <a:pt x="1248" y="100"/>
                    <a:pt x="1248" y="100"/>
                    <a:pt x="1248" y="100"/>
                  </a:cubicBezTo>
                  <a:cubicBezTo>
                    <a:pt x="1248" y="99"/>
                    <a:pt x="1248" y="99"/>
                    <a:pt x="1248" y="99"/>
                  </a:cubicBezTo>
                  <a:cubicBezTo>
                    <a:pt x="1253" y="99"/>
                    <a:pt x="1253" y="99"/>
                    <a:pt x="1253" y="99"/>
                  </a:cubicBezTo>
                  <a:cubicBezTo>
                    <a:pt x="1253" y="96"/>
                    <a:pt x="1253" y="96"/>
                    <a:pt x="1253" y="96"/>
                  </a:cubicBezTo>
                  <a:cubicBezTo>
                    <a:pt x="1262" y="96"/>
                    <a:pt x="1262" y="96"/>
                    <a:pt x="1262" y="96"/>
                  </a:cubicBezTo>
                  <a:cubicBezTo>
                    <a:pt x="1262" y="95"/>
                    <a:pt x="1262" y="95"/>
                    <a:pt x="1262" y="95"/>
                  </a:cubicBezTo>
                  <a:cubicBezTo>
                    <a:pt x="1289" y="95"/>
                    <a:pt x="1289" y="95"/>
                    <a:pt x="1289" y="95"/>
                  </a:cubicBezTo>
                  <a:cubicBezTo>
                    <a:pt x="1289" y="92"/>
                    <a:pt x="1289" y="92"/>
                    <a:pt x="1289" y="92"/>
                  </a:cubicBezTo>
                  <a:cubicBezTo>
                    <a:pt x="1294" y="92"/>
                    <a:pt x="1294" y="92"/>
                    <a:pt x="1294" y="92"/>
                  </a:cubicBezTo>
                  <a:cubicBezTo>
                    <a:pt x="1294" y="91"/>
                    <a:pt x="1294" y="91"/>
                    <a:pt x="1294" y="91"/>
                  </a:cubicBezTo>
                  <a:cubicBezTo>
                    <a:pt x="1300" y="91"/>
                    <a:pt x="1300" y="91"/>
                    <a:pt x="1300" y="91"/>
                  </a:cubicBezTo>
                  <a:cubicBezTo>
                    <a:pt x="1300" y="90"/>
                    <a:pt x="1300" y="90"/>
                    <a:pt x="1300" y="90"/>
                  </a:cubicBezTo>
                  <a:cubicBezTo>
                    <a:pt x="1310" y="90"/>
                    <a:pt x="1310" y="90"/>
                    <a:pt x="1310" y="90"/>
                  </a:cubicBezTo>
                  <a:cubicBezTo>
                    <a:pt x="1310" y="89"/>
                    <a:pt x="1310" y="89"/>
                    <a:pt x="1310" y="89"/>
                  </a:cubicBezTo>
                  <a:cubicBezTo>
                    <a:pt x="1315" y="89"/>
                    <a:pt x="1315" y="89"/>
                    <a:pt x="1315" y="89"/>
                  </a:cubicBezTo>
                  <a:cubicBezTo>
                    <a:pt x="1315" y="87"/>
                    <a:pt x="1315" y="87"/>
                    <a:pt x="1315" y="87"/>
                  </a:cubicBezTo>
                  <a:cubicBezTo>
                    <a:pt x="1331" y="87"/>
                    <a:pt x="1331" y="87"/>
                    <a:pt x="1331" y="87"/>
                  </a:cubicBezTo>
                  <a:cubicBezTo>
                    <a:pt x="1331" y="84"/>
                    <a:pt x="1331" y="84"/>
                    <a:pt x="1331" y="84"/>
                  </a:cubicBezTo>
                  <a:cubicBezTo>
                    <a:pt x="1334" y="84"/>
                    <a:pt x="1334" y="84"/>
                    <a:pt x="1334" y="84"/>
                  </a:cubicBezTo>
                  <a:cubicBezTo>
                    <a:pt x="1334" y="81"/>
                    <a:pt x="1334" y="81"/>
                    <a:pt x="1334" y="81"/>
                  </a:cubicBezTo>
                  <a:cubicBezTo>
                    <a:pt x="1341" y="81"/>
                    <a:pt x="1341" y="81"/>
                    <a:pt x="1341" y="81"/>
                  </a:cubicBezTo>
                  <a:cubicBezTo>
                    <a:pt x="1341" y="80"/>
                    <a:pt x="1341" y="80"/>
                    <a:pt x="1341" y="80"/>
                  </a:cubicBezTo>
                  <a:cubicBezTo>
                    <a:pt x="1345" y="80"/>
                    <a:pt x="1345" y="80"/>
                    <a:pt x="1345" y="80"/>
                  </a:cubicBezTo>
                  <a:cubicBezTo>
                    <a:pt x="1345" y="77"/>
                    <a:pt x="1345" y="77"/>
                    <a:pt x="1345" y="77"/>
                  </a:cubicBezTo>
                  <a:cubicBezTo>
                    <a:pt x="1351" y="77"/>
                    <a:pt x="1351" y="77"/>
                    <a:pt x="1351" y="77"/>
                  </a:cubicBezTo>
                  <a:cubicBezTo>
                    <a:pt x="1351" y="75"/>
                    <a:pt x="1351" y="75"/>
                    <a:pt x="1351" y="75"/>
                  </a:cubicBezTo>
                  <a:cubicBezTo>
                    <a:pt x="1355" y="75"/>
                    <a:pt x="1355" y="75"/>
                    <a:pt x="1355" y="75"/>
                  </a:cubicBezTo>
                  <a:cubicBezTo>
                    <a:pt x="1355" y="74"/>
                    <a:pt x="1355" y="74"/>
                    <a:pt x="1355" y="74"/>
                  </a:cubicBezTo>
                  <a:cubicBezTo>
                    <a:pt x="1362" y="74"/>
                    <a:pt x="1362" y="74"/>
                    <a:pt x="1362" y="74"/>
                  </a:cubicBezTo>
                  <a:cubicBezTo>
                    <a:pt x="1362" y="73"/>
                    <a:pt x="1362" y="73"/>
                    <a:pt x="1362" y="73"/>
                  </a:cubicBezTo>
                  <a:cubicBezTo>
                    <a:pt x="1365" y="73"/>
                    <a:pt x="1365" y="73"/>
                    <a:pt x="1365" y="73"/>
                  </a:cubicBezTo>
                  <a:cubicBezTo>
                    <a:pt x="1365" y="70"/>
                    <a:pt x="1365" y="70"/>
                    <a:pt x="1365" y="70"/>
                  </a:cubicBezTo>
                  <a:cubicBezTo>
                    <a:pt x="1376" y="70"/>
                    <a:pt x="1376" y="70"/>
                    <a:pt x="1376" y="70"/>
                  </a:cubicBezTo>
                  <a:cubicBezTo>
                    <a:pt x="1376" y="68"/>
                    <a:pt x="1376" y="68"/>
                    <a:pt x="1376" y="68"/>
                  </a:cubicBezTo>
                  <a:cubicBezTo>
                    <a:pt x="1392" y="68"/>
                    <a:pt x="1392" y="68"/>
                    <a:pt x="1392" y="68"/>
                  </a:cubicBezTo>
                  <a:cubicBezTo>
                    <a:pt x="1392" y="67"/>
                    <a:pt x="1392" y="67"/>
                    <a:pt x="1392" y="67"/>
                  </a:cubicBezTo>
                  <a:cubicBezTo>
                    <a:pt x="1406" y="67"/>
                    <a:pt x="1406" y="67"/>
                    <a:pt x="1406" y="67"/>
                  </a:cubicBezTo>
                  <a:cubicBezTo>
                    <a:pt x="1406" y="65"/>
                    <a:pt x="1406" y="65"/>
                    <a:pt x="1406" y="65"/>
                  </a:cubicBezTo>
                  <a:cubicBezTo>
                    <a:pt x="1434" y="65"/>
                    <a:pt x="1434" y="65"/>
                    <a:pt x="1434" y="65"/>
                  </a:cubicBezTo>
                  <a:cubicBezTo>
                    <a:pt x="1434" y="62"/>
                    <a:pt x="1434" y="62"/>
                    <a:pt x="1434" y="62"/>
                  </a:cubicBezTo>
                  <a:cubicBezTo>
                    <a:pt x="1448" y="62"/>
                    <a:pt x="1448" y="62"/>
                    <a:pt x="1448" y="62"/>
                  </a:cubicBezTo>
                  <a:cubicBezTo>
                    <a:pt x="1448" y="60"/>
                    <a:pt x="1448" y="60"/>
                    <a:pt x="1448" y="60"/>
                  </a:cubicBezTo>
                  <a:cubicBezTo>
                    <a:pt x="1454" y="60"/>
                    <a:pt x="1454" y="60"/>
                    <a:pt x="1454" y="60"/>
                  </a:cubicBezTo>
                  <a:cubicBezTo>
                    <a:pt x="1454" y="58"/>
                    <a:pt x="1454" y="58"/>
                    <a:pt x="1454" y="58"/>
                  </a:cubicBezTo>
                  <a:cubicBezTo>
                    <a:pt x="1459" y="58"/>
                    <a:pt x="1459" y="58"/>
                    <a:pt x="1459" y="58"/>
                  </a:cubicBezTo>
                  <a:cubicBezTo>
                    <a:pt x="1459" y="56"/>
                    <a:pt x="1459" y="56"/>
                    <a:pt x="1459" y="56"/>
                  </a:cubicBezTo>
                  <a:cubicBezTo>
                    <a:pt x="1469" y="56"/>
                    <a:pt x="1469" y="56"/>
                    <a:pt x="1469" y="56"/>
                  </a:cubicBezTo>
                  <a:cubicBezTo>
                    <a:pt x="1469" y="54"/>
                    <a:pt x="1469" y="54"/>
                    <a:pt x="1469" y="54"/>
                  </a:cubicBezTo>
                  <a:cubicBezTo>
                    <a:pt x="1473" y="54"/>
                    <a:pt x="1473" y="54"/>
                    <a:pt x="1473" y="54"/>
                  </a:cubicBezTo>
                  <a:cubicBezTo>
                    <a:pt x="1478" y="54"/>
                    <a:pt x="1478" y="54"/>
                    <a:pt x="1478" y="54"/>
                  </a:cubicBezTo>
                  <a:cubicBezTo>
                    <a:pt x="1478" y="53"/>
                    <a:pt x="1478" y="53"/>
                    <a:pt x="1478" y="53"/>
                  </a:cubicBezTo>
                  <a:cubicBezTo>
                    <a:pt x="1482" y="53"/>
                    <a:pt x="1482" y="53"/>
                    <a:pt x="1482" y="53"/>
                  </a:cubicBezTo>
                  <a:cubicBezTo>
                    <a:pt x="1482" y="51"/>
                    <a:pt x="1482" y="51"/>
                    <a:pt x="1482" y="51"/>
                  </a:cubicBezTo>
                  <a:cubicBezTo>
                    <a:pt x="1499" y="51"/>
                    <a:pt x="1499" y="51"/>
                    <a:pt x="1499" y="51"/>
                  </a:cubicBezTo>
                  <a:cubicBezTo>
                    <a:pt x="1499" y="49"/>
                    <a:pt x="1499" y="49"/>
                    <a:pt x="1499" y="49"/>
                  </a:cubicBezTo>
                  <a:cubicBezTo>
                    <a:pt x="1513" y="49"/>
                    <a:pt x="1513" y="49"/>
                    <a:pt x="1513" y="49"/>
                  </a:cubicBezTo>
                  <a:cubicBezTo>
                    <a:pt x="1513" y="47"/>
                    <a:pt x="1513" y="47"/>
                    <a:pt x="1513" y="47"/>
                  </a:cubicBezTo>
                  <a:cubicBezTo>
                    <a:pt x="1520" y="47"/>
                    <a:pt x="1520" y="47"/>
                    <a:pt x="1520" y="47"/>
                  </a:cubicBezTo>
                  <a:cubicBezTo>
                    <a:pt x="1520" y="46"/>
                    <a:pt x="1520" y="46"/>
                    <a:pt x="1520" y="46"/>
                  </a:cubicBezTo>
                  <a:cubicBezTo>
                    <a:pt x="1524" y="46"/>
                    <a:pt x="1524" y="46"/>
                    <a:pt x="1524" y="46"/>
                  </a:cubicBezTo>
                  <a:cubicBezTo>
                    <a:pt x="1524" y="44"/>
                    <a:pt x="1524" y="44"/>
                    <a:pt x="1524" y="44"/>
                  </a:cubicBezTo>
                  <a:cubicBezTo>
                    <a:pt x="1530" y="44"/>
                    <a:pt x="1530" y="44"/>
                    <a:pt x="1530" y="44"/>
                  </a:cubicBezTo>
                  <a:cubicBezTo>
                    <a:pt x="1530" y="42"/>
                    <a:pt x="1530" y="42"/>
                    <a:pt x="1530" y="42"/>
                  </a:cubicBezTo>
                  <a:cubicBezTo>
                    <a:pt x="1535" y="42"/>
                    <a:pt x="1535" y="42"/>
                    <a:pt x="1535" y="42"/>
                  </a:cubicBezTo>
                  <a:cubicBezTo>
                    <a:pt x="1535" y="40"/>
                    <a:pt x="1535" y="40"/>
                    <a:pt x="1535" y="40"/>
                  </a:cubicBezTo>
                  <a:cubicBezTo>
                    <a:pt x="1551" y="40"/>
                    <a:pt x="1551" y="40"/>
                    <a:pt x="1551" y="40"/>
                  </a:cubicBezTo>
                  <a:cubicBezTo>
                    <a:pt x="1551" y="39"/>
                    <a:pt x="1551" y="39"/>
                    <a:pt x="1551" y="39"/>
                  </a:cubicBezTo>
                  <a:cubicBezTo>
                    <a:pt x="1565" y="39"/>
                    <a:pt x="1565" y="39"/>
                    <a:pt x="1565" y="39"/>
                  </a:cubicBezTo>
                  <a:cubicBezTo>
                    <a:pt x="1565" y="37"/>
                    <a:pt x="1565" y="37"/>
                    <a:pt x="1565" y="37"/>
                  </a:cubicBezTo>
                  <a:cubicBezTo>
                    <a:pt x="1571" y="37"/>
                    <a:pt x="1571" y="37"/>
                    <a:pt x="1571" y="37"/>
                  </a:cubicBezTo>
                  <a:cubicBezTo>
                    <a:pt x="1571" y="37"/>
                    <a:pt x="1571" y="37"/>
                    <a:pt x="1571" y="37"/>
                  </a:cubicBezTo>
                  <a:cubicBezTo>
                    <a:pt x="1575" y="37"/>
                    <a:pt x="1575" y="37"/>
                    <a:pt x="1575" y="37"/>
                  </a:cubicBezTo>
                  <a:cubicBezTo>
                    <a:pt x="1575" y="34"/>
                    <a:pt x="1575" y="34"/>
                    <a:pt x="1575" y="34"/>
                  </a:cubicBezTo>
                  <a:cubicBezTo>
                    <a:pt x="1581" y="34"/>
                    <a:pt x="1581" y="34"/>
                    <a:pt x="1581" y="34"/>
                  </a:cubicBezTo>
                  <a:cubicBezTo>
                    <a:pt x="1581" y="33"/>
                    <a:pt x="1581" y="33"/>
                    <a:pt x="1581" y="33"/>
                  </a:cubicBezTo>
                  <a:cubicBezTo>
                    <a:pt x="1595" y="33"/>
                    <a:pt x="1595" y="33"/>
                    <a:pt x="1595" y="33"/>
                  </a:cubicBezTo>
                  <a:cubicBezTo>
                    <a:pt x="1595" y="32"/>
                    <a:pt x="1595" y="32"/>
                    <a:pt x="1595" y="32"/>
                  </a:cubicBezTo>
                  <a:cubicBezTo>
                    <a:pt x="1622" y="32"/>
                    <a:pt x="1622" y="32"/>
                    <a:pt x="1622" y="32"/>
                  </a:cubicBezTo>
                  <a:cubicBezTo>
                    <a:pt x="1622" y="29"/>
                    <a:pt x="1622" y="29"/>
                    <a:pt x="1622" y="29"/>
                  </a:cubicBezTo>
                  <a:cubicBezTo>
                    <a:pt x="1633" y="29"/>
                    <a:pt x="1633" y="29"/>
                    <a:pt x="1633" y="29"/>
                  </a:cubicBezTo>
                  <a:cubicBezTo>
                    <a:pt x="1633" y="28"/>
                    <a:pt x="1633" y="28"/>
                    <a:pt x="1633" y="28"/>
                  </a:cubicBezTo>
                  <a:cubicBezTo>
                    <a:pt x="1637" y="28"/>
                    <a:pt x="1637" y="28"/>
                    <a:pt x="1637" y="28"/>
                  </a:cubicBezTo>
                  <a:cubicBezTo>
                    <a:pt x="1637" y="25"/>
                    <a:pt x="1637" y="25"/>
                    <a:pt x="1637" y="25"/>
                  </a:cubicBezTo>
                  <a:cubicBezTo>
                    <a:pt x="1663" y="25"/>
                    <a:pt x="1663" y="25"/>
                    <a:pt x="1663" y="25"/>
                  </a:cubicBezTo>
                  <a:cubicBezTo>
                    <a:pt x="1663" y="24"/>
                    <a:pt x="1663" y="24"/>
                    <a:pt x="1663" y="24"/>
                  </a:cubicBezTo>
                  <a:cubicBezTo>
                    <a:pt x="1667" y="24"/>
                    <a:pt x="1667" y="24"/>
                    <a:pt x="1667" y="24"/>
                  </a:cubicBezTo>
                  <a:cubicBezTo>
                    <a:pt x="1678" y="24"/>
                    <a:pt x="1678" y="24"/>
                    <a:pt x="1678" y="24"/>
                  </a:cubicBezTo>
                  <a:cubicBezTo>
                    <a:pt x="1678" y="22"/>
                    <a:pt x="1678" y="22"/>
                    <a:pt x="1678" y="22"/>
                  </a:cubicBezTo>
                  <a:cubicBezTo>
                    <a:pt x="1699" y="22"/>
                    <a:pt x="1699" y="22"/>
                    <a:pt x="1699" y="22"/>
                  </a:cubicBezTo>
                  <a:cubicBezTo>
                    <a:pt x="1699" y="20"/>
                    <a:pt x="1699" y="20"/>
                    <a:pt x="1699" y="20"/>
                  </a:cubicBezTo>
                  <a:cubicBezTo>
                    <a:pt x="1709" y="20"/>
                    <a:pt x="1709" y="20"/>
                    <a:pt x="1709" y="20"/>
                  </a:cubicBezTo>
                  <a:cubicBezTo>
                    <a:pt x="1709" y="18"/>
                    <a:pt x="1709" y="18"/>
                    <a:pt x="1709" y="18"/>
                  </a:cubicBezTo>
                  <a:cubicBezTo>
                    <a:pt x="1720" y="18"/>
                    <a:pt x="1720" y="18"/>
                    <a:pt x="1720" y="18"/>
                  </a:cubicBezTo>
                  <a:cubicBezTo>
                    <a:pt x="1720" y="17"/>
                    <a:pt x="1720" y="17"/>
                    <a:pt x="1720" y="17"/>
                  </a:cubicBezTo>
                  <a:cubicBezTo>
                    <a:pt x="1729" y="17"/>
                    <a:pt x="1729" y="17"/>
                    <a:pt x="1729" y="17"/>
                  </a:cubicBezTo>
                  <a:cubicBezTo>
                    <a:pt x="1729" y="15"/>
                    <a:pt x="1729" y="15"/>
                    <a:pt x="1729" y="15"/>
                  </a:cubicBezTo>
                  <a:cubicBezTo>
                    <a:pt x="1733" y="15"/>
                    <a:pt x="1733" y="15"/>
                    <a:pt x="1733" y="15"/>
                  </a:cubicBezTo>
                  <a:cubicBezTo>
                    <a:pt x="1733" y="14"/>
                    <a:pt x="1733" y="14"/>
                    <a:pt x="1733" y="14"/>
                  </a:cubicBezTo>
                  <a:cubicBezTo>
                    <a:pt x="1750" y="14"/>
                    <a:pt x="1750" y="14"/>
                    <a:pt x="1750" y="14"/>
                  </a:cubicBezTo>
                  <a:cubicBezTo>
                    <a:pt x="1750" y="13"/>
                    <a:pt x="1750" y="13"/>
                    <a:pt x="1750" y="13"/>
                  </a:cubicBezTo>
                  <a:cubicBezTo>
                    <a:pt x="1802" y="13"/>
                    <a:pt x="1802" y="13"/>
                    <a:pt x="1802" y="13"/>
                  </a:cubicBezTo>
                  <a:cubicBezTo>
                    <a:pt x="1802" y="10"/>
                    <a:pt x="1802" y="10"/>
                    <a:pt x="1802" y="10"/>
                  </a:cubicBezTo>
                  <a:cubicBezTo>
                    <a:pt x="1812" y="10"/>
                    <a:pt x="1812" y="10"/>
                    <a:pt x="1812" y="10"/>
                  </a:cubicBezTo>
                  <a:cubicBezTo>
                    <a:pt x="1812" y="7"/>
                    <a:pt x="1812" y="7"/>
                    <a:pt x="1812" y="7"/>
                  </a:cubicBezTo>
                  <a:cubicBezTo>
                    <a:pt x="1831" y="7"/>
                    <a:pt x="1831" y="7"/>
                    <a:pt x="1831" y="7"/>
                  </a:cubicBezTo>
                  <a:cubicBezTo>
                    <a:pt x="1831" y="5"/>
                    <a:pt x="1831" y="5"/>
                    <a:pt x="1831" y="5"/>
                  </a:cubicBezTo>
                  <a:cubicBezTo>
                    <a:pt x="1847" y="5"/>
                    <a:pt x="1847" y="5"/>
                    <a:pt x="1847" y="5"/>
                  </a:cubicBezTo>
                  <a:cubicBezTo>
                    <a:pt x="1847" y="4"/>
                    <a:pt x="1847" y="4"/>
                    <a:pt x="1847" y="4"/>
                  </a:cubicBezTo>
                  <a:cubicBezTo>
                    <a:pt x="1863" y="4"/>
                    <a:pt x="1863" y="4"/>
                    <a:pt x="1863" y="4"/>
                  </a:cubicBezTo>
                  <a:cubicBezTo>
                    <a:pt x="1863" y="2"/>
                    <a:pt x="1863" y="2"/>
                    <a:pt x="1863" y="2"/>
                  </a:cubicBezTo>
                  <a:cubicBezTo>
                    <a:pt x="1868" y="2"/>
                    <a:pt x="1868" y="2"/>
                    <a:pt x="1868" y="2"/>
                  </a:cubicBezTo>
                  <a:cubicBezTo>
                    <a:pt x="1868" y="0"/>
                    <a:pt x="1868" y="0"/>
                    <a:pt x="1868" y="0"/>
                  </a:cubicBezTo>
                </a:path>
              </a:pathLst>
            </a:custGeom>
            <a:noFill/>
            <a:ln w="22225" cap="flat">
              <a:solidFill>
                <a:srgbClr val="FF4DC7"/>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a:solidFill>
                  <a:prstClr val="white"/>
                </a:solidFill>
              </a:endParaRPr>
            </a:p>
          </p:txBody>
        </p:sp>
        <p:sp>
          <p:nvSpPr>
            <p:cNvPr id="49173" name="Freeform 6"/>
            <p:cNvSpPr>
              <a:spLocks/>
            </p:cNvSpPr>
            <p:nvPr/>
          </p:nvSpPr>
          <p:spPr bwMode="auto">
            <a:xfrm>
              <a:off x="2168056" y="3009670"/>
              <a:ext cx="5548772" cy="1434875"/>
            </a:xfrm>
            <a:custGeom>
              <a:avLst/>
              <a:gdLst>
                <a:gd name="T0" fmla="*/ 2147483646 w 4417"/>
                <a:gd name="T1" fmla="*/ 2147483646 h 1119"/>
                <a:gd name="T2" fmla="*/ 2147483646 w 4417"/>
                <a:gd name="T3" fmla="*/ 2147483646 h 1119"/>
                <a:gd name="T4" fmla="*/ 2147483646 w 4417"/>
                <a:gd name="T5" fmla="*/ 2147483646 h 1119"/>
                <a:gd name="T6" fmla="*/ 2147483646 w 4417"/>
                <a:gd name="T7" fmla="*/ 2147483646 h 1119"/>
                <a:gd name="T8" fmla="*/ 2147483646 w 4417"/>
                <a:gd name="T9" fmla="*/ 2147483646 h 1119"/>
                <a:gd name="T10" fmla="*/ 2147483646 w 4417"/>
                <a:gd name="T11" fmla="*/ 2147483646 h 1119"/>
                <a:gd name="T12" fmla="*/ 2147483646 w 4417"/>
                <a:gd name="T13" fmla="*/ 2147483646 h 1119"/>
                <a:gd name="T14" fmla="*/ 2147483646 w 4417"/>
                <a:gd name="T15" fmla="*/ 2147483646 h 1119"/>
                <a:gd name="T16" fmla="*/ 2147483646 w 4417"/>
                <a:gd name="T17" fmla="*/ 2147483646 h 1119"/>
                <a:gd name="T18" fmla="*/ 2147483646 w 4417"/>
                <a:gd name="T19" fmla="*/ 2147483646 h 1119"/>
                <a:gd name="T20" fmla="*/ 2147483646 w 4417"/>
                <a:gd name="T21" fmla="*/ 2147483646 h 1119"/>
                <a:gd name="T22" fmla="*/ 2147483646 w 4417"/>
                <a:gd name="T23" fmla="*/ 2147483646 h 1119"/>
                <a:gd name="T24" fmla="*/ 2147483646 w 4417"/>
                <a:gd name="T25" fmla="*/ 2147483646 h 1119"/>
                <a:gd name="T26" fmla="*/ 2147483646 w 4417"/>
                <a:gd name="T27" fmla="*/ 2147483646 h 1119"/>
                <a:gd name="T28" fmla="*/ 2147483646 w 4417"/>
                <a:gd name="T29" fmla="*/ 2147483646 h 1119"/>
                <a:gd name="T30" fmla="*/ 2147483646 w 4417"/>
                <a:gd name="T31" fmla="*/ 2147483646 h 1119"/>
                <a:gd name="T32" fmla="*/ 2147483646 w 4417"/>
                <a:gd name="T33" fmla="*/ 2147483646 h 1119"/>
                <a:gd name="T34" fmla="*/ 2147483646 w 4417"/>
                <a:gd name="T35" fmla="*/ 2147483646 h 1119"/>
                <a:gd name="T36" fmla="*/ 2147483646 w 4417"/>
                <a:gd name="T37" fmla="*/ 2147483646 h 1119"/>
                <a:gd name="T38" fmla="*/ 2147483646 w 4417"/>
                <a:gd name="T39" fmla="*/ 2147483646 h 1119"/>
                <a:gd name="T40" fmla="*/ 2147483646 w 4417"/>
                <a:gd name="T41" fmla="*/ 2147483646 h 1119"/>
                <a:gd name="T42" fmla="*/ 2147483646 w 4417"/>
                <a:gd name="T43" fmla="*/ 2147483646 h 1119"/>
                <a:gd name="T44" fmla="*/ 2147483646 w 4417"/>
                <a:gd name="T45" fmla="*/ 2147483646 h 1119"/>
                <a:gd name="T46" fmla="*/ 2147483646 w 4417"/>
                <a:gd name="T47" fmla="*/ 2147483646 h 1119"/>
                <a:gd name="T48" fmla="*/ 2147483646 w 4417"/>
                <a:gd name="T49" fmla="*/ 2147483646 h 1119"/>
                <a:gd name="T50" fmla="*/ 2147483646 w 4417"/>
                <a:gd name="T51" fmla="*/ 2147483646 h 1119"/>
                <a:gd name="T52" fmla="*/ 2147483646 w 4417"/>
                <a:gd name="T53" fmla="*/ 2147483646 h 1119"/>
                <a:gd name="T54" fmla="*/ 2147483646 w 4417"/>
                <a:gd name="T55" fmla="*/ 2147483646 h 1119"/>
                <a:gd name="T56" fmla="*/ 2147483646 w 4417"/>
                <a:gd name="T57" fmla="*/ 2147483646 h 1119"/>
                <a:gd name="T58" fmla="*/ 2147483646 w 4417"/>
                <a:gd name="T59" fmla="*/ 2147483646 h 1119"/>
                <a:gd name="T60" fmla="*/ 2147483646 w 4417"/>
                <a:gd name="T61" fmla="*/ 2147483646 h 1119"/>
                <a:gd name="T62" fmla="*/ 2147483646 w 4417"/>
                <a:gd name="T63" fmla="*/ 2147483646 h 1119"/>
                <a:gd name="T64" fmla="*/ 2147483646 w 4417"/>
                <a:gd name="T65" fmla="*/ 2147483646 h 1119"/>
                <a:gd name="T66" fmla="*/ 2147483646 w 4417"/>
                <a:gd name="T67" fmla="*/ 2147483646 h 1119"/>
                <a:gd name="T68" fmla="*/ 2147483646 w 4417"/>
                <a:gd name="T69" fmla="*/ 2147483646 h 1119"/>
                <a:gd name="T70" fmla="*/ 2147483646 w 4417"/>
                <a:gd name="T71" fmla="*/ 2147483646 h 1119"/>
                <a:gd name="T72" fmla="*/ 2147483646 w 4417"/>
                <a:gd name="T73" fmla="*/ 2147483646 h 1119"/>
                <a:gd name="T74" fmla="*/ 2147483646 w 4417"/>
                <a:gd name="T75" fmla="*/ 2147483646 h 1119"/>
                <a:gd name="T76" fmla="*/ 2147483646 w 4417"/>
                <a:gd name="T77" fmla="*/ 2147483646 h 1119"/>
                <a:gd name="T78" fmla="*/ 2147483646 w 4417"/>
                <a:gd name="T79" fmla="*/ 2147483646 h 1119"/>
                <a:gd name="T80" fmla="*/ 2147483646 w 4417"/>
                <a:gd name="T81" fmla="*/ 2147483646 h 1119"/>
                <a:gd name="T82" fmla="*/ 2147483646 w 4417"/>
                <a:gd name="T83" fmla="*/ 2147483646 h 1119"/>
                <a:gd name="T84" fmla="*/ 2147483646 w 4417"/>
                <a:gd name="T85" fmla="*/ 2147483646 h 1119"/>
                <a:gd name="T86" fmla="*/ 2147483646 w 4417"/>
                <a:gd name="T87" fmla="*/ 2147483646 h 1119"/>
                <a:gd name="T88" fmla="*/ 2147483646 w 4417"/>
                <a:gd name="T89" fmla="*/ 2147483646 h 1119"/>
                <a:gd name="T90" fmla="*/ 2147483646 w 4417"/>
                <a:gd name="T91" fmla="*/ 2147483646 h 1119"/>
                <a:gd name="T92" fmla="*/ 2147483646 w 4417"/>
                <a:gd name="T93" fmla="*/ 2147483646 h 1119"/>
                <a:gd name="T94" fmla="*/ 2147483646 w 4417"/>
                <a:gd name="T95" fmla="*/ 2147483646 h 1119"/>
                <a:gd name="T96" fmla="*/ 2147483646 w 4417"/>
                <a:gd name="T97" fmla="*/ 2147483646 h 1119"/>
                <a:gd name="T98" fmla="*/ 2147483646 w 4417"/>
                <a:gd name="T99" fmla="*/ 2147483646 h 1119"/>
                <a:gd name="T100" fmla="*/ 2147483646 w 4417"/>
                <a:gd name="T101" fmla="*/ 2147483646 h 1119"/>
                <a:gd name="T102" fmla="*/ 2147483646 w 4417"/>
                <a:gd name="T103" fmla="*/ 2147483646 h 1119"/>
                <a:gd name="T104" fmla="*/ 2147483646 w 4417"/>
                <a:gd name="T105" fmla="*/ 2147483646 h 1119"/>
                <a:gd name="T106" fmla="*/ 2147483646 w 4417"/>
                <a:gd name="T107" fmla="*/ 2147483646 h 1119"/>
                <a:gd name="T108" fmla="*/ 2147483646 w 4417"/>
                <a:gd name="T109" fmla="*/ 2147483646 h 1119"/>
                <a:gd name="T110" fmla="*/ 2147483646 w 4417"/>
                <a:gd name="T111" fmla="*/ 2147483646 h 1119"/>
                <a:gd name="T112" fmla="*/ 2147483646 w 4417"/>
                <a:gd name="T113" fmla="*/ 2147483646 h 11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17"/>
                <a:gd name="T172" fmla="*/ 0 h 1119"/>
                <a:gd name="T173" fmla="*/ 4417 w 4417"/>
                <a:gd name="T174" fmla="*/ 1119 h 111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17" h="1119">
                  <a:moveTo>
                    <a:pt x="4417" y="0"/>
                  </a:moveTo>
                  <a:lnTo>
                    <a:pt x="4405" y="0"/>
                  </a:lnTo>
                  <a:lnTo>
                    <a:pt x="4405" y="7"/>
                  </a:lnTo>
                  <a:lnTo>
                    <a:pt x="4370" y="7"/>
                  </a:lnTo>
                  <a:lnTo>
                    <a:pt x="4370" y="10"/>
                  </a:lnTo>
                  <a:lnTo>
                    <a:pt x="4336" y="10"/>
                  </a:lnTo>
                  <a:lnTo>
                    <a:pt x="4336" y="19"/>
                  </a:lnTo>
                  <a:lnTo>
                    <a:pt x="4299" y="19"/>
                  </a:lnTo>
                  <a:lnTo>
                    <a:pt x="4294" y="22"/>
                  </a:lnTo>
                  <a:lnTo>
                    <a:pt x="4268" y="22"/>
                  </a:lnTo>
                  <a:lnTo>
                    <a:pt x="4268" y="26"/>
                  </a:lnTo>
                  <a:lnTo>
                    <a:pt x="4261" y="26"/>
                  </a:lnTo>
                  <a:lnTo>
                    <a:pt x="4261" y="31"/>
                  </a:lnTo>
                  <a:lnTo>
                    <a:pt x="4211" y="31"/>
                  </a:lnTo>
                  <a:lnTo>
                    <a:pt x="4211" y="36"/>
                  </a:lnTo>
                  <a:lnTo>
                    <a:pt x="4140" y="36"/>
                  </a:lnTo>
                  <a:lnTo>
                    <a:pt x="4140" y="41"/>
                  </a:lnTo>
                  <a:lnTo>
                    <a:pt x="4102" y="41"/>
                  </a:lnTo>
                  <a:lnTo>
                    <a:pt x="4102" y="43"/>
                  </a:lnTo>
                  <a:lnTo>
                    <a:pt x="4093" y="43"/>
                  </a:lnTo>
                  <a:lnTo>
                    <a:pt x="4093" y="45"/>
                  </a:lnTo>
                  <a:lnTo>
                    <a:pt x="4053" y="45"/>
                  </a:lnTo>
                  <a:lnTo>
                    <a:pt x="4053" y="48"/>
                  </a:lnTo>
                  <a:lnTo>
                    <a:pt x="4029" y="48"/>
                  </a:lnTo>
                  <a:lnTo>
                    <a:pt x="4029" y="62"/>
                  </a:lnTo>
                  <a:lnTo>
                    <a:pt x="4019" y="62"/>
                  </a:lnTo>
                  <a:lnTo>
                    <a:pt x="4019" y="64"/>
                  </a:lnTo>
                  <a:lnTo>
                    <a:pt x="4005" y="64"/>
                  </a:lnTo>
                  <a:lnTo>
                    <a:pt x="3996" y="64"/>
                  </a:lnTo>
                  <a:lnTo>
                    <a:pt x="3996" y="69"/>
                  </a:lnTo>
                  <a:lnTo>
                    <a:pt x="3960" y="69"/>
                  </a:lnTo>
                  <a:lnTo>
                    <a:pt x="3960" y="74"/>
                  </a:lnTo>
                  <a:lnTo>
                    <a:pt x="3937" y="74"/>
                  </a:lnTo>
                  <a:lnTo>
                    <a:pt x="3937" y="76"/>
                  </a:lnTo>
                  <a:lnTo>
                    <a:pt x="3922" y="76"/>
                  </a:lnTo>
                  <a:lnTo>
                    <a:pt x="3922" y="81"/>
                  </a:lnTo>
                  <a:lnTo>
                    <a:pt x="3911" y="81"/>
                  </a:lnTo>
                  <a:lnTo>
                    <a:pt x="3911" y="86"/>
                  </a:lnTo>
                  <a:lnTo>
                    <a:pt x="3847" y="86"/>
                  </a:lnTo>
                  <a:lnTo>
                    <a:pt x="3847" y="88"/>
                  </a:lnTo>
                  <a:lnTo>
                    <a:pt x="3814" y="88"/>
                  </a:lnTo>
                  <a:lnTo>
                    <a:pt x="3814" y="93"/>
                  </a:lnTo>
                  <a:lnTo>
                    <a:pt x="3799" y="93"/>
                  </a:lnTo>
                  <a:lnTo>
                    <a:pt x="3799" y="95"/>
                  </a:lnTo>
                  <a:lnTo>
                    <a:pt x="3790" y="95"/>
                  </a:lnTo>
                  <a:lnTo>
                    <a:pt x="3790" y="98"/>
                  </a:lnTo>
                  <a:lnTo>
                    <a:pt x="3717" y="98"/>
                  </a:lnTo>
                  <a:lnTo>
                    <a:pt x="3717" y="103"/>
                  </a:lnTo>
                  <a:lnTo>
                    <a:pt x="3679" y="103"/>
                  </a:lnTo>
                  <a:lnTo>
                    <a:pt x="3679" y="107"/>
                  </a:lnTo>
                  <a:lnTo>
                    <a:pt x="3643" y="107"/>
                  </a:lnTo>
                  <a:lnTo>
                    <a:pt x="3643" y="110"/>
                  </a:lnTo>
                  <a:lnTo>
                    <a:pt x="3620" y="110"/>
                  </a:lnTo>
                  <a:lnTo>
                    <a:pt x="3620" y="119"/>
                  </a:lnTo>
                  <a:lnTo>
                    <a:pt x="3596" y="119"/>
                  </a:lnTo>
                  <a:lnTo>
                    <a:pt x="3596" y="122"/>
                  </a:lnTo>
                  <a:lnTo>
                    <a:pt x="3579" y="122"/>
                  </a:lnTo>
                  <a:lnTo>
                    <a:pt x="3579" y="126"/>
                  </a:lnTo>
                  <a:lnTo>
                    <a:pt x="3570" y="126"/>
                  </a:lnTo>
                  <a:lnTo>
                    <a:pt x="3570" y="129"/>
                  </a:lnTo>
                  <a:lnTo>
                    <a:pt x="3556" y="129"/>
                  </a:lnTo>
                  <a:lnTo>
                    <a:pt x="3556" y="133"/>
                  </a:lnTo>
                  <a:lnTo>
                    <a:pt x="3532" y="133"/>
                  </a:lnTo>
                  <a:lnTo>
                    <a:pt x="3532" y="141"/>
                  </a:lnTo>
                  <a:lnTo>
                    <a:pt x="3508" y="141"/>
                  </a:lnTo>
                  <a:lnTo>
                    <a:pt x="3508" y="145"/>
                  </a:lnTo>
                  <a:lnTo>
                    <a:pt x="3473" y="145"/>
                  </a:lnTo>
                  <a:lnTo>
                    <a:pt x="3473" y="148"/>
                  </a:lnTo>
                  <a:lnTo>
                    <a:pt x="3440" y="148"/>
                  </a:lnTo>
                  <a:lnTo>
                    <a:pt x="3440" y="152"/>
                  </a:lnTo>
                  <a:lnTo>
                    <a:pt x="3426" y="152"/>
                  </a:lnTo>
                  <a:lnTo>
                    <a:pt x="3426" y="157"/>
                  </a:lnTo>
                  <a:lnTo>
                    <a:pt x="3402" y="157"/>
                  </a:lnTo>
                  <a:lnTo>
                    <a:pt x="3402" y="160"/>
                  </a:lnTo>
                  <a:lnTo>
                    <a:pt x="3366" y="160"/>
                  </a:lnTo>
                  <a:lnTo>
                    <a:pt x="3366" y="162"/>
                  </a:lnTo>
                  <a:lnTo>
                    <a:pt x="3343" y="162"/>
                  </a:lnTo>
                  <a:lnTo>
                    <a:pt x="3343" y="167"/>
                  </a:lnTo>
                  <a:lnTo>
                    <a:pt x="3293" y="167"/>
                  </a:lnTo>
                  <a:lnTo>
                    <a:pt x="3293" y="169"/>
                  </a:lnTo>
                  <a:lnTo>
                    <a:pt x="3279" y="169"/>
                  </a:lnTo>
                  <a:lnTo>
                    <a:pt x="3279" y="174"/>
                  </a:lnTo>
                  <a:lnTo>
                    <a:pt x="3269" y="174"/>
                  </a:lnTo>
                  <a:lnTo>
                    <a:pt x="3269" y="181"/>
                  </a:lnTo>
                  <a:lnTo>
                    <a:pt x="3246" y="181"/>
                  </a:lnTo>
                  <a:lnTo>
                    <a:pt x="3246" y="183"/>
                  </a:lnTo>
                  <a:lnTo>
                    <a:pt x="3232" y="183"/>
                  </a:lnTo>
                  <a:lnTo>
                    <a:pt x="3232" y="188"/>
                  </a:lnTo>
                  <a:lnTo>
                    <a:pt x="3220" y="188"/>
                  </a:lnTo>
                  <a:lnTo>
                    <a:pt x="3220" y="193"/>
                  </a:lnTo>
                  <a:lnTo>
                    <a:pt x="3205" y="193"/>
                  </a:lnTo>
                  <a:lnTo>
                    <a:pt x="3205" y="198"/>
                  </a:lnTo>
                  <a:lnTo>
                    <a:pt x="3196" y="198"/>
                  </a:lnTo>
                  <a:lnTo>
                    <a:pt x="3196" y="200"/>
                  </a:lnTo>
                  <a:lnTo>
                    <a:pt x="3172" y="200"/>
                  </a:lnTo>
                  <a:lnTo>
                    <a:pt x="3172" y="202"/>
                  </a:lnTo>
                  <a:lnTo>
                    <a:pt x="3158" y="202"/>
                  </a:lnTo>
                  <a:lnTo>
                    <a:pt x="3158" y="207"/>
                  </a:lnTo>
                  <a:lnTo>
                    <a:pt x="3132" y="207"/>
                  </a:lnTo>
                  <a:lnTo>
                    <a:pt x="3132" y="209"/>
                  </a:lnTo>
                  <a:lnTo>
                    <a:pt x="3120" y="209"/>
                  </a:lnTo>
                  <a:lnTo>
                    <a:pt x="3120" y="214"/>
                  </a:lnTo>
                  <a:lnTo>
                    <a:pt x="3099" y="214"/>
                  </a:lnTo>
                  <a:lnTo>
                    <a:pt x="3099" y="219"/>
                  </a:lnTo>
                  <a:lnTo>
                    <a:pt x="3073" y="219"/>
                  </a:lnTo>
                  <a:lnTo>
                    <a:pt x="3073" y="221"/>
                  </a:lnTo>
                  <a:lnTo>
                    <a:pt x="3049" y="221"/>
                  </a:lnTo>
                  <a:lnTo>
                    <a:pt x="3049" y="226"/>
                  </a:lnTo>
                  <a:lnTo>
                    <a:pt x="3035" y="226"/>
                  </a:lnTo>
                  <a:lnTo>
                    <a:pt x="3035" y="231"/>
                  </a:lnTo>
                  <a:lnTo>
                    <a:pt x="3002" y="231"/>
                  </a:lnTo>
                  <a:lnTo>
                    <a:pt x="3002" y="233"/>
                  </a:lnTo>
                  <a:lnTo>
                    <a:pt x="2988" y="233"/>
                  </a:lnTo>
                  <a:lnTo>
                    <a:pt x="2988" y="238"/>
                  </a:lnTo>
                  <a:lnTo>
                    <a:pt x="2964" y="238"/>
                  </a:lnTo>
                  <a:lnTo>
                    <a:pt x="2964" y="245"/>
                  </a:lnTo>
                  <a:lnTo>
                    <a:pt x="2952" y="245"/>
                  </a:lnTo>
                  <a:lnTo>
                    <a:pt x="2952" y="250"/>
                  </a:lnTo>
                  <a:lnTo>
                    <a:pt x="2941" y="250"/>
                  </a:lnTo>
                  <a:lnTo>
                    <a:pt x="2941" y="252"/>
                  </a:lnTo>
                  <a:lnTo>
                    <a:pt x="2929" y="252"/>
                  </a:lnTo>
                  <a:lnTo>
                    <a:pt x="2929" y="257"/>
                  </a:lnTo>
                  <a:lnTo>
                    <a:pt x="2905" y="257"/>
                  </a:lnTo>
                  <a:lnTo>
                    <a:pt x="2905" y="262"/>
                  </a:lnTo>
                  <a:lnTo>
                    <a:pt x="2893" y="262"/>
                  </a:lnTo>
                  <a:lnTo>
                    <a:pt x="2893" y="264"/>
                  </a:lnTo>
                  <a:lnTo>
                    <a:pt x="2870" y="264"/>
                  </a:lnTo>
                  <a:lnTo>
                    <a:pt x="2870" y="266"/>
                  </a:lnTo>
                  <a:lnTo>
                    <a:pt x="2855" y="266"/>
                  </a:lnTo>
                  <a:lnTo>
                    <a:pt x="2855" y="271"/>
                  </a:lnTo>
                  <a:lnTo>
                    <a:pt x="2832" y="271"/>
                  </a:lnTo>
                  <a:lnTo>
                    <a:pt x="2832" y="276"/>
                  </a:lnTo>
                  <a:lnTo>
                    <a:pt x="2796" y="276"/>
                  </a:lnTo>
                  <a:lnTo>
                    <a:pt x="2796" y="278"/>
                  </a:lnTo>
                  <a:lnTo>
                    <a:pt x="2782" y="278"/>
                  </a:lnTo>
                  <a:lnTo>
                    <a:pt x="2782" y="283"/>
                  </a:lnTo>
                  <a:lnTo>
                    <a:pt x="2775" y="283"/>
                  </a:lnTo>
                  <a:lnTo>
                    <a:pt x="2775" y="285"/>
                  </a:lnTo>
                  <a:lnTo>
                    <a:pt x="2735" y="285"/>
                  </a:lnTo>
                  <a:lnTo>
                    <a:pt x="2735" y="290"/>
                  </a:lnTo>
                  <a:lnTo>
                    <a:pt x="2725" y="290"/>
                  </a:lnTo>
                  <a:lnTo>
                    <a:pt x="2725" y="297"/>
                  </a:lnTo>
                  <a:lnTo>
                    <a:pt x="2702" y="297"/>
                  </a:lnTo>
                  <a:lnTo>
                    <a:pt x="2702" y="300"/>
                  </a:lnTo>
                  <a:lnTo>
                    <a:pt x="2685" y="300"/>
                  </a:lnTo>
                  <a:lnTo>
                    <a:pt x="2685" y="304"/>
                  </a:lnTo>
                  <a:lnTo>
                    <a:pt x="2661" y="304"/>
                  </a:lnTo>
                  <a:lnTo>
                    <a:pt x="2661" y="312"/>
                  </a:lnTo>
                  <a:lnTo>
                    <a:pt x="2628" y="312"/>
                  </a:lnTo>
                  <a:lnTo>
                    <a:pt x="2628" y="316"/>
                  </a:lnTo>
                  <a:lnTo>
                    <a:pt x="2612" y="316"/>
                  </a:lnTo>
                  <a:lnTo>
                    <a:pt x="2612" y="321"/>
                  </a:lnTo>
                  <a:lnTo>
                    <a:pt x="2579" y="321"/>
                  </a:lnTo>
                  <a:lnTo>
                    <a:pt x="2579" y="323"/>
                  </a:lnTo>
                  <a:lnTo>
                    <a:pt x="2552" y="323"/>
                  </a:lnTo>
                  <a:lnTo>
                    <a:pt x="2552" y="326"/>
                  </a:lnTo>
                  <a:lnTo>
                    <a:pt x="2529" y="326"/>
                  </a:lnTo>
                  <a:lnTo>
                    <a:pt x="2529" y="331"/>
                  </a:lnTo>
                  <a:lnTo>
                    <a:pt x="2491" y="331"/>
                  </a:lnTo>
                  <a:lnTo>
                    <a:pt x="2491" y="335"/>
                  </a:lnTo>
                  <a:lnTo>
                    <a:pt x="2482" y="335"/>
                  </a:lnTo>
                  <a:lnTo>
                    <a:pt x="2482" y="338"/>
                  </a:lnTo>
                  <a:lnTo>
                    <a:pt x="2441" y="338"/>
                  </a:lnTo>
                  <a:lnTo>
                    <a:pt x="2441" y="342"/>
                  </a:lnTo>
                  <a:lnTo>
                    <a:pt x="2432" y="342"/>
                  </a:lnTo>
                  <a:lnTo>
                    <a:pt x="2432" y="347"/>
                  </a:lnTo>
                  <a:lnTo>
                    <a:pt x="2418" y="347"/>
                  </a:lnTo>
                  <a:lnTo>
                    <a:pt x="2418" y="350"/>
                  </a:lnTo>
                  <a:lnTo>
                    <a:pt x="2406" y="350"/>
                  </a:lnTo>
                  <a:lnTo>
                    <a:pt x="2406" y="354"/>
                  </a:lnTo>
                  <a:lnTo>
                    <a:pt x="2373" y="354"/>
                  </a:lnTo>
                  <a:lnTo>
                    <a:pt x="2373" y="359"/>
                  </a:lnTo>
                  <a:lnTo>
                    <a:pt x="2358" y="359"/>
                  </a:lnTo>
                  <a:lnTo>
                    <a:pt x="2358" y="361"/>
                  </a:lnTo>
                  <a:lnTo>
                    <a:pt x="2335" y="361"/>
                  </a:lnTo>
                  <a:lnTo>
                    <a:pt x="2335" y="366"/>
                  </a:lnTo>
                  <a:lnTo>
                    <a:pt x="2309" y="366"/>
                  </a:lnTo>
                  <a:lnTo>
                    <a:pt x="2309" y="369"/>
                  </a:lnTo>
                  <a:lnTo>
                    <a:pt x="2299" y="369"/>
                  </a:lnTo>
                  <a:lnTo>
                    <a:pt x="2299" y="373"/>
                  </a:lnTo>
                  <a:lnTo>
                    <a:pt x="2285" y="373"/>
                  </a:lnTo>
                  <a:lnTo>
                    <a:pt x="2285" y="376"/>
                  </a:lnTo>
                  <a:lnTo>
                    <a:pt x="2252" y="376"/>
                  </a:lnTo>
                  <a:lnTo>
                    <a:pt x="2252" y="380"/>
                  </a:lnTo>
                  <a:lnTo>
                    <a:pt x="2212" y="380"/>
                  </a:lnTo>
                  <a:lnTo>
                    <a:pt x="2212" y="388"/>
                  </a:lnTo>
                  <a:lnTo>
                    <a:pt x="2179" y="388"/>
                  </a:lnTo>
                  <a:lnTo>
                    <a:pt x="2179" y="392"/>
                  </a:lnTo>
                  <a:lnTo>
                    <a:pt x="2164" y="392"/>
                  </a:lnTo>
                  <a:lnTo>
                    <a:pt x="2164" y="397"/>
                  </a:lnTo>
                  <a:lnTo>
                    <a:pt x="2131" y="397"/>
                  </a:lnTo>
                  <a:lnTo>
                    <a:pt x="2131" y="402"/>
                  </a:lnTo>
                  <a:lnTo>
                    <a:pt x="2091" y="402"/>
                  </a:lnTo>
                  <a:lnTo>
                    <a:pt x="2091" y="407"/>
                  </a:lnTo>
                  <a:lnTo>
                    <a:pt x="2058" y="407"/>
                  </a:lnTo>
                  <a:lnTo>
                    <a:pt x="2058" y="409"/>
                  </a:lnTo>
                  <a:lnTo>
                    <a:pt x="2032" y="409"/>
                  </a:lnTo>
                  <a:lnTo>
                    <a:pt x="2032" y="414"/>
                  </a:lnTo>
                  <a:lnTo>
                    <a:pt x="2008" y="414"/>
                  </a:lnTo>
                  <a:lnTo>
                    <a:pt x="2008" y="416"/>
                  </a:lnTo>
                  <a:lnTo>
                    <a:pt x="1994" y="416"/>
                  </a:lnTo>
                  <a:lnTo>
                    <a:pt x="1994" y="421"/>
                  </a:lnTo>
                  <a:lnTo>
                    <a:pt x="1982" y="421"/>
                  </a:lnTo>
                  <a:lnTo>
                    <a:pt x="1982" y="426"/>
                  </a:lnTo>
                  <a:lnTo>
                    <a:pt x="1961" y="426"/>
                  </a:lnTo>
                  <a:lnTo>
                    <a:pt x="1961" y="428"/>
                  </a:lnTo>
                  <a:lnTo>
                    <a:pt x="1944" y="428"/>
                  </a:lnTo>
                  <a:lnTo>
                    <a:pt x="1944" y="430"/>
                  </a:lnTo>
                  <a:lnTo>
                    <a:pt x="1935" y="430"/>
                  </a:lnTo>
                  <a:lnTo>
                    <a:pt x="1935" y="435"/>
                  </a:lnTo>
                  <a:lnTo>
                    <a:pt x="1911" y="435"/>
                  </a:lnTo>
                  <a:lnTo>
                    <a:pt x="1911" y="440"/>
                  </a:lnTo>
                  <a:lnTo>
                    <a:pt x="1897" y="440"/>
                  </a:lnTo>
                  <a:lnTo>
                    <a:pt x="1897" y="442"/>
                  </a:lnTo>
                  <a:lnTo>
                    <a:pt x="1888" y="442"/>
                  </a:lnTo>
                  <a:lnTo>
                    <a:pt x="1888" y="447"/>
                  </a:lnTo>
                  <a:lnTo>
                    <a:pt x="1876" y="447"/>
                  </a:lnTo>
                  <a:lnTo>
                    <a:pt x="1876" y="454"/>
                  </a:lnTo>
                  <a:lnTo>
                    <a:pt x="1838" y="454"/>
                  </a:lnTo>
                  <a:lnTo>
                    <a:pt x="1838" y="461"/>
                  </a:lnTo>
                  <a:lnTo>
                    <a:pt x="1805" y="461"/>
                  </a:lnTo>
                  <a:lnTo>
                    <a:pt x="1805" y="466"/>
                  </a:lnTo>
                  <a:lnTo>
                    <a:pt x="1791" y="466"/>
                  </a:lnTo>
                  <a:lnTo>
                    <a:pt x="1791" y="471"/>
                  </a:lnTo>
                  <a:lnTo>
                    <a:pt x="1779" y="471"/>
                  </a:lnTo>
                  <a:lnTo>
                    <a:pt x="1779" y="473"/>
                  </a:lnTo>
                  <a:lnTo>
                    <a:pt x="1741" y="473"/>
                  </a:lnTo>
                  <a:lnTo>
                    <a:pt x="1741" y="478"/>
                  </a:lnTo>
                  <a:lnTo>
                    <a:pt x="1732" y="478"/>
                  </a:lnTo>
                  <a:lnTo>
                    <a:pt x="1732" y="480"/>
                  </a:lnTo>
                  <a:lnTo>
                    <a:pt x="1717" y="480"/>
                  </a:lnTo>
                  <a:lnTo>
                    <a:pt x="1717" y="485"/>
                  </a:lnTo>
                  <a:lnTo>
                    <a:pt x="1703" y="485"/>
                  </a:lnTo>
                  <a:lnTo>
                    <a:pt x="1703" y="487"/>
                  </a:lnTo>
                  <a:lnTo>
                    <a:pt x="1691" y="487"/>
                  </a:lnTo>
                  <a:lnTo>
                    <a:pt x="1691" y="492"/>
                  </a:lnTo>
                  <a:lnTo>
                    <a:pt x="1658" y="492"/>
                  </a:lnTo>
                  <a:lnTo>
                    <a:pt x="1658" y="494"/>
                  </a:lnTo>
                  <a:lnTo>
                    <a:pt x="1644" y="494"/>
                  </a:lnTo>
                  <a:lnTo>
                    <a:pt x="1644" y="499"/>
                  </a:lnTo>
                  <a:lnTo>
                    <a:pt x="1608" y="499"/>
                  </a:lnTo>
                  <a:lnTo>
                    <a:pt x="1608" y="506"/>
                  </a:lnTo>
                  <a:lnTo>
                    <a:pt x="1585" y="506"/>
                  </a:lnTo>
                  <a:lnTo>
                    <a:pt x="1585" y="511"/>
                  </a:lnTo>
                  <a:lnTo>
                    <a:pt x="1571" y="511"/>
                  </a:lnTo>
                  <a:lnTo>
                    <a:pt x="1571" y="516"/>
                  </a:lnTo>
                  <a:lnTo>
                    <a:pt x="1535" y="516"/>
                  </a:lnTo>
                  <a:lnTo>
                    <a:pt x="1535" y="523"/>
                  </a:lnTo>
                  <a:lnTo>
                    <a:pt x="1521" y="523"/>
                  </a:lnTo>
                  <a:lnTo>
                    <a:pt x="1521" y="525"/>
                  </a:lnTo>
                  <a:lnTo>
                    <a:pt x="1488" y="525"/>
                  </a:lnTo>
                  <a:lnTo>
                    <a:pt x="1488" y="530"/>
                  </a:lnTo>
                  <a:lnTo>
                    <a:pt x="1450" y="530"/>
                  </a:lnTo>
                  <a:lnTo>
                    <a:pt x="1450" y="532"/>
                  </a:lnTo>
                  <a:lnTo>
                    <a:pt x="1438" y="532"/>
                  </a:lnTo>
                  <a:lnTo>
                    <a:pt x="1438" y="535"/>
                  </a:lnTo>
                  <a:lnTo>
                    <a:pt x="1424" y="535"/>
                  </a:lnTo>
                  <a:lnTo>
                    <a:pt x="1424" y="540"/>
                  </a:lnTo>
                  <a:lnTo>
                    <a:pt x="1400" y="540"/>
                  </a:lnTo>
                  <a:lnTo>
                    <a:pt x="1400" y="544"/>
                  </a:lnTo>
                  <a:lnTo>
                    <a:pt x="1391" y="544"/>
                  </a:lnTo>
                  <a:lnTo>
                    <a:pt x="1391" y="549"/>
                  </a:lnTo>
                  <a:lnTo>
                    <a:pt x="1367" y="549"/>
                  </a:lnTo>
                  <a:lnTo>
                    <a:pt x="1367" y="556"/>
                  </a:lnTo>
                  <a:lnTo>
                    <a:pt x="1341" y="556"/>
                  </a:lnTo>
                  <a:lnTo>
                    <a:pt x="1341" y="559"/>
                  </a:lnTo>
                  <a:lnTo>
                    <a:pt x="1317" y="559"/>
                  </a:lnTo>
                  <a:lnTo>
                    <a:pt x="1317" y="563"/>
                  </a:lnTo>
                  <a:lnTo>
                    <a:pt x="1306" y="563"/>
                  </a:lnTo>
                  <a:lnTo>
                    <a:pt x="1306" y="566"/>
                  </a:lnTo>
                  <a:lnTo>
                    <a:pt x="1294" y="566"/>
                  </a:lnTo>
                  <a:lnTo>
                    <a:pt x="1294" y="568"/>
                  </a:lnTo>
                  <a:lnTo>
                    <a:pt x="1284" y="568"/>
                  </a:lnTo>
                  <a:lnTo>
                    <a:pt x="1284" y="575"/>
                  </a:lnTo>
                  <a:lnTo>
                    <a:pt x="1270" y="575"/>
                  </a:lnTo>
                  <a:lnTo>
                    <a:pt x="1270" y="578"/>
                  </a:lnTo>
                  <a:lnTo>
                    <a:pt x="1258" y="578"/>
                  </a:lnTo>
                  <a:lnTo>
                    <a:pt x="1258" y="582"/>
                  </a:lnTo>
                  <a:lnTo>
                    <a:pt x="1244" y="582"/>
                  </a:lnTo>
                  <a:lnTo>
                    <a:pt x="1244" y="587"/>
                  </a:lnTo>
                  <a:lnTo>
                    <a:pt x="1232" y="587"/>
                  </a:lnTo>
                  <a:lnTo>
                    <a:pt x="1232" y="594"/>
                  </a:lnTo>
                  <a:lnTo>
                    <a:pt x="1218" y="594"/>
                  </a:lnTo>
                  <a:lnTo>
                    <a:pt x="1218" y="597"/>
                  </a:lnTo>
                  <a:lnTo>
                    <a:pt x="1209" y="597"/>
                  </a:lnTo>
                  <a:lnTo>
                    <a:pt x="1209" y="601"/>
                  </a:lnTo>
                  <a:lnTo>
                    <a:pt x="1187" y="601"/>
                  </a:lnTo>
                  <a:lnTo>
                    <a:pt x="1187" y="606"/>
                  </a:lnTo>
                  <a:lnTo>
                    <a:pt x="1171" y="606"/>
                  </a:lnTo>
                  <a:lnTo>
                    <a:pt x="1171" y="611"/>
                  </a:lnTo>
                  <a:lnTo>
                    <a:pt x="1147" y="611"/>
                  </a:lnTo>
                  <a:lnTo>
                    <a:pt x="1147" y="618"/>
                  </a:lnTo>
                  <a:lnTo>
                    <a:pt x="1114" y="618"/>
                  </a:lnTo>
                  <a:lnTo>
                    <a:pt x="1114" y="625"/>
                  </a:lnTo>
                  <a:lnTo>
                    <a:pt x="1088" y="625"/>
                  </a:lnTo>
                  <a:lnTo>
                    <a:pt x="1088" y="632"/>
                  </a:lnTo>
                  <a:lnTo>
                    <a:pt x="1074" y="632"/>
                  </a:lnTo>
                  <a:lnTo>
                    <a:pt x="1074" y="637"/>
                  </a:lnTo>
                  <a:lnTo>
                    <a:pt x="1064" y="637"/>
                  </a:lnTo>
                  <a:lnTo>
                    <a:pt x="1064" y="642"/>
                  </a:lnTo>
                  <a:lnTo>
                    <a:pt x="1048" y="642"/>
                  </a:lnTo>
                  <a:lnTo>
                    <a:pt x="1048" y="647"/>
                  </a:lnTo>
                  <a:lnTo>
                    <a:pt x="1041" y="647"/>
                  </a:lnTo>
                  <a:lnTo>
                    <a:pt x="1041" y="651"/>
                  </a:lnTo>
                  <a:lnTo>
                    <a:pt x="1026" y="651"/>
                  </a:lnTo>
                  <a:lnTo>
                    <a:pt x="1026" y="656"/>
                  </a:lnTo>
                  <a:lnTo>
                    <a:pt x="1017" y="656"/>
                  </a:lnTo>
                  <a:lnTo>
                    <a:pt x="1017" y="661"/>
                  </a:lnTo>
                  <a:lnTo>
                    <a:pt x="1000" y="661"/>
                  </a:lnTo>
                  <a:lnTo>
                    <a:pt x="1000" y="668"/>
                  </a:lnTo>
                  <a:lnTo>
                    <a:pt x="991" y="668"/>
                  </a:lnTo>
                  <a:lnTo>
                    <a:pt x="991" y="677"/>
                  </a:lnTo>
                  <a:lnTo>
                    <a:pt x="977" y="677"/>
                  </a:lnTo>
                  <a:lnTo>
                    <a:pt x="977" y="682"/>
                  </a:lnTo>
                  <a:lnTo>
                    <a:pt x="967" y="682"/>
                  </a:lnTo>
                  <a:lnTo>
                    <a:pt x="967" y="687"/>
                  </a:lnTo>
                  <a:lnTo>
                    <a:pt x="944" y="687"/>
                  </a:lnTo>
                  <a:lnTo>
                    <a:pt x="944" y="689"/>
                  </a:lnTo>
                  <a:lnTo>
                    <a:pt x="927" y="689"/>
                  </a:lnTo>
                  <a:lnTo>
                    <a:pt x="927" y="694"/>
                  </a:lnTo>
                  <a:lnTo>
                    <a:pt x="918" y="694"/>
                  </a:lnTo>
                  <a:lnTo>
                    <a:pt x="918" y="696"/>
                  </a:lnTo>
                  <a:lnTo>
                    <a:pt x="894" y="696"/>
                  </a:lnTo>
                  <a:lnTo>
                    <a:pt x="894" y="701"/>
                  </a:lnTo>
                  <a:lnTo>
                    <a:pt x="880" y="701"/>
                  </a:lnTo>
                  <a:lnTo>
                    <a:pt x="880" y="704"/>
                  </a:lnTo>
                  <a:lnTo>
                    <a:pt x="870" y="704"/>
                  </a:lnTo>
                  <a:lnTo>
                    <a:pt x="870" y="713"/>
                  </a:lnTo>
                  <a:lnTo>
                    <a:pt x="854" y="713"/>
                  </a:lnTo>
                  <a:lnTo>
                    <a:pt x="854" y="715"/>
                  </a:lnTo>
                  <a:lnTo>
                    <a:pt x="844" y="715"/>
                  </a:lnTo>
                  <a:lnTo>
                    <a:pt x="844" y="727"/>
                  </a:lnTo>
                  <a:lnTo>
                    <a:pt x="835" y="727"/>
                  </a:lnTo>
                  <a:lnTo>
                    <a:pt x="835" y="732"/>
                  </a:lnTo>
                  <a:lnTo>
                    <a:pt x="821" y="732"/>
                  </a:lnTo>
                  <a:lnTo>
                    <a:pt x="821" y="734"/>
                  </a:lnTo>
                  <a:lnTo>
                    <a:pt x="811" y="734"/>
                  </a:lnTo>
                  <a:lnTo>
                    <a:pt x="811" y="739"/>
                  </a:lnTo>
                  <a:lnTo>
                    <a:pt x="797" y="739"/>
                  </a:lnTo>
                  <a:lnTo>
                    <a:pt x="797" y="742"/>
                  </a:lnTo>
                  <a:lnTo>
                    <a:pt x="788" y="742"/>
                  </a:lnTo>
                  <a:lnTo>
                    <a:pt x="788" y="746"/>
                  </a:lnTo>
                  <a:lnTo>
                    <a:pt x="773" y="746"/>
                  </a:lnTo>
                  <a:lnTo>
                    <a:pt x="773" y="751"/>
                  </a:lnTo>
                  <a:lnTo>
                    <a:pt x="764" y="751"/>
                  </a:lnTo>
                  <a:lnTo>
                    <a:pt x="764" y="756"/>
                  </a:lnTo>
                  <a:lnTo>
                    <a:pt x="738" y="756"/>
                  </a:lnTo>
                  <a:lnTo>
                    <a:pt x="738" y="761"/>
                  </a:lnTo>
                  <a:lnTo>
                    <a:pt x="724" y="761"/>
                  </a:lnTo>
                  <a:lnTo>
                    <a:pt x="724" y="765"/>
                  </a:lnTo>
                  <a:lnTo>
                    <a:pt x="714" y="765"/>
                  </a:lnTo>
                  <a:lnTo>
                    <a:pt x="714" y="770"/>
                  </a:lnTo>
                  <a:lnTo>
                    <a:pt x="688" y="770"/>
                  </a:lnTo>
                  <a:lnTo>
                    <a:pt x="688" y="780"/>
                  </a:lnTo>
                  <a:lnTo>
                    <a:pt x="676" y="780"/>
                  </a:lnTo>
                  <a:lnTo>
                    <a:pt x="676" y="784"/>
                  </a:lnTo>
                  <a:lnTo>
                    <a:pt x="664" y="784"/>
                  </a:lnTo>
                  <a:lnTo>
                    <a:pt x="664" y="789"/>
                  </a:lnTo>
                  <a:lnTo>
                    <a:pt x="650" y="789"/>
                  </a:lnTo>
                  <a:lnTo>
                    <a:pt x="650" y="794"/>
                  </a:lnTo>
                  <a:lnTo>
                    <a:pt x="641" y="794"/>
                  </a:lnTo>
                  <a:lnTo>
                    <a:pt x="641" y="799"/>
                  </a:lnTo>
                  <a:lnTo>
                    <a:pt x="627" y="799"/>
                  </a:lnTo>
                  <a:lnTo>
                    <a:pt x="627" y="801"/>
                  </a:lnTo>
                  <a:lnTo>
                    <a:pt x="615" y="801"/>
                  </a:lnTo>
                  <a:lnTo>
                    <a:pt x="615" y="808"/>
                  </a:lnTo>
                  <a:lnTo>
                    <a:pt x="601" y="808"/>
                  </a:lnTo>
                  <a:lnTo>
                    <a:pt x="601" y="820"/>
                  </a:lnTo>
                  <a:lnTo>
                    <a:pt x="591" y="820"/>
                  </a:lnTo>
                  <a:lnTo>
                    <a:pt x="591" y="829"/>
                  </a:lnTo>
                  <a:lnTo>
                    <a:pt x="577" y="829"/>
                  </a:lnTo>
                  <a:lnTo>
                    <a:pt x="577" y="832"/>
                  </a:lnTo>
                  <a:lnTo>
                    <a:pt x="567" y="832"/>
                  </a:lnTo>
                  <a:lnTo>
                    <a:pt x="567" y="837"/>
                  </a:lnTo>
                  <a:lnTo>
                    <a:pt x="553" y="837"/>
                  </a:lnTo>
                  <a:lnTo>
                    <a:pt x="553" y="839"/>
                  </a:lnTo>
                  <a:lnTo>
                    <a:pt x="544" y="839"/>
                  </a:lnTo>
                  <a:lnTo>
                    <a:pt x="544" y="846"/>
                  </a:lnTo>
                  <a:lnTo>
                    <a:pt x="530" y="846"/>
                  </a:lnTo>
                  <a:lnTo>
                    <a:pt x="530" y="851"/>
                  </a:lnTo>
                  <a:lnTo>
                    <a:pt x="518" y="851"/>
                  </a:lnTo>
                  <a:lnTo>
                    <a:pt x="518" y="856"/>
                  </a:lnTo>
                  <a:lnTo>
                    <a:pt x="504" y="856"/>
                  </a:lnTo>
                  <a:lnTo>
                    <a:pt x="504" y="863"/>
                  </a:lnTo>
                  <a:lnTo>
                    <a:pt x="496" y="863"/>
                  </a:lnTo>
                  <a:lnTo>
                    <a:pt x="496" y="865"/>
                  </a:lnTo>
                  <a:lnTo>
                    <a:pt x="480" y="865"/>
                  </a:lnTo>
                  <a:lnTo>
                    <a:pt x="480" y="867"/>
                  </a:lnTo>
                  <a:lnTo>
                    <a:pt x="456" y="867"/>
                  </a:lnTo>
                  <a:lnTo>
                    <a:pt x="456" y="872"/>
                  </a:lnTo>
                  <a:lnTo>
                    <a:pt x="447" y="872"/>
                  </a:lnTo>
                  <a:lnTo>
                    <a:pt x="447" y="877"/>
                  </a:lnTo>
                  <a:lnTo>
                    <a:pt x="430" y="877"/>
                  </a:lnTo>
                  <a:lnTo>
                    <a:pt x="430" y="879"/>
                  </a:lnTo>
                  <a:lnTo>
                    <a:pt x="421" y="879"/>
                  </a:lnTo>
                  <a:lnTo>
                    <a:pt x="421" y="884"/>
                  </a:lnTo>
                  <a:lnTo>
                    <a:pt x="409" y="884"/>
                  </a:lnTo>
                  <a:lnTo>
                    <a:pt x="409" y="886"/>
                  </a:lnTo>
                  <a:lnTo>
                    <a:pt x="397" y="886"/>
                  </a:lnTo>
                  <a:lnTo>
                    <a:pt x="397" y="891"/>
                  </a:lnTo>
                  <a:lnTo>
                    <a:pt x="383" y="891"/>
                  </a:lnTo>
                  <a:lnTo>
                    <a:pt x="383" y="894"/>
                  </a:lnTo>
                  <a:lnTo>
                    <a:pt x="373" y="894"/>
                  </a:lnTo>
                  <a:lnTo>
                    <a:pt x="373" y="898"/>
                  </a:lnTo>
                  <a:lnTo>
                    <a:pt x="359" y="898"/>
                  </a:lnTo>
                  <a:lnTo>
                    <a:pt x="359" y="908"/>
                  </a:lnTo>
                  <a:lnTo>
                    <a:pt x="347" y="908"/>
                  </a:lnTo>
                  <a:lnTo>
                    <a:pt x="347" y="910"/>
                  </a:lnTo>
                  <a:lnTo>
                    <a:pt x="333" y="910"/>
                  </a:lnTo>
                  <a:lnTo>
                    <a:pt x="333" y="915"/>
                  </a:lnTo>
                  <a:lnTo>
                    <a:pt x="324" y="915"/>
                  </a:lnTo>
                  <a:lnTo>
                    <a:pt x="324" y="917"/>
                  </a:lnTo>
                  <a:lnTo>
                    <a:pt x="314" y="917"/>
                  </a:lnTo>
                  <a:lnTo>
                    <a:pt x="314" y="920"/>
                  </a:lnTo>
                  <a:lnTo>
                    <a:pt x="300" y="920"/>
                  </a:lnTo>
                  <a:lnTo>
                    <a:pt x="300" y="927"/>
                  </a:lnTo>
                  <a:lnTo>
                    <a:pt x="291" y="927"/>
                  </a:lnTo>
                  <a:lnTo>
                    <a:pt x="291" y="936"/>
                  </a:lnTo>
                  <a:lnTo>
                    <a:pt x="276" y="936"/>
                  </a:lnTo>
                  <a:lnTo>
                    <a:pt x="276" y="948"/>
                  </a:lnTo>
                  <a:lnTo>
                    <a:pt x="267" y="948"/>
                  </a:lnTo>
                  <a:lnTo>
                    <a:pt x="267" y="951"/>
                  </a:lnTo>
                  <a:lnTo>
                    <a:pt x="250" y="951"/>
                  </a:lnTo>
                  <a:lnTo>
                    <a:pt x="250" y="960"/>
                  </a:lnTo>
                  <a:lnTo>
                    <a:pt x="241" y="960"/>
                  </a:lnTo>
                  <a:lnTo>
                    <a:pt x="241" y="967"/>
                  </a:lnTo>
                  <a:lnTo>
                    <a:pt x="222" y="967"/>
                  </a:lnTo>
                  <a:lnTo>
                    <a:pt x="222" y="974"/>
                  </a:lnTo>
                  <a:lnTo>
                    <a:pt x="205" y="974"/>
                  </a:lnTo>
                  <a:lnTo>
                    <a:pt x="205" y="984"/>
                  </a:lnTo>
                  <a:lnTo>
                    <a:pt x="196" y="984"/>
                  </a:lnTo>
                  <a:lnTo>
                    <a:pt x="196" y="986"/>
                  </a:lnTo>
                  <a:lnTo>
                    <a:pt x="179" y="986"/>
                  </a:lnTo>
                  <a:lnTo>
                    <a:pt x="179" y="993"/>
                  </a:lnTo>
                  <a:lnTo>
                    <a:pt x="170" y="993"/>
                  </a:lnTo>
                  <a:lnTo>
                    <a:pt x="170" y="996"/>
                  </a:lnTo>
                  <a:lnTo>
                    <a:pt x="156" y="996"/>
                  </a:lnTo>
                  <a:lnTo>
                    <a:pt x="156" y="1010"/>
                  </a:lnTo>
                  <a:lnTo>
                    <a:pt x="146" y="1010"/>
                  </a:lnTo>
                  <a:lnTo>
                    <a:pt x="146" y="1015"/>
                  </a:lnTo>
                  <a:lnTo>
                    <a:pt x="130" y="1015"/>
                  </a:lnTo>
                  <a:lnTo>
                    <a:pt x="130" y="1020"/>
                  </a:lnTo>
                  <a:lnTo>
                    <a:pt x="120" y="1020"/>
                  </a:lnTo>
                  <a:lnTo>
                    <a:pt x="120" y="1024"/>
                  </a:lnTo>
                  <a:lnTo>
                    <a:pt x="104" y="1024"/>
                  </a:lnTo>
                  <a:lnTo>
                    <a:pt x="104" y="1043"/>
                  </a:lnTo>
                  <a:lnTo>
                    <a:pt x="94" y="1043"/>
                  </a:lnTo>
                  <a:lnTo>
                    <a:pt x="94" y="1058"/>
                  </a:lnTo>
                  <a:lnTo>
                    <a:pt x="73" y="1058"/>
                  </a:lnTo>
                  <a:lnTo>
                    <a:pt x="73" y="1069"/>
                  </a:lnTo>
                  <a:lnTo>
                    <a:pt x="54" y="1069"/>
                  </a:lnTo>
                  <a:lnTo>
                    <a:pt x="54" y="1077"/>
                  </a:lnTo>
                  <a:lnTo>
                    <a:pt x="47" y="1077"/>
                  </a:lnTo>
                  <a:lnTo>
                    <a:pt x="47" y="1088"/>
                  </a:lnTo>
                  <a:lnTo>
                    <a:pt x="33" y="1088"/>
                  </a:lnTo>
                  <a:lnTo>
                    <a:pt x="33" y="1103"/>
                  </a:lnTo>
                  <a:lnTo>
                    <a:pt x="21" y="1103"/>
                  </a:lnTo>
                  <a:lnTo>
                    <a:pt x="21" y="1119"/>
                  </a:lnTo>
                  <a:lnTo>
                    <a:pt x="0" y="1119"/>
                  </a:lnTo>
                </a:path>
              </a:pathLst>
            </a:custGeom>
            <a:noFill/>
            <a:ln w="22225" cap="flat">
              <a:solidFill>
                <a:srgbClr val="2E6EBC"/>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a:solidFill>
                  <a:prstClr val="white"/>
                </a:solidFill>
              </a:endParaRPr>
            </a:p>
          </p:txBody>
        </p:sp>
        <p:sp>
          <p:nvSpPr>
            <p:cNvPr id="49174" name="TextBox 86"/>
            <p:cNvSpPr txBox="1">
              <a:spLocks noChangeArrowheads="1"/>
            </p:cNvSpPr>
            <p:nvPr/>
          </p:nvSpPr>
          <p:spPr bwMode="auto">
            <a:xfrm>
              <a:off x="6359056" y="2431312"/>
              <a:ext cx="1701800" cy="3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US" altLang="en-US" sz="1000">
                  <a:solidFill>
                    <a:prstClr val="white"/>
                  </a:solidFill>
                  <a:latin typeface="Arial" panose="020B0604020202020204" pitchFamily="34" charset="0"/>
                  <a:ea typeface="MS PGothic" panose="020B0600070205080204" pitchFamily="34" charset="-128"/>
                </a:rPr>
                <a:t>HR (95% CI):</a:t>
              </a:r>
              <a:br>
                <a:rPr lang="en-US" altLang="en-US" sz="1000">
                  <a:solidFill>
                    <a:prstClr val="white"/>
                  </a:solidFill>
                  <a:latin typeface="Arial" panose="020B0604020202020204" pitchFamily="34" charset="0"/>
                  <a:ea typeface="MS PGothic" panose="020B0600070205080204" pitchFamily="34" charset="-128"/>
                </a:rPr>
              </a:br>
              <a:r>
                <a:rPr lang="en-US" altLang="en-US" sz="1000">
                  <a:solidFill>
                    <a:prstClr val="white"/>
                  </a:solidFill>
                  <a:latin typeface="Arial" panose="020B0604020202020204" pitchFamily="34" charset="0"/>
                  <a:ea typeface="MS PGothic" panose="020B0600070205080204" pitchFamily="34" charset="-128"/>
                  <a:cs typeface="Times New Roman" panose="02020603050405020304" pitchFamily="18" charset="0"/>
                </a:rPr>
                <a:t>0.78 (0.70, 0.86), p&lt;0.001</a:t>
              </a:r>
              <a:endParaRPr lang="en-US" altLang="en-US" sz="1000">
                <a:solidFill>
                  <a:prstClr val="white"/>
                </a:solidFill>
                <a:latin typeface="Arial" panose="020B0604020202020204" pitchFamily="34" charset="0"/>
                <a:ea typeface="MS PGothic" panose="020B0600070205080204" pitchFamily="34" charset="-128"/>
              </a:endParaRPr>
            </a:p>
          </p:txBody>
        </p:sp>
        <p:sp>
          <p:nvSpPr>
            <p:cNvPr id="49175" name="TextBox 89"/>
            <p:cNvSpPr txBox="1">
              <a:spLocks noChangeArrowheads="1"/>
            </p:cNvSpPr>
            <p:nvPr/>
          </p:nvSpPr>
          <p:spPr bwMode="auto">
            <a:xfrm>
              <a:off x="6722593" y="2132820"/>
              <a:ext cx="974725" cy="3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US" altLang="en-US" sz="1000">
                  <a:solidFill>
                    <a:prstClr val="white"/>
                  </a:solidFill>
                  <a:latin typeface="Arial" panose="020B0604020202020204" pitchFamily="34" charset="0"/>
                  <a:ea typeface="MS PGothic" panose="020B0600070205080204" pitchFamily="34" charset="-128"/>
                </a:rPr>
                <a:t>MODERATE OR SEVERE</a:t>
              </a:r>
            </a:p>
          </p:txBody>
        </p:sp>
        <p:sp>
          <p:nvSpPr>
            <p:cNvPr id="171" name="Down Arrow 170"/>
            <p:cNvSpPr/>
            <p:nvPr/>
          </p:nvSpPr>
          <p:spPr bwMode="auto">
            <a:xfrm>
              <a:off x="8138643" y="2806015"/>
              <a:ext cx="163512" cy="249273"/>
            </a:xfrm>
            <a:prstGeom prst="downArrow">
              <a:avLst/>
            </a:prstGeom>
            <a:solidFill>
              <a:sysClr val="windowText" lastClr="000000"/>
            </a:solidFill>
            <a:ln w="19050" cap="flat" cmpd="sng" algn="ctr">
              <a:noFill/>
              <a:prstDash val="solid"/>
              <a:round/>
              <a:headEnd type="none" w="med" len="med"/>
              <a:tailEnd type="none" w="med" len="med"/>
            </a:ln>
            <a:effectLst/>
          </p:spPr>
          <p:txBody>
            <a:bodyPr/>
            <a:lstStyle/>
            <a:p>
              <a:pPr>
                <a:defRPr/>
              </a:pPr>
              <a:endParaRPr lang="en-GB" kern="0">
                <a:solidFill>
                  <a:prstClr val="white"/>
                </a:solidFill>
                <a:latin typeface="Calibri" panose="020F0502020204030204"/>
              </a:endParaRPr>
            </a:p>
          </p:txBody>
        </p:sp>
        <p:sp>
          <p:nvSpPr>
            <p:cNvPr id="49177" name="TextBox 172"/>
            <p:cNvSpPr txBox="1">
              <a:spLocks noChangeArrowheads="1"/>
            </p:cNvSpPr>
            <p:nvPr/>
          </p:nvSpPr>
          <p:spPr bwMode="auto">
            <a:xfrm>
              <a:off x="8300568" y="2707576"/>
              <a:ext cx="1079500" cy="3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None/>
                <a:defRPr/>
              </a:pPr>
              <a:r>
                <a:rPr lang="en-GB" altLang="en-US" sz="1000">
                  <a:solidFill>
                    <a:prstClr val="white"/>
                  </a:solidFill>
                  <a:latin typeface="Arial" panose="020B0604020202020204" pitchFamily="34" charset="0"/>
                </a:rPr>
                <a:t>22% risk reduction</a:t>
              </a:r>
            </a:p>
          </p:txBody>
        </p:sp>
      </p:grpSp>
      <p:grpSp>
        <p:nvGrpSpPr>
          <p:cNvPr id="6" name="Group 5"/>
          <p:cNvGrpSpPr>
            <a:grpSpLocks/>
          </p:cNvGrpSpPr>
          <p:nvPr/>
        </p:nvGrpSpPr>
        <p:grpSpPr bwMode="auto">
          <a:xfrm>
            <a:off x="3725864" y="3429001"/>
            <a:ext cx="7178675" cy="987425"/>
            <a:chOff x="2202054" y="3429000"/>
            <a:chExt cx="7178014" cy="987399"/>
          </a:xfrm>
        </p:grpSpPr>
        <p:grpSp>
          <p:nvGrpSpPr>
            <p:cNvPr id="49165" name="Group 4"/>
            <p:cNvGrpSpPr>
              <a:grpSpLocks noChangeAspect="1"/>
            </p:cNvGrpSpPr>
            <p:nvPr/>
          </p:nvGrpSpPr>
          <p:grpSpPr bwMode="auto">
            <a:xfrm>
              <a:off x="2202054" y="4034536"/>
              <a:ext cx="5530590" cy="381863"/>
              <a:chOff x="897" y="2212"/>
              <a:chExt cx="4324" cy="552"/>
            </a:xfrm>
          </p:grpSpPr>
          <p:sp>
            <p:nvSpPr>
              <p:cNvPr id="49170" name="Freeform 6"/>
              <p:cNvSpPr>
                <a:spLocks/>
              </p:cNvSpPr>
              <p:nvPr/>
            </p:nvSpPr>
            <p:spPr bwMode="auto">
              <a:xfrm>
                <a:off x="899" y="2212"/>
                <a:ext cx="4322" cy="552"/>
              </a:xfrm>
              <a:custGeom>
                <a:avLst/>
                <a:gdLst>
                  <a:gd name="T0" fmla="*/ 20 w 4322"/>
                  <a:gd name="T1" fmla="*/ 546 h 552"/>
                  <a:gd name="T2" fmla="*/ 56 w 4322"/>
                  <a:gd name="T3" fmla="*/ 542 h 552"/>
                  <a:gd name="T4" fmla="*/ 146 w 4322"/>
                  <a:gd name="T5" fmla="*/ 532 h 552"/>
                  <a:gd name="T6" fmla="*/ 206 w 4322"/>
                  <a:gd name="T7" fmla="*/ 526 h 552"/>
                  <a:gd name="T8" fmla="*/ 242 w 4322"/>
                  <a:gd name="T9" fmla="*/ 512 h 552"/>
                  <a:gd name="T10" fmla="*/ 284 w 4322"/>
                  <a:gd name="T11" fmla="*/ 506 h 552"/>
                  <a:gd name="T12" fmla="*/ 326 w 4322"/>
                  <a:gd name="T13" fmla="*/ 494 h 552"/>
                  <a:gd name="T14" fmla="*/ 398 w 4322"/>
                  <a:gd name="T15" fmla="*/ 486 h 552"/>
                  <a:gd name="T16" fmla="*/ 438 w 4322"/>
                  <a:gd name="T17" fmla="*/ 478 h 552"/>
                  <a:gd name="T18" fmla="*/ 552 w 4322"/>
                  <a:gd name="T19" fmla="*/ 476 h 552"/>
                  <a:gd name="T20" fmla="*/ 604 w 4322"/>
                  <a:gd name="T21" fmla="*/ 458 h 552"/>
                  <a:gd name="T22" fmla="*/ 693 w 4322"/>
                  <a:gd name="T23" fmla="*/ 454 h 552"/>
                  <a:gd name="T24" fmla="*/ 741 w 4322"/>
                  <a:gd name="T25" fmla="*/ 438 h 552"/>
                  <a:gd name="T26" fmla="*/ 811 w 4322"/>
                  <a:gd name="T27" fmla="*/ 430 h 552"/>
                  <a:gd name="T28" fmla="*/ 847 w 4322"/>
                  <a:gd name="T29" fmla="*/ 416 h 552"/>
                  <a:gd name="T30" fmla="*/ 933 w 4322"/>
                  <a:gd name="T31" fmla="*/ 408 h 552"/>
                  <a:gd name="T32" fmla="*/ 1023 w 4322"/>
                  <a:gd name="T33" fmla="*/ 392 h 552"/>
                  <a:gd name="T34" fmla="*/ 1061 w 4322"/>
                  <a:gd name="T35" fmla="*/ 386 h 552"/>
                  <a:gd name="T36" fmla="*/ 1127 w 4322"/>
                  <a:gd name="T37" fmla="*/ 364 h 552"/>
                  <a:gd name="T38" fmla="*/ 1331 w 4322"/>
                  <a:gd name="T39" fmla="*/ 356 h 552"/>
                  <a:gd name="T40" fmla="*/ 1373 w 4322"/>
                  <a:gd name="T41" fmla="*/ 344 h 552"/>
                  <a:gd name="T42" fmla="*/ 1457 w 4322"/>
                  <a:gd name="T43" fmla="*/ 336 h 552"/>
                  <a:gd name="T44" fmla="*/ 1529 w 4322"/>
                  <a:gd name="T45" fmla="*/ 322 h 552"/>
                  <a:gd name="T46" fmla="*/ 1667 w 4322"/>
                  <a:gd name="T47" fmla="*/ 316 h 552"/>
                  <a:gd name="T48" fmla="*/ 1703 w 4322"/>
                  <a:gd name="T49" fmla="*/ 304 h 552"/>
                  <a:gd name="T50" fmla="*/ 1757 w 4322"/>
                  <a:gd name="T51" fmla="*/ 296 h 552"/>
                  <a:gd name="T52" fmla="*/ 1797 w 4322"/>
                  <a:gd name="T53" fmla="*/ 282 h 552"/>
                  <a:gd name="T54" fmla="*/ 1911 w 4322"/>
                  <a:gd name="T55" fmla="*/ 276 h 552"/>
                  <a:gd name="T56" fmla="*/ 1947 w 4322"/>
                  <a:gd name="T57" fmla="*/ 262 h 552"/>
                  <a:gd name="T58" fmla="*/ 2103 w 4322"/>
                  <a:gd name="T59" fmla="*/ 256 h 552"/>
                  <a:gd name="T60" fmla="*/ 2151 w 4322"/>
                  <a:gd name="T61" fmla="*/ 236 h 552"/>
                  <a:gd name="T62" fmla="*/ 2259 w 4322"/>
                  <a:gd name="T63" fmla="*/ 230 h 552"/>
                  <a:gd name="T64" fmla="*/ 2283 w 4322"/>
                  <a:gd name="T65" fmla="*/ 214 h 552"/>
                  <a:gd name="T66" fmla="*/ 2349 w 4322"/>
                  <a:gd name="T67" fmla="*/ 208 h 552"/>
                  <a:gd name="T68" fmla="*/ 2403 w 4322"/>
                  <a:gd name="T69" fmla="*/ 194 h 552"/>
                  <a:gd name="T70" fmla="*/ 2499 w 4322"/>
                  <a:gd name="T71" fmla="*/ 188 h 552"/>
                  <a:gd name="T72" fmla="*/ 2553 w 4322"/>
                  <a:gd name="T73" fmla="*/ 174 h 552"/>
                  <a:gd name="T74" fmla="*/ 2641 w 4322"/>
                  <a:gd name="T75" fmla="*/ 168 h 552"/>
                  <a:gd name="T76" fmla="*/ 2679 w 4322"/>
                  <a:gd name="T77" fmla="*/ 154 h 552"/>
                  <a:gd name="T78" fmla="*/ 2845 w 4322"/>
                  <a:gd name="T79" fmla="*/ 148 h 552"/>
                  <a:gd name="T80" fmla="*/ 2857 w 4322"/>
                  <a:gd name="T81" fmla="*/ 134 h 552"/>
                  <a:gd name="T82" fmla="*/ 2905 w 4322"/>
                  <a:gd name="T83" fmla="*/ 128 h 552"/>
                  <a:gd name="T84" fmla="*/ 3109 w 4322"/>
                  <a:gd name="T85" fmla="*/ 114 h 552"/>
                  <a:gd name="T86" fmla="*/ 3177 w 4322"/>
                  <a:gd name="T87" fmla="*/ 106 h 552"/>
                  <a:gd name="T88" fmla="*/ 3277 w 4322"/>
                  <a:gd name="T89" fmla="*/ 94 h 552"/>
                  <a:gd name="T90" fmla="*/ 3367 w 4322"/>
                  <a:gd name="T91" fmla="*/ 86 h 552"/>
                  <a:gd name="T92" fmla="*/ 3457 w 4322"/>
                  <a:gd name="T93" fmla="*/ 74 h 552"/>
                  <a:gd name="T94" fmla="*/ 3630 w 4322"/>
                  <a:gd name="T95" fmla="*/ 66 h 552"/>
                  <a:gd name="T96" fmla="*/ 3690 w 4322"/>
                  <a:gd name="T97" fmla="*/ 52 h 552"/>
                  <a:gd name="T98" fmla="*/ 3930 w 4322"/>
                  <a:gd name="T99" fmla="*/ 46 h 552"/>
                  <a:gd name="T100" fmla="*/ 3972 w 4322"/>
                  <a:gd name="T101" fmla="*/ 34 h 552"/>
                  <a:gd name="T102" fmla="*/ 4162 w 4322"/>
                  <a:gd name="T103" fmla="*/ 26 h 552"/>
                  <a:gd name="T104" fmla="*/ 4246 w 4322"/>
                  <a:gd name="T105" fmla="*/ 12 h 552"/>
                  <a:gd name="T106" fmla="*/ 4306 w 4322"/>
                  <a:gd name="T107" fmla="*/ 6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322"/>
                  <a:gd name="T163" fmla="*/ 0 h 552"/>
                  <a:gd name="T164" fmla="*/ 4322 w 4322"/>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322" h="552">
                    <a:moveTo>
                      <a:pt x="0" y="552"/>
                    </a:moveTo>
                    <a:lnTo>
                      <a:pt x="20" y="552"/>
                    </a:lnTo>
                    <a:lnTo>
                      <a:pt x="20" y="546"/>
                    </a:lnTo>
                    <a:lnTo>
                      <a:pt x="32" y="546"/>
                    </a:lnTo>
                    <a:lnTo>
                      <a:pt x="32" y="542"/>
                    </a:lnTo>
                    <a:lnTo>
                      <a:pt x="56" y="542"/>
                    </a:lnTo>
                    <a:lnTo>
                      <a:pt x="56" y="540"/>
                    </a:lnTo>
                    <a:lnTo>
                      <a:pt x="146" y="540"/>
                    </a:lnTo>
                    <a:lnTo>
                      <a:pt x="146" y="532"/>
                    </a:lnTo>
                    <a:lnTo>
                      <a:pt x="174" y="532"/>
                    </a:lnTo>
                    <a:lnTo>
                      <a:pt x="174" y="526"/>
                    </a:lnTo>
                    <a:lnTo>
                      <a:pt x="206" y="526"/>
                    </a:lnTo>
                    <a:lnTo>
                      <a:pt x="206" y="518"/>
                    </a:lnTo>
                    <a:lnTo>
                      <a:pt x="242" y="518"/>
                    </a:lnTo>
                    <a:lnTo>
                      <a:pt x="242" y="512"/>
                    </a:lnTo>
                    <a:lnTo>
                      <a:pt x="260" y="512"/>
                    </a:lnTo>
                    <a:lnTo>
                      <a:pt x="260" y="506"/>
                    </a:lnTo>
                    <a:lnTo>
                      <a:pt x="284" y="506"/>
                    </a:lnTo>
                    <a:lnTo>
                      <a:pt x="284" y="498"/>
                    </a:lnTo>
                    <a:lnTo>
                      <a:pt x="326" y="498"/>
                    </a:lnTo>
                    <a:lnTo>
                      <a:pt x="326" y="494"/>
                    </a:lnTo>
                    <a:lnTo>
                      <a:pt x="372" y="494"/>
                    </a:lnTo>
                    <a:lnTo>
                      <a:pt x="372" y="486"/>
                    </a:lnTo>
                    <a:lnTo>
                      <a:pt x="398" y="486"/>
                    </a:lnTo>
                    <a:lnTo>
                      <a:pt x="394" y="482"/>
                    </a:lnTo>
                    <a:lnTo>
                      <a:pt x="438" y="482"/>
                    </a:lnTo>
                    <a:lnTo>
                      <a:pt x="438" y="478"/>
                    </a:lnTo>
                    <a:lnTo>
                      <a:pt x="506" y="478"/>
                    </a:lnTo>
                    <a:lnTo>
                      <a:pt x="506" y="476"/>
                    </a:lnTo>
                    <a:lnTo>
                      <a:pt x="552" y="476"/>
                    </a:lnTo>
                    <a:lnTo>
                      <a:pt x="552" y="468"/>
                    </a:lnTo>
                    <a:lnTo>
                      <a:pt x="604" y="468"/>
                    </a:lnTo>
                    <a:lnTo>
                      <a:pt x="604" y="458"/>
                    </a:lnTo>
                    <a:lnTo>
                      <a:pt x="653" y="458"/>
                    </a:lnTo>
                    <a:lnTo>
                      <a:pt x="653" y="454"/>
                    </a:lnTo>
                    <a:lnTo>
                      <a:pt x="693" y="454"/>
                    </a:lnTo>
                    <a:lnTo>
                      <a:pt x="693" y="444"/>
                    </a:lnTo>
                    <a:lnTo>
                      <a:pt x="741" y="444"/>
                    </a:lnTo>
                    <a:lnTo>
                      <a:pt x="741" y="438"/>
                    </a:lnTo>
                    <a:lnTo>
                      <a:pt x="797" y="438"/>
                    </a:lnTo>
                    <a:lnTo>
                      <a:pt x="797" y="430"/>
                    </a:lnTo>
                    <a:lnTo>
                      <a:pt x="811" y="430"/>
                    </a:lnTo>
                    <a:lnTo>
                      <a:pt x="811" y="424"/>
                    </a:lnTo>
                    <a:lnTo>
                      <a:pt x="847" y="424"/>
                    </a:lnTo>
                    <a:lnTo>
                      <a:pt x="847" y="416"/>
                    </a:lnTo>
                    <a:lnTo>
                      <a:pt x="913" y="416"/>
                    </a:lnTo>
                    <a:lnTo>
                      <a:pt x="913" y="408"/>
                    </a:lnTo>
                    <a:lnTo>
                      <a:pt x="933" y="408"/>
                    </a:lnTo>
                    <a:lnTo>
                      <a:pt x="933" y="406"/>
                    </a:lnTo>
                    <a:lnTo>
                      <a:pt x="1023" y="406"/>
                    </a:lnTo>
                    <a:lnTo>
                      <a:pt x="1023" y="392"/>
                    </a:lnTo>
                    <a:lnTo>
                      <a:pt x="1037" y="392"/>
                    </a:lnTo>
                    <a:lnTo>
                      <a:pt x="1037" y="386"/>
                    </a:lnTo>
                    <a:lnTo>
                      <a:pt x="1061" y="386"/>
                    </a:lnTo>
                    <a:lnTo>
                      <a:pt x="1061" y="376"/>
                    </a:lnTo>
                    <a:lnTo>
                      <a:pt x="1127" y="376"/>
                    </a:lnTo>
                    <a:lnTo>
                      <a:pt x="1127" y="364"/>
                    </a:lnTo>
                    <a:lnTo>
                      <a:pt x="1241" y="364"/>
                    </a:lnTo>
                    <a:lnTo>
                      <a:pt x="1241" y="356"/>
                    </a:lnTo>
                    <a:lnTo>
                      <a:pt x="1331" y="356"/>
                    </a:lnTo>
                    <a:lnTo>
                      <a:pt x="1331" y="350"/>
                    </a:lnTo>
                    <a:lnTo>
                      <a:pt x="1373" y="350"/>
                    </a:lnTo>
                    <a:lnTo>
                      <a:pt x="1373" y="344"/>
                    </a:lnTo>
                    <a:lnTo>
                      <a:pt x="1421" y="344"/>
                    </a:lnTo>
                    <a:lnTo>
                      <a:pt x="1421" y="336"/>
                    </a:lnTo>
                    <a:lnTo>
                      <a:pt x="1457" y="336"/>
                    </a:lnTo>
                    <a:lnTo>
                      <a:pt x="1457" y="330"/>
                    </a:lnTo>
                    <a:lnTo>
                      <a:pt x="1529" y="330"/>
                    </a:lnTo>
                    <a:lnTo>
                      <a:pt x="1529" y="322"/>
                    </a:lnTo>
                    <a:lnTo>
                      <a:pt x="1559" y="322"/>
                    </a:lnTo>
                    <a:lnTo>
                      <a:pt x="1559" y="316"/>
                    </a:lnTo>
                    <a:lnTo>
                      <a:pt x="1667" y="316"/>
                    </a:lnTo>
                    <a:lnTo>
                      <a:pt x="1667" y="310"/>
                    </a:lnTo>
                    <a:lnTo>
                      <a:pt x="1703" y="310"/>
                    </a:lnTo>
                    <a:lnTo>
                      <a:pt x="1703" y="304"/>
                    </a:lnTo>
                    <a:lnTo>
                      <a:pt x="1751" y="304"/>
                    </a:lnTo>
                    <a:lnTo>
                      <a:pt x="1751" y="296"/>
                    </a:lnTo>
                    <a:lnTo>
                      <a:pt x="1757" y="296"/>
                    </a:lnTo>
                    <a:lnTo>
                      <a:pt x="1757" y="290"/>
                    </a:lnTo>
                    <a:lnTo>
                      <a:pt x="1797" y="290"/>
                    </a:lnTo>
                    <a:lnTo>
                      <a:pt x="1797" y="282"/>
                    </a:lnTo>
                    <a:lnTo>
                      <a:pt x="1845" y="282"/>
                    </a:lnTo>
                    <a:lnTo>
                      <a:pt x="1845" y="276"/>
                    </a:lnTo>
                    <a:lnTo>
                      <a:pt x="1911" y="276"/>
                    </a:lnTo>
                    <a:lnTo>
                      <a:pt x="1911" y="270"/>
                    </a:lnTo>
                    <a:lnTo>
                      <a:pt x="1947" y="270"/>
                    </a:lnTo>
                    <a:lnTo>
                      <a:pt x="1947" y="262"/>
                    </a:lnTo>
                    <a:lnTo>
                      <a:pt x="2043" y="262"/>
                    </a:lnTo>
                    <a:lnTo>
                      <a:pt x="2043" y="256"/>
                    </a:lnTo>
                    <a:lnTo>
                      <a:pt x="2103" y="256"/>
                    </a:lnTo>
                    <a:lnTo>
                      <a:pt x="2103" y="248"/>
                    </a:lnTo>
                    <a:lnTo>
                      <a:pt x="2151" y="248"/>
                    </a:lnTo>
                    <a:lnTo>
                      <a:pt x="2151" y="236"/>
                    </a:lnTo>
                    <a:lnTo>
                      <a:pt x="2199" y="236"/>
                    </a:lnTo>
                    <a:lnTo>
                      <a:pt x="2199" y="230"/>
                    </a:lnTo>
                    <a:lnTo>
                      <a:pt x="2259" y="230"/>
                    </a:lnTo>
                    <a:lnTo>
                      <a:pt x="2259" y="222"/>
                    </a:lnTo>
                    <a:lnTo>
                      <a:pt x="2283" y="222"/>
                    </a:lnTo>
                    <a:lnTo>
                      <a:pt x="2283" y="214"/>
                    </a:lnTo>
                    <a:lnTo>
                      <a:pt x="2325" y="214"/>
                    </a:lnTo>
                    <a:lnTo>
                      <a:pt x="2325" y="208"/>
                    </a:lnTo>
                    <a:lnTo>
                      <a:pt x="2349" y="208"/>
                    </a:lnTo>
                    <a:lnTo>
                      <a:pt x="2349" y="202"/>
                    </a:lnTo>
                    <a:lnTo>
                      <a:pt x="2403" y="202"/>
                    </a:lnTo>
                    <a:lnTo>
                      <a:pt x="2403" y="194"/>
                    </a:lnTo>
                    <a:lnTo>
                      <a:pt x="2445" y="194"/>
                    </a:lnTo>
                    <a:lnTo>
                      <a:pt x="2445" y="188"/>
                    </a:lnTo>
                    <a:lnTo>
                      <a:pt x="2499" y="188"/>
                    </a:lnTo>
                    <a:lnTo>
                      <a:pt x="2499" y="182"/>
                    </a:lnTo>
                    <a:lnTo>
                      <a:pt x="2553" y="182"/>
                    </a:lnTo>
                    <a:lnTo>
                      <a:pt x="2553" y="174"/>
                    </a:lnTo>
                    <a:lnTo>
                      <a:pt x="2589" y="174"/>
                    </a:lnTo>
                    <a:lnTo>
                      <a:pt x="2589" y="168"/>
                    </a:lnTo>
                    <a:lnTo>
                      <a:pt x="2641" y="168"/>
                    </a:lnTo>
                    <a:lnTo>
                      <a:pt x="2641" y="162"/>
                    </a:lnTo>
                    <a:lnTo>
                      <a:pt x="2679" y="162"/>
                    </a:lnTo>
                    <a:lnTo>
                      <a:pt x="2679" y="154"/>
                    </a:lnTo>
                    <a:lnTo>
                      <a:pt x="2757" y="154"/>
                    </a:lnTo>
                    <a:lnTo>
                      <a:pt x="2757" y="148"/>
                    </a:lnTo>
                    <a:lnTo>
                      <a:pt x="2845" y="148"/>
                    </a:lnTo>
                    <a:lnTo>
                      <a:pt x="2845" y="140"/>
                    </a:lnTo>
                    <a:lnTo>
                      <a:pt x="2857" y="140"/>
                    </a:lnTo>
                    <a:lnTo>
                      <a:pt x="2857" y="134"/>
                    </a:lnTo>
                    <a:lnTo>
                      <a:pt x="2883" y="134"/>
                    </a:lnTo>
                    <a:lnTo>
                      <a:pt x="2883" y="128"/>
                    </a:lnTo>
                    <a:lnTo>
                      <a:pt x="2905" y="128"/>
                    </a:lnTo>
                    <a:lnTo>
                      <a:pt x="2905" y="122"/>
                    </a:lnTo>
                    <a:lnTo>
                      <a:pt x="3109" y="122"/>
                    </a:lnTo>
                    <a:lnTo>
                      <a:pt x="3109" y="114"/>
                    </a:lnTo>
                    <a:lnTo>
                      <a:pt x="3127" y="114"/>
                    </a:lnTo>
                    <a:lnTo>
                      <a:pt x="3127" y="106"/>
                    </a:lnTo>
                    <a:lnTo>
                      <a:pt x="3177" y="106"/>
                    </a:lnTo>
                    <a:lnTo>
                      <a:pt x="3177" y="100"/>
                    </a:lnTo>
                    <a:lnTo>
                      <a:pt x="3277" y="100"/>
                    </a:lnTo>
                    <a:lnTo>
                      <a:pt x="3277" y="94"/>
                    </a:lnTo>
                    <a:lnTo>
                      <a:pt x="3325" y="94"/>
                    </a:lnTo>
                    <a:lnTo>
                      <a:pt x="3325" y="86"/>
                    </a:lnTo>
                    <a:lnTo>
                      <a:pt x="3367" y="86"/>
                    </a:lnTo>
                    <a:lnTo>
                      <a:pt x="3367" y="80"/>
                    </a:lnTo>
                    <a:lnTo>
                      <a:pt x="3457" y="80"/>
                    </a:lnTo>
                    <a:lnTo>
                      <a:pt x="3457" y="74"/>
                    </a:lnTo>
                    <a:lnTo>
                      <a:pt x="3516" y="74"/>
                    </a:lnTo>
                    <a:lnTo>
                      <a:pt x="3516" y="66"/>
                    </a:lnTo>
                    <a:lnTo>
                      <a:pt x="3630" y="66"/>
                    </a:lnTo>
                    <a:lnTo>
                      <a:pt x="3630" y="60"/>
                    </a:lnTo>
                    <a:lnTo>
                      <a:pt x="3690" y="60"/>
                    </a:lnTo>
                    <a:lnTo>
                      <a:pt x="3690" y="52"/>
                    </a:lnTo>
                    <a:lnTo>
                      <a:pt x="3744" y="52"/>
                    </a:lnTo>
                    <a:lnTo>
                      <a:pt x="3744" y="46"/>
                    </a:lnTo>
                    <a:lnTo>
                      <a:pt x="3930" y="46"/>
                    </a:lnTo>
                    <a:lnTo>
                      <a:pt x="3930" y="40"/>
                    </a:lnTo>
                    <a:lnTo>
                      <a:pt x="3972" y="40"/>
                    </a:lnTo>
                    <a:lnTo>
                      <a:pt x="3972" y="34"/>
                    </a:lnTo>
                    <a:lnTo>
                      <a:pt x="3984" y="34"/>
                    </a:lnTo>
                    <a:lnTo>
                      <a:pt x="3984" y="26"/>
                    </a:lnTo>
                    <a:lnTo>
                      <a:pt x="4162" y="26"/>
                    </a:lnTo>
                    <a:lnTo>
                      <a:pt x="4162" y="20"/>
                    </a:lnTo>
                    <a:lnTo>
                      <a:pt x="4246" y="20"/>
                    </a:lnTo>
                    <a:lnTo>
                      <a:pt x="4246" y="12"/>
                    </a:lnTo>
                    <a:lnTo>
                      <a:pt x="4258" y="12"/>
                    </a:lnTo>
                    <a:lnTo>
                      <a:pt x="4258" y="6"/>
                    </a:lnTo>
                    <a:lnTo>
                      <a:pt x="4306" y="6"/>
                    </a:lnTo>
                    <a:lnTo>
                      <a:pt x="4306" y="0"/>
                    </a:lnTo>
                    <a:lnTo>
                      <a:pt x="4322" y="0"/>
                    </a:lnTo>
                  </a:path>
                </a:pathLst>
              </a:custGeom>
              <a:solidFill>
                <a:srgbClr val="FFFFFF"/>
              </a:solidFill>
              <a:ln w="28575" cap="flat">
                <a:solidFill>
                  <a:srgbClr val="D60093"/>
                </a:solidFill>
                <a:prstDash val="solid"/>
                <a:miter lim="800000"/>
                <a:headEnd/>
                <a:tailEnd/>
              </a:ln>
            </p:spPr>
            <p:txBody>
              <a:bodyPr/>
              <a:lstStyle/>
              <a:p>
                <a:pPr>
                  <a:defRPr/>
                </a:pPr>
                <a:endParaRPr lang="en-US">
                  <a:solidFill>
                    <a:prstClr val="white"/>
                  </a:solidFill>
                </a:endParaRPr>
              </a:p>
            </p:txBody>
          </p:sp>
          <p:sp>
            <p:nvSpPr>
              <p:cNvPr id="49171" name="Freeform 7"/>
              <p:cNvSpPr>
                <a:spLocks/>
              </p:cNvSpPr>
              <p:nvPr/>
            </p:nvSpPr>
            <p:spPr bwMode="auto">
              <a:xfrm>
                <a:off x="897" y="2298"/>
                <a:ext cx="4322" cy="466"/>
              </a:xfrm>
              <a:custGeom>
                <a:avLst/>
                <a:gdLst>
                  <a:gd name="T0" fmla="*/ 4300 w 4322"/>
                  <a:gd name="T1" fmla="*/ 8 h 466"/>
                  <a:gd name="T2" fmla="*/ 4170 w 4322"/>
                  <a:gd name="T3" fmla="*/ 12 h 466"/>
                  <a:gd name="T4" fmla="*/ 4124 w 4322"/>
                  <a:gd name="T5" fmla="*/ 20 h 466"/>
                  <a:gd name="T6" fmla="*/ 3944 w 4322"/>
                  <a:gd name="T7" fmla="*/ 30 h 466"/>
                  <a:gd name="T8" fmla="*/ 3932 w 4322"/>
                  <a:gd name="T9" fmla="*/ 42 h 466"/>
                  <a:gd name="T10" fmla="*/ 3836 w 4322"/>
                  <a:gd name="T11" fmla="*/ 50 h 466"/>
                  <a:gd name="T12" fmla="*/ 3774 w 4322"/>
                  <a:gd name="T13" fmla="*/ 62 h 466"/>
                  <a:gd name="T14" fmla="*/ 3572 w 4322"/>
                  <a:gd name="T15" fmla="*/ 68 h 466"/>
                  <a:gd name="T16" fmla="*/ 3518 w 4322"/>
                  <a:gd name="T17" fmla="*/ 82 h 466"/>
                  <a:gd name="T18" fmla="*/ 3351 w 4322"/>
                  <a:gd name="T19" fmla="*/ 90 h 466"/>
                  <a:gd name="T20" fmla="*/ 3279 w 4322"/>
                  <a:gd name="T21" fmla="*/ 102 h 466"/>
                  <a:gd name="T22" fmla="*/ 3213 w 4322"/>
                  <a:gd name="T23" fmla="*/ 110 h 466"/>
                  <a:gd name="T24" fmla="*/ 3197 w 4322"/>
                  <a:gd name="T25" fmla="*/ 122 h 466"/>
                  <a:gd name="T26" fmla="*/ 3125 w 4322"/>
                  <a:gd name="T27" fmla="*/ 130 h 466"/>
                  <a:gd name="T28" fmla="*/ 3027 w 4322"/>
                  <a:gd name="T29" fmla="*/ 144 h 466"/>
                  <a:gd name="T30" fmla="*/ 2903 w 4322"/>
                  <a:gd name="T31" fmla="*/ 150 h 466"/>
                  <a:gd name="T32" fmla="*/ 2771 w 4322"/>
                  <a:gd name="T33" fmla="*/ 162 h 466"/>
                  <a:gd name="T34" fmla="*/ 2709 w 4322"/>
                  <a:gd name="T35" fmla="*/ 170 h 466"/>
                  <a:gd name="T36" fmla="*/ 2663 w 4322"/>
                  <a:gd name="T37" fmla="*/ 180 h 466"/>
                  <a:gd name="T38" fmla="*/ 2543 w 4322"/>
                  <a:gd name="T39" fmla="*/ 184 h 466"/>
                  <a:gd name="T40" fmla="*/ 2519 w 4322"/>
                  <a:gd name="T41" fmla="*/ 198 h 466"/>
                  <a:gd name="T42" fmla="*/ 2303 w 4322"/>
                  <a:gd name="T43" fmla="*/ 202 h 466"/>
                  <a:gd name="T44" fmla="*/ 2165 w 4322"/>
                  <a:gd name="T45" fmla="*/ 216 h 466"/>
                  <a:gd name="T46" fmla="*/ 1885 w 4322"/>
                  <a:gd name="T47" fmla="*/ 224 h 466"/>
                  <a:gd name="T48" fmla="*/ 1765 w 4322"/>
                  <a:gd name="T49" fmla="*/ 238 h 466"/>
                  <a:gd name="T50" fmla="*/ 1667 w 4322"/>
                  <a:gd name="T51" fmla="*/ 244 h 466"/>
                  <a:gd name="T52" fmla="*/ 1627 w 4322"/>
                  <a:gd name="T53" fmla="*/ 258 h 466"/>
                  <a:gd name="T54" fmla="*/ 1453 w 4322"/>
                  <a:gd name="T55" fmla="*/ 264 h 466"/>
                  <a:gd name="T56" fmla="*/ 1331 w 4322"/>
                  <a:gd name="T57" fmla="*/ 278 h 466"/>
                  <a:gd name="T58" fmla="*/ 1207 w 4322"/>
                  <a:gd name="T59" fmla="*/ 284 h 466"/>
                  <a:gd name="T60" fmla="*/ 1159 w 4322"/>
                  <a:gd name="T61" fmla="*/ 298 h 466"/>
                  <a:gd name="T62" fmla="*/ 1057 w 4322"/>
                  <a:gd name="T63" fmla="*/ 304 h 466"/>
                  <a:gd name="T64" fmla="*/ 1017 w 4322"/>
                  <a:gd name="T65" fmla="*/ 320 h 466"/>
                  <a:gd name="T66" fmla="*/ 853 w 4322"/>
                  <a:gd name="T67" fmla="*/ 324 h 466"/>
                  <a:gd name="T68" fmla="*/ 817 w 4322"/>
                  <a:gd name="T69" fmla="*/ 338 h 466"/>
                  <a:gd name="T70" fmla="*/ 745 w 4322"/>
                  <a:gd name="T71" fmla="*/ 346 h 466"/>
                  <a:gd name="T72" fmla="*/ 685 w 4322"/>
                  <a:gd name="T73" fmla="*/ 360 h 466"/>
                  <a:gd name="T74" fmla="*/ 590 w 4322"/>
                  <a:gd name="T75" fmla="*/ 366 h 466"/>
                  <a:gd name="T76" fmla="*/ 572 w 4322"/>
                  <a:gd name="T77" fmla="*/ 378 h 466"/>
                  <a:gd name="T78" fmla="*/ 434 w 4322"/>
                  <a:gd name="T79" fmla="*/ 386 h 466"/>
                  <a:gd name="T80" fmla="*/ 388 w 4322"/>
                  <a:gd name="T81" fmla="*/ 400 h 466"/>
                  <a:gd name="T82" fmla="*/ 222 w 4322"/>
                  <a:gd name="T83" fmla="*/ 406 h 466"/>
                  <a:gd name="T84" fmla="*/ 208 w 4322"/>
                  <a:gd name="T85" fmla="*/ 418 h 466"/>
                  <a:gd name="T86" fmla="*/ 142 w 4322"/>
                  <a:gd name="T87" fmla="*/ 426 h 466"/>
                  <a:gd name="T88" fmla="*/ 124 w 4322"/>
                  <a:gd name="T89" fmla="*/ 440 h 466"/>
                  <a:gd name="T90" fmla="*/ 64 w 4322"/>
                  <a:gd name="T91" fmla="*/ 446 h 466"/>
                  <a:gd name="T92" fmla="*/ 34 w 4322"/>
                  <a:gd name="T93" fmla="*/ 460 h 466"/>
                  <a:gd name="T94" fmla="*/ 0 w 4322"/>
                  <a:gd name="T95" fmla="*/ 466 h 46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22"/>
                  <a:gd name="T145" fmla="*/ 0 h 466"/>
                  <a:gd name="T146" fmla="*/ 4322 w 4322"/>
                  <a:gd name="T147" fmla="*/ 466 h 46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22" h="466">
                    <a:moveTo>
                      <a:pt x="4322" y="0"/>
                    </a:moveTo>
                    <a:lnTo>
                      <a:pt x="4300" y="0"/>
                    </a:lnTo>
                    <a:lnTo>
                      <a:pt x="4300" y="8"/>
                    </a:lnTo>
                    <a:lnTo>
                      <a:pt x="4238" y="8"/>
                    </a:lnTo>
                    <a:lnTo>
                      <a:pt x="4238" y="12"/>
                    </a:lnTo>
                    <a:lnTo>
                      <a:pt x="4170" y="12"/>
                    </a:lnTo>
                    <a:lnTo>
                      <a:pt x="4170" y="16"/>
                    </a:lnTo>
                    <a:lnTo>
                      <a:pt x="4124" y="16"/>
                    </a:lnTo>
                    <a:lnTo>
                      <a:pt x="4124" y="20"/>
                    </a:lnTo>
                    <a:lnTo>
                      <a:pt x="3958" y="20"/>
                    </a:lnTo>
                    <a:lnTo>
                      <a:pt x="3958" y="30"/>
                    </a:lnTo>
                    <a:lnTo>
                      <a:pt x="3944" y="30"/>
                    </a:lnTo>
                    <a:lnTo>
                      <a:pt x="3944" y="34"/>
                    </a:lnTo>
                    <a:lnTo>
                      <a:pt x="3932" y="34"/>
                    </a:lnTo>
                    <a:lnTo>
                      <a:pt x="3932" y="42"/>
                    </a:lnTo>
                    <a:lnTo>
                      <a:pt x="3920" y="42"/>
                    </a:lnTo>
                    <a:lnTo>
                      <a:pt x="3920" y="50"/>
                    </a:lnTo>
                    <a:lnTo>
                      <a:pt x="3836" y="50"/>
                    </a:lnTo>
                    <a:lnTo>
                      <a:pt x="3836" y="54"/>
                    </a:lnTo>
                    <a:lnTo>
                      <a:pt x="3774" y="54"/>
                    </a:lnTo>
                    <a:lnTo>
                      <a:pt x="3774" y="62"/>
                    </a:lnTo>
                    <a:lnTo>
                      <a:pt x="3692" y="62"/>
                    </a:lnTo>
                    <a:lnTo>
                      <a:pt x="3692" y="68"/>
                    </a:lnTo>
                    <a:lnTo>
                      <a:pt x="3572" y="68"/>
                    </a:lnTo>
                    <a:lnTo>
                      <a:pt x="3572" y="76"/>
                    </a:lnTo>
                    <a:lnTo>
                      <a:pt x="3518" y="76"/>
                    </a:lnTo>
                    <a:lnTo>
                      <a:pt x="3518" y="82"/>
                    </a:lnTo>
                    <a:lnTo>
                      <a:pt x="3387" y="82"/>
                    </a:lnTo>
                    <a:lnTo>
                      <a:pt x="3387" y="90"/>
                    </a:lnTo>
                    <a:lnTo>
                      <a:pt x="3351" y="90"/>
                    </a:lnTo>
                    <a:lnTo>
                      <a:pt x="3351" y="96"/>
                    </a:lnTo>
                    <a:lnTo>
                      <a:pt x="3279" y="96"/>
                    </a:lnTo>
                    <a:lnTo>
                      <a:pt x="3279" y="102"/>
                    </a:lnTo>
                    <a:lnTo>
                      <a:pt x="3233" y="102"/>
                    </a:lnTo>
                    <a:lnTo>
                      <a:pt x="3233" y="110"/>
                    </a:lnTo>
                    <a:lnTo>
                      <a:pt x="3213" y="110"/>
                    </a:lnTo>
                    <a:lnTo>
                      <a:pt x="3213" y="116"/>
                    </a:lnTo>
                    <a:lnTo>
                      <a:pt x="3197" y="116"/>
                    </a:lnTo>
                    <a:lnTo>
                      <a:pt x="3197" y="122"/>
                    </a:lnTo>
                    <a:lnTo>
                      <a:pt x="3185" y="122"/>
                    </a:lnTo>
                    <a:lnTo>
                      <a:pt x="3185" y="130"/>
                    </a:lnTo>
                    <a:lnTo>
                      <a:pt x="3125" y="130"/>
                    </a:lnTo>
                    <a:lnTo>
                      <a:pt x="3125" y="136"/>
                    </a:lnTo>
                    <a:lnTo>
                      <a:pt x="3027" y="136"/>
                    </a:lnTo>
                    <a:lnTo>
                      <a:pt x="3027" y="144"/>
                    </a:lnTo>
                    <a:lnTo>
                      <a:pt x="2937" y="144"/>
                    </a:lnTo>
                    <a:lnTo>
                      <a:pt x="2937" y="150"/>
                    </a:lnTo>
                    <a:lnTo>
                      <a:pt x="2903" y="150"/>
                    </a:lnTo>
                    <a:lnTo>
                      <a:pt x="2903" y="156"/>
                    </a:lnTo>
                    <a:lnTo>
                      <a:pt x="2771" y="156"/>
                    </a:lnTo>
                    <a:lnTo>
                      <a:pt x="2771" y="162"/>
                    </a:lnTo>
                    <a:lnTo>
                      <a:pt x="2723" y="162"/>
                    </a:lnTo>
                    <a:lnTo>
                      <a:pt x="2723" y="170"/>
                    </a:lnTo>
                    <a:lnTo>
                      <a:pt x="2709" y="170"/>
                    </a:lnTo>
                    <a:lnTo>
                      <a:pt x="2709" y="176"/>
                    </a:lnTo>
                    <a:lnTo>
                      <a:pt x="2663" y="176"/>
                    </a:lnTo>
                    <a:lnTo>
                      <a:pt x="2663" y="180"/>
                    </a:lnTo>
                    <a:lnTo>
                      <a:pt x="2573" y="180"/>
                    </a:lnTo>
                    <a:lnTo>
                      <a:pt x="2573" y="184"/>
                    </a:lnTo>
                    <a:lnTo>
                      <a:pt x="2543" y="184"/>
                    </a:lnTo>
                    <a:lnTo>
                      <a:pt x="2543" y="190"/>
                    </a:lnTo>
                    <a:lnTo>
                      <a:pt x="2519" y="190"/>
                    </a:lnTo>
                    <a:lnTo>
                      <a:pt x="2519" y="198"/>
                    </a:lnTo>
                    <a:lnTo>
                      <a:pt x="2379" y="198"/>
                    </a:lnTo>
                    <a:lnTo>
                      <a:pt x="2379" y="202"/>
                    </a:lnTo>
                    <a:lnTo>
                      <a:pt x="2303" y="202"/>
                    </a:lnTo>
                    <a:lnTo>
                      <a:pt x="2303" y="210"/>
                    </a:lnTo>
                    <a:lnTo>
                      <a:pt x="2165" y="210"/>
                    </a:lnTo>
                    <a:lnTo>
                      <a:pt x="2165" y="216"/>
                    </a:lnTo>
                    <a:lnTo>
                      <a:pt x="2071" y="216"/>
                    </a:lnTo>
                    <a:lnTo>
                      <a:pt x="2071" y="224"/>
                    </a:lnTo>
                    <a:lnTo>
                      <a:pt x="1885" y="224"/>
                    </a:lnTo>
                    <a:lnTo>
                      <a:pt x="1885" y="230"/>
                    </a:lnTo>
                    <a:lnTo>
                      <a:pt x="1765" y="230"/>
                    </a:lnTo>
                    <a:lnTo>
                      <a:pt x="1765" y="238"/>
                    </a:lnTo>
                    <a:lnTo>
                      <a:pt x="1699" y="238"/>
                    </a:lnTo>
                    <a:lnTo>
                      <a:pt x="1699" y="244"/>
                    </a:lnTo>
                    <a:lnTo>
                      <a:pt x="1667" y="244"/>
                    </a:lnTo>
                    <a:lnTo>
                      <a:pt x="1667" y="252"/>
                    </a:lnTo>
                    <a:lnTo>
                      <a:pt x="1627" y="252"/>
                    </a:lnTo>
                    <a:lnTo>
                      <a:pt x="1627" y="258"/>
                    </a:lnTo>
                    <a:lnTo>
                      <a:pt x="1609" y="258"/>
                    </a:lnTo>
                    <a:lnTo>
                      <a:pt x="1609" y="264"/>
                    </a:lnTo>
                    <a:lnTo>
                      <a:pt x="1453" y="264"/>
                    </a:lnTo>
                    <a:lnTo>
                      <a:pt x="1453" y="270"/>
                    </a:lnTo>
                    <a:lnTo>
                      <a:pt x="1331" y="270"/>
                    </a:lnTo>
                    <a:lnTo>
                      <a:pt x="1331" y="278"/>
                    </a:lnTo>
                    <a:lnTo>
                      <a:pt x="1237" y="278"/>
                    </a:lnTo>
                    <a:lnTo>
                      <a:pt x="1237" y="284"/>
                    </a:lnTo>
                    <a:lnTo>
                      <a:pt x="1207" y="284"/>
                    </a:lnTo>
                    <a:lnTo>
                      <a:pt x="1207" y="292"/>
                    </a:lnTo>
                    <a:lnTo>
                      <a:pt x="1159" y="292"/>
                    </a:lnTo>
                    <a:lnTo>
                      <a:pt x="1159" y="298"/>
                    </a:lnTo>
                    <a:lnTo>
                      <a:pt x="1089" y="298"/>
                    </a:lnTo>
                    <a:lnTo>
                      <a:pt x="1089" y="304"/>
                    </a:lnTo>
                    <a:lnTo>
                      <a:pt x="1057" y="304"/>
                    </a:lnTo>
                    <a:lnTo>
                      <a:pt x="1057" y="312"/>
                    </a:lnTo>
                    <a:lnTo>
                      <a:pt x="1017" y="312"/>
                    </a:lnTo>
                    <a:lnTo>
                      <a:pt x="1017" y="320"/>
                    </a:lnTo>
                    <a:lnTo>
                      <a:pt x="913" y="320"/>
                    </a:lnTo>
                    <a:lnTo>
                      <a:pt x="913" y="324"/>
                    </a:lnTo>
                    <a:lnTo>
                      <a:pt x="853" y="324"/>
                    </a:lnTo>
                    <a:lnTo>
                      <a:pt x="853" y="332"/>
                    </a:lnTo>
                    <a:lnTo>
                      <a:pt x="817" y="332"/>
                    </a:lnTo>
                    <a:lnTo>
                      <a:pt x="817" y="338"/>
                    </a:lnTo>
                    <a:lnTo>
                      <a:pt x="801" y="338"/>
                    </a:lnTo>
                    <a:lnTo>
                      <a:pt x="801" y="346"/>
                    </a:lnTo>
                    <a:lnTo>
                      <a:pt x="745" y="346"/>
                    </a:lnTo>
                    <a:lnTo>
                      <a:pt x="745" y="352"/>
                    </a:lnTo>
                    <a:lnTo>
                      <a:pt x="685" y="352"/>
                    </a:lnTo>
                    <a:lnTo>
                      <a:pt x="685" y="360"/>
                    </a:lnTo>
                    <a:lnTo>
                      <a:pt x="673" y="360"/>
                    </a:lnTo>
                    <a:lnTo>
                      <a:pt x="673" y="366"/>
                    </a:lnTo>
                    <a:lnTo>
                      <a:pt x="590" y="366"/>
                    </a:lnTo>
                    <a:lnTo>
                      <a:pt x="590" y="372"/>
                    </a:lnTo>
                    <a:lnTo>
                      <a:pt x="572" y="372"/>
                    </a:lnTo>
                    <a:lnTo>
                      <a:pt x="572" y="378"/>
                    </a:lnTo>
                    <a:lnTo>
                      <a:pt x="518" y="378"/>
                    </a:lnTo>
                    <a:lnTo>
                      <a:pt x="518" y="386"/>
                    </a:lnTo>
                    <a:lnTo>
                      <a:pt x="434" y="386"/>
                    </a:lnTo>
                    <a:lnTo>
                      <a:pt x="434" y="392"/>
                    </a:lnTo>
                    <a:lnTo>
                      <a:pt x="388" y="392"/>
                    </a:lnTo>
                    <a:lnTo>
                      <a:pt x="388" y="400"/>
                    </a:lnTo>
                    <a:lnTo>
                      <a:pt x="304" y="400"/>
                    </a:lnTo>
                    <a:lnTo>
                      <a:pt x="304" y="406"/>
                    </a:lnTo>
                    <a:lnTo>
                      <a:pt x="222" y="406"/>
                    </a:lnTo>
                    <a:lnTo>
                      <a:pt x="222" y="412"/>
                    </a:lnTo>
                    <a:lnTo>
                      <a:pt x="208" y="412"/>
                    </a:lnTo>
                    <a:lnTo>
                      <a:pt x="208" y="418"/>
                    </a:lnTo>
                    <a:lnTo>
                      <a:pt x="196" y="418"/>
                    </a:lnTo>
                    <a:lnTo>
                      <a:pt x="196" y="426"/>
                    </a:lnTo>
                    <a:lnTo>
                      <a:pt x="142" y="426"/>
                    </a:lnTo>
                    <a:lnTo>
                      <a:pt x="142" y="432"/>
                    </a:lnTo>
                    <a:lnTo>
                      <a:pt x="124" y="432"/>
                    </a:lnTo>
                    <a:lnTo>
                      <a:pt x="124" y="440"/>
                    </a:lnTo>
                    <a:lnTo>
                      <a:pt x="112" y="440"/>
                    </a:lnTo>
                    <a:lnTo>
                      <a:pt x="112" y="446"/>
                    </a:lnTo>
                    <a:lnTo>
                      <a:pt x="64" y="446"/>
                    </a:lnTo>
                    <a:lnTo>
                      <a:pt x="64" y="454"/>
                    </a:lnTo>
                    <a:lnTo>
                      <a:pt x="34" y="454"/>
                    </a:lnTo>
                    <a:lnTo>
                      <a:pt x="34" y="460"/>
                    </a:lnTo>
                    <a:lnTo>
                      <a:pt x="22" y="460"/>
                    </a:lnTo>
                    <a:lnTo>
                      <a:pt x="22" y="466"/>
                    </a:lnTo>
                    <a:lnTo>
                      <a:pt x="0" y="466"/>
                    </a:ln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a:solidFill>
                    <a:prstClr val="white"/>
                  </a:solidFill>
                </a:endParaRPr>
              </a:p>
            </p:txBody>
          </p:sp>
        </p:grpSp>
        <p:sp>
          <p:nvSpPr>
            <p:cNvPr id="49166" name="TextBox 87"/>
            <p:cNvSpPr txBox="1">
              <a:spLocks noChangeArrowheads="1"/>
            </p:cNvSpPr>
            <p:nvPr/>
          </p:nvSpPr>
          <p:spPr bwMode="auto">
            <a:xfrm>
              <a:off x="6386319" y="3571871"/>
              <a:ext cx="1673071" cy="3968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US" altLang="en-US" sz="1000">
                  <a:solidFill>
                    <a:prstClr val="white"/>
                  </a:solidFill>
                  <a:latin typeface="Arial" panose="020B0604020202020204" pitchFamily="34" charset="0"/>
                  <a:ea typeface="MS PGothic" panose="020B0600070205080204" pitchFamily="34" charset="-128"/>
                </a:rPr>
                <a:t>HR (95% CI):</a:t>
              </a:r>
              <a:br>
                <a:rPr lang="en-US" altLang="en-US" sz="1000">
                  <a:solidFill>
                    <a:prstClr val="white"/>
                  </a:solidFill>
                  <a:latin typeface="Arial" panose="020B0604020202020204" pitchFamily="34" charset="0"/>
                  <a:ea typeface="MS PGothic" panose="020B0600070205080204" pitchFamily="34" charset="-128"/>
                </a:rPr>
              </a:br>
              <a:r>
                <a:rPr lang="en-US" altLang="en-US" sz="1000">
                  <a:solidFill>
                    <a:prstClr val="white"/>
                  </a:solidFill>
                  <a:latin typeface="Arial" panose="020B0604020202020204" pitchFamily="34" charset="0"/>
                  <a:ea typeface="MS PGothic" panose="020B0600070205080204" pitchFamily="34" charset="-128"/>
                  <a:cs typeface="Times New Roman" panose="02020603050405020304" pitchFamily="18" charset="0"/>
                </a:rPr>
                <a:t>0.81 (0.66, 1.00), p=0.046</a:t>
              </a:r>
              <a:endParaRPr lang="en-US" altLang="en-US" sz="1000">
                <a:solidFill>
                  <a:prstClr val="white"/>
                </a:solidFill>
                <a:latin typeface="Arial" panose="020B0604020202020204" pitchFamily="34" charset="0"/>
                <a:ea typeface="MS PGothic" panose="020B0600070205080204" pitchFamily="34" charset="-128"/>
              </a:endParaRPr>
            </a:p>
          </p:txBody>
        </p:sp>
        <p:sp>
          <p:nvSpPr>
            <p:cNvPr id="49167" name="TextBox 90"/>
            <p:cNvSpPr txBox="1">
              <a:spLocks noChangeArrowheads="1"/>
            </p:cNvSpPr>
            <p:nvPr/>
          </p:nvSpPr>
          <p:spPr bwMode="auto">
            <a:xfrm>
              <a:off x="6732362" y="3429000"/>
              <a:ext cx="974635" cy="2444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None/>
                <a:defRPr/>
              </a:pPr>
              <a:r>
                <a:rPr lang="en-US" altLang="en-US" sz="1000">
                  <a:solidFill>
                    <a:prstClr val="white"/>
                  </a:solidFill>
                  <a:latin typeface="Arial" panose="020B0604020202020204" pitchFamily="34" charset="0"/>
                  <a:ea typeface="MS PGothic" panose="020B0600070205080204" pitchFamily="34" charset="-128"/>
                </a:rPr>
                <a:t>SEVERE</a:t>
              </a:r>
            </a:p>
          </p:txBody>
        </p:sp>
        <p:sp>
          <p:nvSpPr>
            <p:cNvPr id="172" name="Down Arrow 171"/>
            <p:cNvSpPr/>
            <p:nvPr/>
          </p:nvSpPr>
          <p:spPr bwMode="auto">
            <a:xfrm>
              <a:off x="8137169" y="3963974"/>
              <a:ext cx="165085" cy="249230"/>
            </a:xfrm>
            <a:prstGeom prst="downArrow">
              <a:avLst/>
            </a:prstGeom>
            <a:solidFill>
              <a:sysClr val="windowText" lastClr="000000"/>
            </a:solidFill>
            <a:ln w="19050" cap="flat" cmpd="sng" algn="ctr">
              <a:solidFill>
                <a:schemeClr val="tx1"/>
              </a:solidFill>
              <a:prstDash val="solid"/>
              <a:round/>
              <a:headEnd type="none" w="med" len="med"/>
              <a:tailEnd type="none" w="med" len="med"/>
            </a:ln>
            <a:effectLst/>
          </p:spPr>
          <p:txBody>
            <a:bodyPr/>
            <a:lstStyle/>
            <a:p>
              <a:pPr>
                <a:defRPr/>
              </a:pPr>
              <a:endParaRPr lang="en-GB" kern="0">
                <a:solidFill>
                  <a:prstClr val="white"/>
                </a:solidFill>
                <a:latin typeface="Calibri" panose="020F0502020204030204"/>
              </a:endParaRPr>
            </a:p>
          </p:txBody>
        </p:sp>
        <p:sp>
          <p:nvSpPr>
            <p:cNvPr id="49169" name="TextBox 173"/>
            <p:cNvSpPr txBox="1">
              <a:spLocks noChangeArrowheads="1"/>
            </p:cNvSpPr>
            <p:nvPr/>
          </p:nvSpPr>
          <p:spPr bwMode="auto">
            <a:xfrm>
              <a:off x="8300667" y="3860789"/>
              <a:ext cx="1079401" cy="3968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None/>
                <a:defRPr/>
              </a:pPr>
              <a:r>
                <a:rPr lang="en-GB" altLang="en-US" sz="1000">
                  <a:solidFill>
                    <a:prstClr val="white"/>
                  </a:solidFill>
                  <a:latin typeface="Arial" panose="020B0604020202020204" pitchFamily="34" charset="0"/>
                </a:rPr>
                <a:t>19% risk reduction</a:t>
              </a:r>
            </a:p>
          </p:txBody>
        </p:sp>
      </p:grpSp>
      <p:sp>
        <p:nvSpPr>
          <p:cNvPr id="49164" name="TextBox 2"/>
          <p:cNvSpPr txBox="1">
            <a:spLocks noChangeArrowheads="1"/>
          </p:cNvSpPr>
          <p:nvPr/>
        </p:nvSpPr>
        <p:spPr bwMode="auto">
          <a:xfrm>
            <a:off x="1533526" y="6337300"/>
            <a:ext cx="81327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Font typeface="Arial" panose="020B0604020202020204" pitchFamily="34" charset="0"/>
              <a:buChar char="•"/>
              <a:tabLst>
                <a:tab pos="182563" algn="l"/>
                <a:tab pos="1438275" algn="l"/>
              </a:tabLst>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tabLst>
                <a:tab pos="182563" algn="l"/>
                <a:tab pos="1438275" algn="l"/>
              </a:tabLst>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tabLst>
                <a:tab pos="182563" algn="l"/>
                <a:tab pos="1438275" algn="l"/>
              </a:tabLst>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tabLst>
                <a:tab pos="182563" algn="l"/>
                <a:tab pos="1438275" algn="l"/>
              </a:tabLst>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182563" algn="l"/>
                <a:tab pos="1438275" algn="l"/>
              </a:tabLst>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182563" algn="l"/>
                <a:tab pos="1438275" algn="l"/>
              </a:tabLst>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182563" algn="l"/>
                <a:tab pos="1438275" algn="l"/>
              </a:tabLst>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182563" algn="l"/>
                <a:tab pos="1438275" algn="l"/>
              </a:tabLst>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182563" algn="l"/>
                <a:tab pos="1438275" algn="l"/>
              </a:tabLst>
              <a:defRPr sz="2000">
                <a:solidFill>
                  <a:schemeClr val="tx1"/>
                </a:solidFill>
                <a:latin typeface="Calibri" panose="020F0502020204030204" pitchFamily="34" charset="0"/>
                <a:cs typeface="Arial" panose="020B0604020202020204" pitchFamily="34" charset="0"/>
              </a:defRPr>
            </a:lvl9pPr>
          </a:lstStyle>
          <a:p>
            <a:pPr>
              <a:spcBef>
                <a:spcPct val="0"/>
              </a:spcBef>
              <a:buClr>
                <a:srgbClr val="FCAF17"/>
              </a:buClr>
              <a:buSzPct val="110000"/>
              <a:buNone/>
              <a:defRPr/>
            </a:pPr>
            <a:r>
              <a:rPr lang="en-GB" altLang="en-US" sz="1200">
                <a:solidFill>
                  <a:prstClr val="white"/>
                </a:solidFill>
                <a:ea typeface="MS PGothic" panose="020B0600070205080204" pitchFamily="34" charset="-128"/>
              </a:rPr>
              <a:t>Analysis of the FAS. IND = indacaterol; GLY = glycopyrronium; SFC = salmeterol/fluticasone propionate</a:t>
            </a:r>
          </a:p>
          <a:p>
            <a:pPr>
              <a:spcBef>
                <a:spcPct val="0"/>
              </a:spcBef>
              <a:buClr>
                <a:srgbClr val="0075C9"/>
              </a:buClr>
              <a:buSzPct val="110000"/>
              <a:buNone/>
              <a:defRPr/>
            </a:pPr>
            <a:r>
              <a:rPr lang="en-US" altLang="en-US" sz="1200">
                <a:solidFill>
                  <a:prstClr val="white"/>
                </a:solidFill>
                <a:ea typeface="MS PGothic" panose="020B0600070205080204" pitchFamily="34" charset="-128"/>
              </a:rPr>
              <a:t>Wedzicha JA, et al. New Engl J Med 2016    </a:t>
            </a:r>
          </a:p>
        </p:txBody>
      </p:sp>
    </p:spTree>
    <p:extLst>
      <p:ext uri="{BB962C8B-B14F-4D97-AF65-F5344CB8AC3E}">
        <p14:creationId xmlns:p14="http://schemas.microsoft.com/office/powerpoint/2010/main" val="1390721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Theophylline</a:t>
            </a:r>
          </a:p>
        </p:txBody>
      </p:sp>
      <p:sp>
        <p:nvSpPr>
          <p:cNvPr id="5" name="Text Placeholder 4"/>
          <p:cNvSpPr>
            <a:spLocks noGrp="1"/>
          </p:cNvSpPr>
          <p:nvPr>
            <p:ph type="body" idx="1"/>
          </p:nvPr>
        </p:nvSpPr>
        <p:spPr/>
        <p:txBody>
          <a:bodyPr/>
          <a:lstStyle/>
          <a:p>
            <a:r>
              <a:rPr lang="en-US" dirty="0"/>
              <a:t>Salmeterol + Fluticasone + Tiotropium</a:t>
            </a:r>
          </a:p>
        </p:txBody>
      </p:sp>
      <p:sp>
        <p:nvSpPr>
          <p:cNvPr id="6" name="Content Placeholder 5"/>
          <p:cNvSpPr>
            <a:spLocks noGrp="1"/>
          </p:cNvSpPr>
          <p:nvPr>
            <p:ph sz="half" idx="2"/>
          </p:nvPr>
        </p:nvSpPr>
        <p:spPr>
          <a:xfrm>
            <a:off x="2153842" y="2712826"/>
            <a:ext cx="3868340" cy="2295525"/>
          </a:xfrm>
        </p:spPr>
        <p:txBody>
          <a:bodyPr>
            <a:normAutofit fontScale="77500" lnSpcReduction="20000"/>
          </a:bodyPr>
          <a:lstStyle/>
          <a:p>
            <a:r>
              <a:rPr lang="en-US" sz="2400" dirty="0" err="1"/>
              <a:t>Tốc</a:t>
            </a:r>
            <a:r>
              <a:rPr lang="en-US" sz="2400" dirty="0"/>
              <a:t> </a:t>
            </a:r>
            <a:r>
              <a:rPr lang="en-US" sz="2400" dirty="0" err="1"/>
              <a:t>độ</a:t>
            </a:r>
            <a:r>
              <a:rPr lang="en-US" sz="2400" dirty="0"/>
              <a:t> </a:t>
            </a:r>
            <a:r>
              <a:rPr lang="en-US" sz="2400" dirty="0" err="1"/>
              <a:t>giảm</a:t>
            </a:r>
            <a:r>
              <a:rPr lang="en-US" sz="2400" dirty="0"/>
              <a:t> FEV1</a:t>
            </a:r>
            <a:br>
              <a:rPr lang="en-US" sz="2400" dirty="0"/>
            </a:br>
            <a:r>
              <a:rPr lang="en-US" sz="2400" dirty="0"/>
              <a:t>9.2±1.3 % </a:t>
            </a:r>
          </a:p>
          <a:p>
            <a:r>
              <a:rPr lang="en-US" sz="2400" dirty="0" err="1"/>
              <a:t>Trung</a:t>
            </a:r>
            <a:r>
              <a:rPr lang="en-US" sz="2400" dirty="0"/>
              <a:t> </a:t>
            </a:r>
            <a:r>
              <a:rPr lang="en-US" sz="2400" dirty="0" err="1"/>
              <a:t>vị</a:t>
            </a:r>
            <a:r>
              <a:rPr lang="en-US" sz="2400" dirty="0"/>
              <a:t> </a:t>
            </a:r>
            <a:r>
              <a:rPr lang="en-US" sz="2400" dirty="0" err="1"/>
              <a:t>thời</a:t>
            </a:r>
            <a:r>
              <a:rPr lang="en-US" sz="2400" dirty="0"/>
              <a:t> </a:t>
            </a:r>
            <a:r>
              <a:rPr lang="en-US" sz="2400" dirty="0" err="1"/>
              <a:t>gian</a:t>
            </a:r>
            <a:r>
              <a:rPr lang="en-US" sz="2400" dirty="0"/>
              <a:t> </a:t>
            </a:r>
            <a:r>
              <a:rPr lang="en-US" sz="2400" dirty="0" err="1"/>
              <a:t>đến</a:t>
            </a:r>
            <a:r>
              <a:rPr lang="en-US" sz="2400" dirty="0"/>
              <a:t> </a:t>
            </a:r>
            <a:r>
              <a:rPr lang="en-US" sz="2400" dirty="0" err="1"/>
              <a:t>đợt</a:t>
            </a:r>
            <a:r>
              <a:rPr lang="en-US" sz="2400" dirty="0"/>
              <a:t> </a:t>
            </a:r>
            <a:r>
              <a:rPr lang="en-US" sz="2400" dirty="0" err="1"/>
              <a:t>cấp</a:t>
            </a:r>
            <a:r>
              <a:rPr lang="en-US" sz="2400" dirty="0"/>
              <a:t> </a:t>
            </a:r>
            <a:r>
              <a:rPr lang="en-US" sz="2400" dirty="0" err="1"/>
              <a:t>đầu</a:t>
            </a:r>
            <a:r>
              <a:rPr lang="en-US" sz="2400" dirty="0"/>
              <a:t> 88 </a:t>
            </a:r>
            <a:r>
              <a:rPr lang="en-US" sz="2400" dirty="0" err="1"/>
              <a:t>ngày</a:t>
            </a:r>
            <a:endParaRPr lang="en-US" sz="2400" dirty="0"/>
          </a:p>
          <a:p>
            <a:endParaRPr lang="en-US" sz="2400" dirty="0"/>
          </a:p>
          <a:p>
            <a:endParaRPr lang="en-US" sz="2400" dirty="0"/>
          </a:p>
        </p:txBody>
      </p:sp>
      <p:sp>
        <p:nvSpPr>
          <p:cNvPr id="7" name="Text Placeholder 6"/>
          <p:cNvSpPr>
            <a:spLocks noGrp="1"/>
          </p:cNvSpPr>
          <p:nvPr>
            <p:ph type="body" sz="quarter" idx="3"/>
          </p:nvPr>
        </p:nvSpPr>
        <p:spPr/>
        <p:txBody>
          <a:bodyPr/>
          <a:lstStyle/>
          <a:p>
            <a:r>
              <a:rPr lang="en-US" dirty="0"/>
              <a:t>Salmeterol + Fluticasone + Tiotropium + </a:t>
            </a:r>
            <a:r>
              <a:rPr lang="en-US" dirty="0">
                <a:solidFill>
                  <a:srgbClr val="FFFF00"/>
                </a:solidFill>
              </a:rPr>
              <a:t>Theophylline</a:t>
            </a:r>
          </a:p>
        </p:txBody>
      </p:sp>
      <p:sp>
        <p:nvSpPr>
          <p:cNvPr id="8" name="Content Placeholder 7"/>
          <p:cNvSpPr>
            <a:spLocks noGrp="1"/>
          </p:cNvSpPr>
          <p:nvPr>
            <p:ph sz="quarter" idx="4"/>
          </p:nvPr>
        </p:nvSpPr>
        <p:spPr>
          <a:xfrm>
            <a:off x="6153151" y="2712826"/>
            <a:ext cx="3887391" cy="1914525"/>
          </a:xfrm>
        </p:spPr>
        <p:txBody>
          <a:bodyPr>
            <a:normAutofit fontScale="77500" lnSpcReduction="20000"/>
          </a:bodyPr>
          <a:lstStyle/>
          <a:p>
            <a:r>
              <a:rPr lang="en-US" sz="2400" dirty="0" err="1"/>
              <a:t>Tốc</a:t>
            </a:r>
            <a:r>
              <a:rPr lang="en-US" sz="2400" dirty="0"/>
              <a:t> </a:t>
            </a:r>
            <a:r>
              <a:rPr lang="en-US" sz="2400" dirty="0" err="1"/>
              <a:t>độ</a:t>
            </a:r>
            <a:r>
              <a:rPr lang="en-US" sz="2400" dirty="0"/>
              <a:t> </a:t>
            </a:r>
            <a:r>
              <a:rPr lang="en-US" sz="2400" dirty="0" err="1"/>
              <a:t>giảm</a:t>
            </a:r>
            <a:r>
              <a:rPr lang="en-US" sz="2400" dirty="0"/>
              <a:t> FEV1 </a:t>
            </a:r>
            <a:br>
              <a:rPr lang="en-US" sz="2400" dirty="0"/>
            </a:br>
            <a:r>
              <a:rPr lang="en-US" sz="2400" dirty="0"/>
              <a:t>4.6±1.8%</a:t>
            </a:r>
          </a:p>
          <a:p>
            <a:r>
              <a:rPr lang="en-US" sz="2400" dirty="0" err="1"/>
              <a:t>Trung</a:t>
            </a:r>
            <a:r>
              <a:rPr lang="en-US" sz="2400" dirty="0"/>
              <a:t> </a:t>
            </a:r>
            <a:r>
              <a:rPr lang="en-US" sz="2400" dirty="0" err="1"/>
              <a:t>vị</a:t>
            </a:r>
            <a:r>
              <a:rPr lang="en-US" sz="2400" dirty="0"/>
              <a:t> </a:t>
            </a:r>
            <a:r>
              <a:rPr lang="en-US" sz="2400" dirty="0" err="1"/>
              <a:t>thời</a:t>
            </a:r>
            <a:r>
              <a:rPr lang="en-US" sz="2400" dirty="0"/>
              <a:t> </a:t>
            </a:r>
            <a:r>
              <a:rPr lang="en-US" sz="2400" dirty="0" err="1"/>
              <a:t>gian</a:t>
            </a:r>
            <a:r>
              <a:rPr lang="en-US" sz="2400" dirty="0"/>
              <a:t> </a:t>
            </a:r>
            <a:r>
              <a:rPr lang="en-US" sz="2400" dirty="0" err="1"/>
              <a:t>đến</a:t>
            </a:r>
            <a:r>
              <a:rPr lang="en-US" sz="2400" dirty="0"/>
              <a:t> </a:t>
            </a:r>
            <a:r>
              <a:rPr lang="en-US" sz="2400" dirty="0" err="1"/>
              <a:t>đợt</a:t>
            </a:r>
            <a:r>
              <a:rPr lang="en-US" sz="2400" dirty="0"/>
              <a:t> </a:t>
            </a:r>
            <a:r>
              <a:rPr lang="en-US" sz="2400" dirty="0" err="1"/>
              <a:t>cấp</a:t>
            </a:r>
            <a:r>
              <a:rPr lang="en-US" sz="2400" dirty="0"/>
              <a:t> </a:t>
            </a:r>
            <a:r>
              <a:rPr lang="en-US" sz="2400" dirty="0" err="1"/>
              <a:t>đầu</a:t>
            </a:r>
            <a:r>
              <a:rPr lang="en-US" sz="2400" dirty="0"/>
              <a:t> 109 </a:t>
            </a:r>
            <a:r>
              <a:rPr lang="en-US" sz="2400" dirty="0" err="1"/>
              <a:t>ngày</a:t>
            </a:r>
            <a:endParaRPr lang="en-US" sz="2400" dirty="0"/>
          </a:p>
          <a:p>
            <a:endParaRPr lang="en-US" sz="2400" dirty="0"/>
          </a:p>
        </p:txBody>
      </p:sp>
      <p:sp>
        <p:nvSpPr>
          <p:cNvPr id="4" name="TextBox 3"/>
          <p:cNvSpPr txBox="1"/>
          <p:nvPr/>
        </p:nvSpPr>
        <p:spPr>
          <a:xfrm>
            <a:off x="4800600" y="6442502"/>
            <a:ext cx="4544834" cy="646331"/>
          </a:xfrm>
          <a:prstGeom prst="rect">
            <a:avLst/>
          </a:prstGeom>
          <a:noFill/>
        </p:spPr>
        <p:txBody>
          <a:bodyPr wrap="none" rtlCol="0">
            <a:spAutoFit/>
          </a:bodyPr>
          <a:lstStyle/>
          <a:p>
            <a:pPr>
              <a:defRPr/>
            </a:pPr>
            <a:r>
              <a:rPr lang="en-US" sz="1800" b="0" dirty="0">
                <a:solidFill>
                  <a:prstClr val="white"/>
                </a:solidFill>
              </a:rPr>
              <a:t>Singh, European Respiratory Journal 2016</a:t>
            </a:r>
          </a:p>
          <a:p>
            <a:pPr>
              <a:defRPr/>
            </a:pPr>
            <a:endParaRPr lang="en-US" sz="1800" dirty="0">
              <a:solidFill>
                <a:prstClr val="white"/>
              </a:solidFill>
            </a:endParaRPr>
          </a:p>
        </p:txBody>
      </p:sp>
      <p:sp>
        <p:nvSpPr>
          <p:cNvPr id="9" name="TextBox 8"/>
          <p:cNvSpPr txBox="1"/>
          <p:nvPr/>
        </p:nvSpPr>
        <p:spPr>
          <a:xfrm>
            <a:off x="4276418" y="4807804"/>
            <a:ext cx="5593198" cy="830997"/>
          </a:xfrm>
          <a:prstGeom prst="rect">
            <a:avLst/>
          </a:prstGeom>
          <a:noFill/>
        </p:spPr>
        <p:txBody>
          <a:bodyPr wrap="none" rtlCol="0">
            <a:spAutoFit/>
          </a:bodyPr>
          <a:lstStyle/>
          <a:p>
            <a:pPr>
              <a:defRPr/>
            </a:pPr>
            <a:r>
              <a:rPr lang="en-US" dirty="0" err="1">
                <a:solidFill>
                  <a:prstClr val="white"/>
                </a:solidFill>
              </a:rPr>
              <a:t>Tần</a:t>
            </a:r>
            <a:r>
              <a:rPr lang="en-US" dirty="0">
                <a:solidFill>
                  <a:prstClr val="white"/>
                </a:solidFill>
              </a:rPr>
              <a:t> </a:t>
            </a:r>
            <a:r>
              <a:rPr lang="en-US" dirty="0" err="1">
                <a:solidFill>
                  <a:prstClr val="white"/>
                </a:solidFill>
              </a:rPr>
              <a:t>số</a:t>
            </a:r>
            <a:r>
              <a:rPr lang="en-US" dirty="0">
                <a:solidFill>
                  <a:prstClr val="white"/>
                </a:solidFill>
              </a:rPr>
              <a:t> </a:t>
            </a:r>
            <a:r>
              <a:rPr lang="en-US" dirty="0" err="1">
                <a:solidFill>
                  <a:prstClr val="white"/>
                </a:solidFill>
              </a:rPr>
              <a:t>đợt</a:t>
            </a:r>
            <a:r>
              <a:rPr lang="en-US" dirty="0">
                <a:solidFill>
                  <a:prstClr val="white"/>
                </a:solidFill>
              </a:rPr>
              <a:t> </a:t>
            </a:r>
            <a:r>
              <a:rPr lang="en-US" dirty="0" err="1">
                <a:solidFill>
                  <a:prstClr val="white"/>
                </a:solidFill>
              </a:rPr>
              <a:t>cấp</a:t>
            </a:r>
            <a:r>
              <a:rPr lang="en-US" dirty="0">
                <a:solidFill>
                  <a:prstClr val="white"/>
                </a:solidFill>
              </a:rPr>
              <a:t> </a:t>
            </a:r>
            <a:r>
              <a:rPr lang="en-US" dirty="0" err="1">
                <a:solidFill>
                  <a:prstClr val="white"/>
                </a:solidFill>
              </a:rPr>
              <a:t>giảm</a:t>
            </a:r>
            <a:r>
              <a:rPr lang="en-US" dirty="0">
                <a:solidFill>
                  <a:prstClr val="white"/>
                </a:solidFill>
              </a:rPr>
              <a:t> 12,8% (P&lt;0,001)</a:t>
            </a:r>
          </a:p>
          <a:p>
            <a:pPr>
              <a:defRPr/>
            </a:pPr>
            <a:endParaRPr lang="en-US" dirty="0">
              <a:solidFill>
                <a:prstClr val="white"/>
              </a:solidFill>
            </a:endParaRPr>
          </a:p>
        </p:txBody>
      </p:sp>
    </p:spTree>
    <p:extLst>
      <p:ext uri="{BB962C8B-B14F-4D97-AF65-F5344CB8AC3E}">
        <p14:creationId xmlns:p14="http://schemas.microsoft.com/office/powerpoint/2010/main" val="69609563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0" y="304800"/>
            <a:ext cx="5809524" cy="2085714"/>
          </a:xfrm>
          <a:prstGeom prst="rect">
            <a:avLst/>
          </a:prstGeom>
        </p:spPr>
      </p:pic>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a:xfrm>
            <a:off x="2150269" y="2661976"/>
            <a:ext cx="7891462" cy="3891224"/>
          </a:xfrm>
        </p:spPr>
        <p:txBody>
          <a:bodyPr/>
          <a:lstStyle/>
          <a:p>
            <a:pPr>
              <a:spcAft>
                <a:spcPts val="0"/>
              </a:spcAft>
            </a:pPr>
            <a:r>
              <a:rPr lang="en-US" dirty="0" err="1"/>
              <a:t>Hồi</a:t>
            </a:r>
            <a:r>
              <a:rPr lang="en-US" dirty="0"/>
              <a:t> </a:t>
            </a:r>
            <a:r>
              <a:rPr lang="en-US" dirty="0" err="1"/>
              <a:t>cứu</a:t>
            </a:r>
            <a:r>
              <a:rPr lang="en-US" dirty="0"/>
              <a:t> 183 573 </a:t>
            </a:r>
            <a:r>
              <a:rPr lang="en-US" dirty="0" err="1"/>
              <a:t>bn</a:t>
            </a:r>
            <a:r>
              <a:rPr lang="en-US" dirty="0"/>
              <a:t> </a:t>
            </a:r>
            <a:r>
              <a:rPr lang="en-US" dirty="0" err="1"/>
              <a:t>trong</a:t>
            </a:r>
            <a:r>
              <a:rPr lang="en-US" dirty="0"/>
              <a:t> 2001-2005</a:t>
            </a:r>
          </a:p>
          <a:p>
            <a:pPr>
              <a:spcAft>
                <a:spcPts val="0"/>
              </a:spcAft>
            </a:pPr>
            <a:r>
              <a:rPr lang="en-US" dirty="0" err="1"/>
              <a:t>Tăng</a:t>
            </a:r>
            <a:r>
              <a:rPr lang="en-US" dirty="0"/>
              <a:t> </a:t>
            </a:r>
            <a:r>
              <a:rPr lang="en-US" dirty="0" err="1"/>
              <a:t>tử</a:t>
            </a:r>
            <a:r>
              <a:rPr lang="en-US" dirty="0"/>
              <a:t> </a:t>
            </a:r>
            <a:r>
              <a:rPr lang="en-US" dirty="0" err="1"/>
              <a:t>vong</a:t>
            </a:r>
            <a:r>
              <a:rPr lang="en-US" dirty="0"/>
              <a:t> 1.1-1.2 </a:t>
            </a:r>
            <a:r>
              <a:rPr lang="en-US" dirty="0" err="1"/>
              <a:t>lần</a:t>
            </a:r>
            <a:endParaRPr lang="en-US" dirty="0"/>
          </a:p>
          <a:p>
            <a:pPr>
              <a:spcAft>
                <a:spcPts val="0"/>
              </a:spcAft>
            </a:pPr>
            <a:endParaRPr lang="en-US" dirty="0"/>
          </a:p>
          <a:p>
            <a:pPr>
              <a:spcAft>
                <a:spcPts val="0"/>
              </a:spcAft>
            </a:pPr>
            <a:r>
              <a:rPr lang="en-US" dirty="0" err="1"/>
              <a:t>Trứng-Gà</a:t>
            </a:r>
            <a:r>
              <a:rPr lang="en-US" dirty="0"/>
              <a:t>?</a:t>
            </a:r>
          </a:p>
        </p:txBody>
      </p:sp>
    </p:spTree>
    <p:extLst>
      <p:ext uri="{BB962C8B-B14F-4D97-AF65-F5344CB8AC3E}">
        <p14:creationId xmlns:p14="http://schemas.microsoft.com/office/powerpoint/2010/main" val="1399323971"/>
      </p:ext>
    </p:extLst>
  </p:cSld>
  <p:clrMapOvr>
    <a:masterClrMapping/>
  </p:clrMapOvr>
  <p:transition spd="med">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81000" y="192088"/>
            <a:ext cx="11118851" cy="804862"/>
          </a:xfrm>
        </p:spPr>
        <p:txBody>
          <a:bodyPr/>
          <a:lstStyle/>
          <a:p>
            <a:pPr eaLnBrk="1" hangingPunct="1"/>
            <a:r>
              <a:rPr lang="en-US" sz="3200" b="0" dirty="0" err="1"/>
              <a:t>Chẩn</a:t>
            </a:r>
            <a:r>
              <a:rPr lang="en-US" sz="3200" b="0" dirty="0"/>
              <a:t> </a:t>
            </a:r>
            <a:r>
              <a:rPr lang="en-US" sz="3200" b="0" dirty="0" err="1"/>
              <a:t>đoán</a:t>
            </a:r>
            <a:r>
              <a:rPr lang="en-US" sz="3200" b="0" dirty="0"/>
              <a:t> COPD – Y </a:t>
            </a:r>
            <a:r>
              <a:rPr lang="en-US" sz="3200" b="0" dirty="0" err="1"/>
              <a:t>học</a:t>
            </a:r>
            <a:r>
              <a:rPr lang="en-US" sz="3200" b="0" dirty="0"/>
              <a:t> </a:t>
            </a:r>
            <a:r>
              <a:rPr lang="en-US" sz="3200" b="0" dirty="0" err="1"/>
              <a:t>chứng</a:t>
            </a:r>
            <a:r>
              <a:rPr lang="en-US" sz="3200" b="0" dirty="0"/>
              <a:t> </a:t>
            </a:r>
            <a:r>
              <a:rPr lang="en-US" sz="3200" b="0" dirty="0" err="1"/>
              <a:t>cứ</a:t>
            </a:r>
            <a:r>
              <a:rPr lang="en-US" sz="3200" b="0" dirty="0"/>
              <a:t> hay </a:t>
            </a:r>
            <a:r>
              <a:rPr lang="en-US" sz="3200" b="0" dirty="0" err="1"/>
              <a:t>tầm</a:t>
            </a:r>
            <a:r>
              <a:rPr lang="en-US" sz="3200" b="0" dirty="0"/>
              <a:t> </a:t>
            </a:r>
            <a:r>
              <a:rPr lang="en-US" sz="3200" b="0" dirty="0" err="1"/>
              <a:t>quan</a:t>
            </a:r>
            <a:r>
              <a:rPr lang="en-US" sz="3200" b="0" dirty="0"/>
              <a:t> </a:t>
            </a:r>
            <a:r>
              <a:rPr lang="en-US" sz="3200" b="0" dirty="0" err="1"/>
              <a:t>trọng</a:t>
            </a:r>
            <a:r>
              <a:rPr lang="en-US" sz="3200" b="0" dirty="0"/>
              <a:t> </a:t>
            </a:r>
            <a:r>
              <a:rPr lang="en-US" sz="3200" b="0" dirty="0" err="1"/>
              <a:t>khám</a:t>
            </a:r>
            <a:r>
              <a:rPr lang="en-US" sz="3200" b="0" dirty="0"/>
              <a:t> </a:t>
            </a:r>
            <a:r>
              <a:rPr lang="en-US" sz="3200" b="0" dirty="0" err="1"/>
              <a:t>lâm</a:t>
            </a:r>
            <a:r>
              <a:rPr lang="en-US" sz="3200" b="0" dirty="0"/>
              <a:t> </a:t>
            </a:r>
            <a:r>
              <a:rPr lang="en-US" sz="3200" b="0" dirty="0" err="1"/>
              <a:t>sàng</a:t>
            </a:r>
            <a:endParaRPr lang="en-US" sz="3200" b="0" dirty="0"/>
          </a:p>
        </p:txBody>
      </p:sp>
      <p:sp>
        <p:nvSpPr>
          <p:cNvPr id="53251" name="Rectangle 3"/>
          <p:cNvSpPr>
            <a:spLocks noGrp="1" noChangeArrowheads="1"/>
          </p:cNvSpPr>
          <p:nvPr>
            <p:ph idx="1"/>
          </p:nvPr>
        </p:nvSpPr>
        <p:spPr>
          <a:xfrm>
            <a:off x="1981200" y="1524000"/>
            <a:ext cx="8610600" cy="4419600"/>
          </a:xfrm>
        </p:spPr>
        <p:txBody>
          <a:bodyPr/>
          <a:lstStyle/>
          <a:p>
            <a:pPr marL="0" indent="0" eaLnBrk="1" hangingPunct="1">
              <a:lnSpc>
                <a:spcPct val="80000"/>
              </a:lnSpc>
              <a:spcBef>
                <a:spcPct val="10000"/>
              </a:spcBef>
              <a:spcAft>
                <a:spcPct val="5000"/>
              </a:spcAft>
              <a:buNone/>
            </a:pPr>
            <a:r>
              <a:rPr lang="en-US" sz="2000" b="1" dirty="0" err="1">
                <a:solidFill>
                  <a:schemeClr val="tx2"/>
                </a:solidFill>
              </a:rPr>
              <a:t>Cách</a:t>
            </a:r>
            <a:r>
              <a:rPr lang="en-US" sz="2000" b="1" dirty="0">
                <a:solidFill>
                  <a:schemeClr val="tx2"/>
                </a:solidFill>
              </a:rPr>
              <a:t> 1</a:t>
            </a:r>
            <a:r>
              <a:rPr lang="en-US" sz="2000" b="1" dirty="0"/>
              <a:t>			Multivariate</a:t>
            </a:r>
          </a:p>
          <a:p>
            <a:pPr marL="0" indent="0" eaLnBrk="1" hangingPunct="1">
              <a:lnSpc>
                <a:spcPct val="80000"/>
              </a:lnSpc>
              <a:spcBef>
                <a:spcPct val="10000"/>
              </a:spcBef>
              <a:spcAft>
                <a:spcPct val="5000"/>
              </a:spcAft>
              <a:buNone/>
            </a:pPr>
            <a:r>
              <a:rPr lang="en-US" sz="2000" b="1" dirty="0"/>
              <a:t>*</a:t>
            </a:r>
            <a:r>
              <a:rPr lang="en-US" sz="2000" b="1" dirty="0" err="1"/>
              <a:t>Thời</a:t>
            </a:r>
            <a:r>
              <a:rPr lang="en-US" sz="2000" b="1" dirty="0"/>
              <a:t> </a:t>
            </a:r>
            <a:r>
              <a:rPr lang="en-US" sz="2000" b="1" dirty="0" err="1"/>
              <a:t>gian</a:t>
            </a:r>
            <a:r>
              <a:rPr lang="en-US" sz="2000" b="1" dirty="0"/>
              <a:t> </a:t>
            </a:r>
            <a:r>
              <a:rPr lang="en-US" sz="2000" b="1" dirty="0" err="1"/>
              <a:t>thở</a:t>
            </a:r>
            <a:r>
              <a:rPr lang="en-US" sz="2000" b="1" dirty="0"/>
              <a:t> ra </a:t>
            </a:r>
            <a:r>
              <a:rPr lang="en-US" sz="2000" b="1" dirty="0" err="1"/>
              <a:t>gắng</a:t>
            </a:r>
            <a:r>
              <a:rPr lang="en-US" sz="2000" b="1" dirty="0"/>
              <a:t> </a:t>
            </a:r>
            <a:r>
              <a:rPr lang="en-US" sz="2000" b="1" dirty="0" err="1"/>
              <a:t>sức</a:t>
            </a:r>
            <a:r>
              <a:rPr lang="en-US" sz="2000" b="1" dirty="0"/>
              <a:t> &gt; 9 sec (LR 6.7)  	(LR 4.6)</a:t>
            </a:r>
          </a:p>
          <a:p>
            <a:pPr marL="0" indent="0" eaLnBrk="1" hangingPunct="1">
              <a:lnSpc>
                <a:spcPct val="80000"/>
              </a:lnSpc>
              <a:spcBef>
                <a:spcPct val="10000"/>
              </a:spcBef>
              <a:spcAft>
                <a:spcPct val="5000"/>
              </a:spcAft>
              <a:buNone/>
            </a:pPr>
            <a:r>
              <a:rPr lang="en-US" sz="2000" b="1" dirty="0"/>
              <a:t>*</a:t>
            </a:r>
            <a:r>
              <a:rPr lang="en-US" sz="2000" b="1" dirty="0" err="1"/>
              <a:t>Từng</a:t>
            </a:r>
            <a:r>
              <a:rPr lang="en-US" sz="2000" b="1" dirty="0"/>
              <a:t> </a:t>
            </a:r>
            <a:r>
              <a:rPr lang="en-US" sz="2000" b="1" dirty="0" err="1"/>
              <a:t>biết</a:t>
            </a:r>
            <a:r>
              <a:rPr lang="en-US" sz="2000" b="1" dirty="0"/>
              <a:t> </a:t>
            </a:r>
            <a:r>
              <a:rPr lang="en-US" sz="2000" b="1" dirty="0" err="1"/>
              <a:t>bị</a:t>
            </a:r>
            <a:r>
              <a:rPr lang="en-US" sz="2000" b="1" dirty="0"/>
              <a:t> COPD (LR 5.6)	 	(LR 4.4)</a:t>
            </a:r>
          </a:p>
          <a:p>
            <a:pPr marL="0" indent="0" eaLnBrk="1" hangingPunct="1">
              <a:lnSpc>
                <a:spcPct val="80000"/>
              </a:lnSpc>
              <a:spcBef>
                <a:spcPct val="10000"/>
              </a:spcBef>
              <a:spcAft>
                <a:spcPct val="5000"/>
              </a:spcAft>
              <a:buNone/>
            </a:pPr>
            <a:r>
              <a:rPr lang="en-US" sz="2000" b="1" dirty="0"/>
              <a:t>*</a:t>
            </a:r>
            <a:r>
              <a:rPr lang="en-US" sz="2000" b="1" dirty="0" err="1"/>
              <a:t>Khò</a:t>
            </a:r>
            <a:r>
              <a:rPr lang="en-US" sz="2000" b="1" dirty="0"/>
              <a:t> </a:t>
            </a:r>
            <a:r>
              <a:rPr lang="en-US" sz="2000" b="1" dirty="0" err="1"/>
              <a:t>khè</a:t>
            </a:r>
            <a:r>
              <a:rPr lang="en-US" sz="2000" b="1" dirty="0"/>
              <a:t> (LR 4.0) </a:t>
            </a:r>
            <a:r>
              <a:rPr lang="en-US" sz="2000" b="1" dirty="0" err="1"/>
              <a:t>hoặc</a:t>
            </a:r>
            <a:r>
              <a:rPr lang="en-US" sz="2000" b="1" dirty="0"/>
              <a:t> </a:t>
            </a:r>
            <a:r>
              <a:rPr lang="en-US" sz="2000" b="1" dirty="0" err="1"/>
              <a:t>hút</a:t>
            </a:r>
            <a:r>
              <a:rPr lang="en-US" sz="2000" b="1" dirty="0"/>
              <a:t> </a:t>
            </a:r>
            <a:r>
              <a:rPr lang="en-US" sz="2000" b="1" dirty="0" err="1"/>
              <a:t>thuốc</a:t>
            </a:r>
            <a:r>
              <a:rPr lang="en-US" sz="2000" b="1" dirty="0"/>
              <a:t> &gt; 40 </a:t>
            </a:r>
            <a:r>
              <a:rPr lang="en-US" sz="2000" b="1" dirty="0" err="1"/>
              <a:t>gói.năm</a:t>
            </a:r>
            <a:r>
              <a:rPr lang="en-US" sz="2000" b="1" dirty="0"/>
              <a:t> (LR 3.3) 	(LR 2.9)</a:t>
            </a:r>
          </a:p>
          <a:p>
            <a:pPr marL="0" indent="0" eaLnBrk="1" hangingPunct="1">
              <a:lnSpc>
                <a:spcPct val="80000"/>
              </a:lnSpc>
              <a:spcBef>
                <a:spcPct val="10000"/>
              </a:spcBef>
              <a:spcAft>
                <a:spcPct val="5000"/>
              </a:spcAft>
              <a:buNone/>
            </a:pPr>
            <a:endParaRPr lang="en-US" sz="2000" b="1" dirty="0"/>
          </a:p>
          <a:p>
            <a:pPr marL="0" indent="0" eaLnBrk="1" hangingPunct="1">
              <a:lnSpc>
                <a:spcPct val="80000"/>
              </a:lnSpc>
              <a:spcBef>
                <a:spcPct val="10000"/>
              </a:spcBef>
              <a:spcAft>
                <a:spcPct val="5000"/>
              </a:spcAft>
              <a:buNone/>
            </a:pPr>
            <a:r>
              <a:rPr lang="en-US" sz="2000" b="1" dirty="0" err="1">
                <a:solidFill>
                  <a:schemeClr val="accent1"/>
                </a:solidFill>
              </a:rPr>
              <a:t>Kết</a:t>
            </a:r>
            <a:r>
              <a:rPr lang="en-US" sz="2000" b="1" dirty="0">
                <a:solidFill>
                  <a:schemeClr val="accent1"/>
                </a:solidFill>
              </a:rPr>
              <a:t> </a:t>
            </a:r>
            <a:r>
              <a:rPr lang="en-US" sz="2000" b="1" dirty="0" err="1">
                <a:solidFill>
                  <a:schemeClr val="accent1"/>
                </a:solidFill>
              </a:rPr>
              <a:t>hợp</a:t>
            </a:r>
            <a:r>
              <a:rPr lang="en-US" sz="2000" b="1" dirty="0">
                <a:solidFill>
                  <a:schemeClr val="accent1"/>
                </a:solidFill>
              </a:rPr>
              <a:t> </a:t>
            </a:r>
            <a:r>
              <a:rPr lang="en-US" sz="2000" b="1" dirty="0" err="1">
                <a:solidFill>
                  <a:schemeClr val="accent1"/>
                </a:solidFill>
              </a:rPr>
              <a:t>cả</a:t>
            </a:r>
            <a:r>
              <a:rPr lang="en-US" sz="2000" b="1" dirty="0">
                <a:solidFill>
                  <a:schemeClr val="accent1"/>
                </a:solidFill>
              </a:rPr>
              <a:t> 3:  +LR 59.0  </a:t>
            </a:r>
          </a:p>
          <a:p>
            <a:pPr marL="0" indent="0" eaLnBrk="1" hangingPunct="1">
              <a:lnSpc>
                <a:spcPct val="80000"/>
              </a:lnSpc>
              <a:spcBef>
                <a:spcPct val="10000"/>
              </a:spcBef>
              <a:spcAft>
                <a:spcPct val="5000"/>
              </a:spcAft>
              <a:buNone/>
            </a:pPr>
            <a:r>
              <a:rPr lang="en-US" sz="2000" b="1" dirty="0">
                <a:solidFill>
                  <a:schemeClr val="accent1"/>
                </a:solidFill>
              </a:rPr>
              <a:t>Bn </a:t>
            </a:r>
            <a:r>
              <a:rPr lang="en-US" sz="2000" b="1" dirty="0" err="1">
                <a:solidFill>
                  <a:schemeClr val="accent1"/>
                </a:solidFill>
              </a:rPr>
              <a:t>không</a:t>
            </a:r>
            <a:r>
              <a:rPr lang="en-US" sz="2000" b="1" dirty="0">
                <a:solidFill>
                  <a:schemeClr val="accent1"/>
                </a:solidFill>
              </a:rPr>
              <a:t> </a:t>
            </a:r>
            <a:r>
              <a:rPr lang="en-US" sz="2000" b="1" dirty="0" err="1">
                <a:solidFill>
                  <a:schemeClr val="accent1"/>
                </a:solidFill>
              </a:rPr>
              <a:t>có</a:t>
            </a:r>
            <a:r>
              <a:rPr lang="en-US" sz="2000" b="1" dirty="0">
                <a:solidFill>
                  <a:schemeClr val="accent1"/>
                </a:solidFill>
              </a:rPr>
              <a:t> </a:t>
            </a:r>
            <a:r>
              <a:rPr lang="en-US" sz="2000" b="1" dirty="0" err="1">
                <a:solidFill>
                  <a:schemeClr val="accent1"/>
                </a:solidFill>
              </a:rPr>
              <a:t>cả</a:t>
            </a:r>
            <a:r>
              <a:rPr lang="en-US" sz="2000" b="1" dirty="0">
                <a:solidFill>
                  <a:schemeClr val="accent1"/>
                </a:solidFill>
              </a:rPr>
              <a:t> 3:  -LR 0.3</a:t>
            </a:r>
          </a:p>
          <a:p>
            <a:pPr marL="0" indent="0" eaLnBrk="1" hangingPunct="1">
              <a:lnSpc>
                <a:spcPct val="80000"/>
              </a:lnSpc>
              <a:spcBef>
                <a:spcPct val="10000"/>
              </a:spcBef>
              <a:spcAft>
                <a:spcPct val="5000"/>
              </a:spcAft>
              <a:buNone/>
            </a:pPr>
            <a:endParaRPr lang="en-US" sz="2000" b="1" dirty="0"/>
          </a:p>
          <a:p>
            <a:pPr marL="0" indent="0" eaLnBrk="1" hangingPunct="1">
              <a:lnSpc>
                <a:spcPct val="80000"/>
              </a:lnSpc>
              <a:spcBef>
                <a:spcPct val="10000"/>
              </a:spcBef>
              <a:spcAft>
                <a:spcPct val="5000"/>
              </a:spcAft>
              <a:buNone/>
            </a:pPr>
            <a:r>
              <a:rPr lang="en-US" sz="2000" b="1" dirty="0" err="1">
                <a:solidFill>
                  <a:schemeClr val="tx2"/>
                </a:solidFill>
              </a:rPr>
              <a:t>Cách</a:t>
            </a:r>
            <a:r>
              <a:rPr lang="en-US" sz="2000" b="1" dirty="0">
                <a:solidFill>
                  <a:schemeClr val="tx2"/>
                </a:solidFill>
              </a:rPr>
              <a:t> 2</a:t>
            </a:r>
          </a:p>
          <a:p>
            <a:pPr marL="0" indent="0" eaLnBrk="1" hangingPunct="1">
              <a:lnSpc>
                <a:spcPct val="80000"/>
              </a:lnSpc>
              <a:spcBef>
                <a:spcPct val="10000"/>
              </a:spcBef>
              <a:spcAft>
                <a:spcPct val="5000"/>
              </a:spcAft>
            </a:pPr>
            <a:r>
              <a:rPr lang="en-US" sz="2000" b="1" dirty="0" err="1"/>
              <a:t>Hút</a:t>
            </a:r>
            <a:r>
              <a:rPr lang="en-US" sz="2000" b="1" dirty="0"/>
              <a:t> </a:t>
            </a:r>
            <a:r>
              <a:rPr lang="en-US" sz="2000" b="1" dirty="0" err="1"/>
              <a:t>trên</a:t>
            </a:r>
            <a:r>
              <a:rPr lang="en-US" sz="2000" b="1" dirty="0"/>
              <a:t> 55 </a:t>
            </a:r>
            <a:r>
              <a:rPr lang="en-US" sz="2000" b="1" dirty="0" err="1"/>
              <a:t>gói.năm</a:t>
            </a:r>
            <a:endParaRPr lang="en-US" sz="2000" b="1" dirty="0"/>
          </a:p>
          <a:p>
            <a:pPr marL="0" indent="0" eaLnBrk="1" hangingPunct="1">
              <a:lnSpc>
                <a:spcPct val="80000"/>
              </a:lnSpc>
              <a:spcBef>
                <a:spcPct val="10000"/>
              </a:spcBef>
              <a:spcAft>
                <a:spcPct val="5000"/>
              </a:spcAft>
            </a:pPr>
            <a:r>
              <a:rPr lang="en-US" sz="2000" b="1" dirty="0" err="1"/>
              <a:t>Khò</a:t>
            </a:r>
            <a:r>
              <a:rPr lang="en-US" sz="2000" b="1" dirty="0"/>
              <a:t> </a:t>
            </a:r>
            <a:r>
              <a:rPr lang="en-US" sz="2000" b="1" dirty="0" err="1"/>
              <a:t>khè</a:t>
            </a:r>
            <a:r>
              <a:rPr lang="en-US" sz="2000" b="1" dirty="0"/>
              <a:t> </a:t>
            </a:r>
            <a:r>
              <a:rPr lang="en-US" sz="2000" b="1" dirty="0" err="1"/>
              <a:t>trong</a:t>
            </a:r>
            <a:r>
              <a:rPr lang="en-US" sz="2000" b="1" dirty="0"/>
              <a:t> </a:t>
            </a:r>
            <a:r>
              <a:rPr lang="en-US" sz="2000" b="1" dirty="0" err="1"/>
              <a:t>bệnh</a:t>
            </a:r>
            <a:r>
              <a:rPr lang="en-US" sz="2000" b="1" dirty="0"/>
              <a:t> </a:t>
            </a:r>
            <a:r>
              <a:rPr lang="en-US" sz="2000" b="1" dirty="0" err="1"/>
              <a:t>sử</a:t>
            </a:r>
            <a:endParaRPr lang="en-US" sz="2000" b="1" dirty="0"/>
          </a:p>
          <a:p>
            <a:pPr marL="0" indent="0" eaLnBrk="1" hangingPunct="1">
              <a:lnSpc>
                <a:spcPct val="80000"/>
              </a:lnSpc>
              <a:spcBef>
                <a:spcPct val="10000"/>
              </a:spcBef>
              <a:spcAft>
                <a:spcPct val="5000"/>
              </a:spcAft>
            </a:pPr>
            <a:r>
              <a:rPr lang="en-US" sz="2000" b="1" dirty="0" err="1"/>
              <a:t>Khò</a:t>
            </a:r>
            <a:r>
              <a:rPr lang="en-US" sz="2000" b="1" dirty="0"/>
              <a:t> </a:t>
            </a:r>
            <a:r>
              <a:rPr lang="en-US" sz="2000" b="1" dirty="0" err="1"/>
              <a:t>khè</a:t>
            </a:r>
            <a:r>
              <a:rPr lang="en-US" sz="2000" b="1" dirty="0"/>
              <a:t> </a:t>
            </a:r>
            <a:r>
              <a:rPr lang="en-US" sz="2000" b="1" dirty="0" err="1"/>
              <a:t>khi</a:t>
            </a:r>
            <a:r>
              <a:rPr lang="en-US" sz="2000" b="1" dirty="0"/>
              <a:t> </a:t>
            </a:r>
            <a:r>
              <a:rPr lang="en-US" sz="2000" b="1" dirty="0" err="1"/>
              <a:t>khám</a:t>
            </a:r>
            <a:endParaRPr lang="en-US" sz="2000" b="1" dirty="0"/>
          </a:p>
          <a:p>
            <a:pPr marL="0" indent="0" eaLnBrk="1" hangingPunct="1">
              <a:lnSpc>
                <a:spcPct val="80000"/>
              </a:lnSpc>
              <a:spcBef>
                <a:spcPct val="10000"/>
              </a:spcBef>
              <a:spcAft>
                <a:spcPct val="5000"/>
              </a:spcAft>
              <a:buNone/>
            </a:pPr>
            <a:endParaRPr lang="en-US" sz="2000" b="1" dirty="0"/>
          </a:p>
          <a:p>
            <a:pPr marL="0" indent="0" eaLnBrk="1" hangingPunct="1">
              <a:lnSpc>
                <a:spcPct val="80000"/>
              </a:lnSpc>
              <a:spcBef>
                <a:spcPct val="10000"/>
              </a:spcBef>
              <a:spcAft>
                <a:spcPct val="5000"/>
              </a:spcAft>
              <a:buNone/>
            </a:pPr>
            <a:r>
              <a:rPr lang="en-US" sz="2000" b="1" dirty="0" err="1">
                <a:solidFill>
                  <a:schemeClr val="accent1"/>
                </a:solidFill>
              </a:rPr>
              <a:t>Kết</a:t>
            </a:r>
            <a:r>
              <a:rPr lang="en-US" sz="2000" b="1" dirty="0">
                <a:solidFill>
                  <a:schemeClr val="accent1"/>
                </a:solidFill>
              </a:rPr>
              <a:t> </a:t>
            </a:r>
            <a:r>
              <a:rPr lang="en-US" sz="2000" b="1" dirty="0" err="1">
                <a:solidFill>
                  <a:schemeClr val="accent1"/>
                </a:solidFill>
              </a:rPr>
              <a:t>hợp</a:t>
            </a:r>
            <a:r>
              <a:rPr lang="en-US" sz="2000" b="1" dirty="0">
                <a:solidFill>
                  <a:schemeClr val="accent1"/>
                </a:solidFill>
              </a:rPr>
              <a:t> </a:t>
            </a:r>
            <a:r>
              <a:rPr lang="en-US" sz="2000" b="1" dirty="0" err="1">
                <a:solidFill>
                  <a:schemeClr val="accent1"/>
                </a:solidFill>
              </a:rPr>
              <a:t>cả</a:t>
            </a:r>
            <a:r>
              <a:rPr lang="en-US" sz="2000" b="1" dirty="0">
                <a:solidFill>
                  <a:schemeClr val="accent1"/>
                </a:solidFill>
              </a:rPr>
              <a:t> 3:  +LR 156.0  </a:t>
            </a:r>
          </a:p>
          <a:p>
            <a:pPr marL="0" indent="0" eaLnBrk="1" hangingPunct="1">
              <a:lnSpc>
                <a:spcPct val="80000"/>
              </a:lnSpc>
              <a:spcBef>
                <a:spcPct val="10000"/>
              </a:spcBef>
              <a:spcAft>
                <a:spcPct val="5000"/>
              </a:spcAft>
              <a:buNone/>
            </a:pPr>
            <a:r>
              <a:rPr lang="en-US" sz="2000" b="1" dirty="0">
                <a:solidFill>
                  <a:schemeClr val="accent1"/>
                </a:solidFill>
              </a:rPr>
              <a:t>Bn </a:t>
            </a:r>
            <a:r>
              <a:rPr lang="en-US" sz="2000" b="1" dirty="0" err="1">
                <a:solidFill>
                  <a:schemeClr val="accent1"/>
                </a:solidFill>
              </a:rPr>
              <a:t>không</a:t>
            </a:r>
            <a:r>
              <a:rPr lang="en-US" sz="2000" b="1" dirty="0">
                <a:solidFill>
                  <a:schemeClr val="accent1"/>
                </a:solidFill>
              </a:rPr>
              <a:t> </a:t>
            </a:r>
            <a:r>
              <a:rPr lang="en-US" sz="2000" b="1" dirty="0" err="1">
                <a:solidFill>
                  <a:schemeClr val="accent1"/>
                </a:solidFill>
              </a:rPr>
              <a:t>có</a:t>
            </a:r>
            <a:r>
              <a:rPr lang="en-US" sz="2000" b="1" dirty="0">
                <a:solidFill>
                  <a:schemeClr val="accent1"/>
                </a:solidFill>
              </a:rPr>
              <a:t> </a:t>
            </a:r>
            <a:r>
              <a:rPr lang="en-US" sz="2000" b="1" dirty="0" err="1">
                <a:solidFill>
                  <a:schemeClr val="accent1"/>
                </a:solidFill>
              </a:rPr>
              <a:t>cả</a:t>
            </a:r>
            <a:r>
              <a:rPr lang="en-US" sz="2000" b="1" dirty="0">
                <a:solidFill>
                  <a:schemeClr val="accent1"/>
                </a:solidFill>
              </a:rPr>
              <a:t> 3:  -LR 0.02</a:t>
            </a:r>
          </a:p>
          <a:p>
            <a:pPr marL="0" indent="0" eaLnBrk="1" hangingPunct="1">
              <a:lnSpc>
                <a:spcPct val="80000"/>
              </a:lnSpc>
              <a:spcBef>
                <a:spcPct val="10000"/>
              </a:spcBef>
              <a:spcAft>
                <a:spcPct val="5000"/>
              </a:spcAft>
              <a:buNone/>
            </a:pPr>
            <a:endParaRPr lang="en-US" sz="2000" b="1" dirty="0">
              <a:solidFill>
                <a:schemeClr val="accen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Vai</a:t>
            </a:r>
            <a:r>
              <a:rPr lang="en-US" dirty="0"/>
              <a:t> </a:t>
            </a:r>
            <a:r>
              <a:rPr lang="en-US" dirty="0" err="1"/>
              <a:t>trò</a:t>
            </a:r>
            <a:r>
              <a:rPr lang="en-US" dirty="0"/>
              <a:t> theophylline </a:t>
            </a:r>
            <a:r>
              <a:rPr lang="en-US" dirty="0" err="1"/>
              <a:t>trên</a:t>
            </a:r>
            <a:r>
              <a:rPr lang="en-US" dirty="0"/>
              <a:t> FEV1 qua 22 RCT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46003" y="1562696"/>
            <a:ext cx="9333333" cy="4761905"/>
          </a:xfrm>
          <a:prstGeom prst="rect">
            <a:avLst/>
          </a:prstGeom>
        </p:spPr>
      </p:pic>
    </p:spTree>
    <p:extLst>
      <p:ext uri="{BB962C8B-B14F-4D97-AF65-F5344CB8AC3E}">
        <p14:creationId xmlns:p14="http://schemas.microsoft.com/office/powerpoint/2010/main" val="3082702795"/>
      </p:ext>
    </p:extLst>
  </p:cSld>
  <p:clrMapOvr>
    <a:masterClrMapping/>
  </p:clrMapOvr>
  <p:transition spd="med">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99507" y="960104"/>
            <a:ext cx="8229600" cy="3109879"/>
          </a:xfrm>
          <a:prstGeom prst="rect">
            <a:avLst/>
          </a:prstGeom>
        </p:spPr>
      </p:pic>
      <p:sp>
        <p:nvSpPr>
          <p:cNvPr id="2" name="Title 1"/>
          <p:cNvSpPr>
            <a:spLocks noGrp="1"/>
          </p:cNvSpPr>
          <p:nvPr>
            <p:ph type="title"/>
          </p:nvPr>
        </p:nvSpPr>
        <p:spPr>
          <a:xfrm>
            <a:off x="1524001" y="-117179"/>
            <a:ext cx="9142413" cy="1141412"/>
          </a:xfrm>
        </p:spPr>
        <p:txBody>
          <a:bodyPr/>
          <a:lstStyle/>
          <a:p>
            <a:r>
              <a:rPr lang="en-US" dirty="0" err="1"/>
              <a:t>Vai</a:t>
            </a:r>
            <a:r>
              <a:rPr lang="en-US" dirty="0"/>
              <a:t> </a:t>
            </a:r>
            <a:r>
              <a:rPr lang="en-US" dirty="0" err="1"/>
              <a:t>trò</a:t>
            </a:r>
            <a:r>
              <a:rPr lang="en-US" dirty="0"/>
              <a:t> theophylline </a:t>
            </a:r>
            <a:r>
              <a:rPr lang="en-US" dirty="0" err="1"/>
              <a:t>trên</a:t>
            </a:r>
            <a:r>
              <a:rPr lang="en-US" dirty="0"/>
              <a:t> O2/CO2</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4"/>
          <a:stretch>
            <a:fillRect/>
          </a:stretch>
        </p:blipFill>
        <p:spPr>
          <a:xfrm>
            <a:off x="2438400" y="3886200"/>
            <a:ext cx="8262938" cy="3127874"/>
          </a:xfrm>
          <a:prstGeom prst="rect">
            <a:avLst/>
          </a:prstGeom>
        </p:spPr>
      </p:pic>
    </p:spTree>
    <p:extLst>
      <p:ext uri="{BB962C8B-B14F-4D97-AF65-F5344CB8AC3E}">
        <p14:creationId xmlns:p14="http://schemas.microsoft.com/office/powerpoint/2010/main" val="2114224281"/>
      </p:ext>
    </p:extLst>
  </p:cSld>
  <p:clrMapOvr>
    <a:masterClrMapping/>
  </p:clrMapOvr>
  <p:transition spd="med">
    <p:split orient="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209800" y="304800"/>
            <a:ext cx="7772400" cy="762000"/>
          </a:xfrm>
        </p:spPr>
        <p:txBody>
          <a:bodyPr/>
          <a:lstStyle/>
          <a:p>
            <a:pPr eaLnBrk="1" hangingPunct="1"/>
            <a:r>
              <a:rPr lang="en-US" altLang="en-US" sz="3200" dirty="0" err="1"/>
              <a:t>Tóm</a:t>
            </a:r>
            <a:r>
              <a:rPr lang="en-US" altLang="en-US" sz="3200" dirty="0"/>
              <a:t> </a:t>
            </a:r>
            <a:r>
              <a:rPr lang="en-US" altLang="en-US" sz="3200" dirty="0" err="1"/>
              <a:t>tắt</a:t>
            </a:r>
            <a:r>
              <a:rPr lang="en-US" altLang="en-US" sz="3200" dirty="0"/>
              <a:t> Theophylline</a:t>
            </a:r>
            <a:endParaRPr lang="en-US" altLang="en-US" dirty="0"/>
          </a:p>
        </p:txBody>
      </p:sp>
      <p:sp>
        <p:nvSpPr>
          <p:cNvPr id="50179" name="Rectangle 3"/>
          <p:cNvSpPr>
            <a:spLocks noGrp="1" noChangeArrowheads="1"/>
          </p:cNvSpPr>
          <p:nvPr>
            <p:ph idx="1"/>
          </p:nvPr>
        </p:nvSpPr>
        <p:spPr>
          <a:xfrm>
            <a:off x="2209800" y="1600200"/>
            <a:ext cx="7772400" cy="4419600"/>
          </a:xfrm>
        </p:spPr>
        <p:txBody>
          <a:bodyPr/>
          <a:lstStyle/>
          <a:p>
            <a:pPr eaLnBrk="1" hangingPunct="1">
              <a:lnSpc>
                <a:spcPct val="130000"/>
              </a:lnSpc>
            </a:pPr>
            <a:r>
              <a:rPr lang="en-US" altLang="en-US" sz="2400" dirty="0" err="1"/>
              <a:t>Hiệu</a:t>
            </a:r>
            <a:r>
              <a:rPr lang="en-US" altLang="en-US" sz="2400" dirty="0"/>
              <a:t> </a:t>
            </a:r>
            <a:r>
              <a:rPr lang="en-US" altLang="en-US" sz="2400" dirty="0" err="1"/>
              <a:t>quả</a:t>
            </a:r>
            <a:r>
              <a:rPr lang="en-US" altLang="en-US" sz="2400" dirty="0"/>
              <a:t> </a:t>
            </a:r>
            <a:r>
              <a:rPr lang="en-US" altLang="en-US" sz="2400" dirty="0" err="1"/>
              <a:t>dãn</a:t>
            </a:r>
            <a:r>
              <a:rPr lang="en-US" altLang="en-US" sz="2400" dirty="0"/>
              <a:t> </a:t>
            </a:r>
            <a:r>
              <a:rPr lang="en-US" altLang="en-US" sz="2400" dirty="0" err="1"/>
              <a:t>phế</a:t>
            </a:r>
            <a:r>
              <a:rPr lang="en-US" altLang="en-US" sz="2400" dirty="0"/>
              <a:t> </a:t>
            </a:r>
            <a:r>
              <a:rPr lang="en-US" altLang="en-US" sz="2400" dirty="0" err="1"/>
              <a:t>quản</a:t>
            </a:r>
            <a:r>
              <a:rPr lang="en-US" altLang="en-US" sz="2400" dirty="0"/>
              <a:t> </a:t>
            </a:r>
            <a:r>
              <a:rPr lang="en-US" altLang="en-US" sz="2400" dirty="0" err="1"/>
              <a:t>yếu</a:t>
            </a:r>
            <a:r>
              <a:rPr lang="en-US" altLang="en-US" sz="2400" dirty="0"/>
              <a:t>/</a:t>
            </a:r>
            <a:r>
              <a:rPr lang="en-US" altLang="en-US" sz="2400" dirty="0" err="1"/>
              <a:t>có</a:t>
            </a:r>
            <a:r>
              <a:rPr lang="en-US" altLang="en-US" sz="2400" dirty="0"/>
              <a:t> </a:t>
            </a:r>
            <a:r>
              <a:rPr lang="en-US" altLang="en-US" sz="2400" dirty="0" err="1"/>
              <a:t>tính</a:t>
            </a:r>
            <a:r>
              <a:rPr lang="en-US" altLang="en-US" sz="2400" dirty="0"/>
              <a:t> </a:t>
            </a:r>
            <a:r>
              <a:rPr lang="en-US" altLang="en-US" sz="2400" dirty="0" err="1"/>
              <a:t>kháng</a:t>
            </a:r>
            <a:r>
              <a:rPr lang="en-US" altLang="en-US" sz="2400" dirty="0"/>
              <a:t> </a:t>
            </a:r>
            <a:r>
              <a:rPr lang="en-US" altLang="en-US" sz="2400" dirty="0" err="1"/>
              <a:t>viêm</a:t>
            </a:r>
            <a:endParaRPr lang="en-US" altLang="en-US" sz="2400" dirty="0"/>
          </a:p>
          <a:p>
            <a:pPr eaLnBrk="1" hangingPunct="1">
              <a:lnSpc>
                <a:spcPct val="130000"/>
              </a:lnSpc>
              <a:spcAft>
                <a:spcPts val="0"/>
              </a:spcAft>
            </a:pPr>
            <a:r>
              <a:rPr lang="en-US" altLang="en-US" sz="2400" dirty="0" err="1"/>
              <a:t>Độc</a:t>
            </a:r>
            <a:r>
              <a:rPr lang="en-US" altLang="en-US" sz="2400" dirty="0"/>
              <a:t> </a:t>
            </a:r>
            <a:r>
              <a:rPr lang="en-US" altLang="en-US" sz="2400" dirty="0" err="1"/>
              <a:t>tính</a:t>
            </a:r>
            <a:r>
              <a:rPr lang="en-US" altLang="en-US" sz="2400" dirty="0"/>
              <a:t>: </a:t>
            </a:r>
            <a:r>
              <a:rPr lang="en-US" altLang="en-US" sz="2400" dirty="0" err="1"/>
              <a:t>thường</a:t>
            </a:r>
            <a:r>
              <a:rPr lang="en-US" altLang="en-US" sz="2400" dirty="0"/>
              <a:t> </a:t>
            </a:r>
            <a:r>
              <a:rPr lang="en-US" altLang="en-US" sz="2400" dirty="0" err="1"/>
              <a:t>gặp</a:t>
            </a:r>
            <a:r>
              <a:rPr lang="en-US" altLang="en-US" sz="2400" dirty="0"/>
              <a:t> (</a:t>
            </a:r>
            <a:r>
              <a:rPr lang="en-US" altLang="en-US" sz="2400" dirty="0" err="1"/>
              <a:t>buồn</a:t>
            </a:r>
            <a:r>
              <a:rPr lang="en-US" altLang="en-US" sz="2400" dirty="0"/>
              <a:t> </a:t>
            </a:r>
            <a:r>
              <a:rPr lang="en-US" altLang="en-US" sz="2400" dirty="0" err="1"/>
              <a:t>nôn</a:t>
            </a:r>
            <a:r>
              <a:rPr lang="en-US" altLang="en-US" sz="2400" dirty="0"/>
              <a:t>, </a:t>
            </a:r>
            <a:r>
              <a:rPr lang="en-US" altLang="en-US" sz="2400" dirty="0" err="1"/>
              <a:t>nôn</a:t>
            </a:r>
            <a:r>
              <a:rPr lang="en-US" altLang="en-US" sz="2400" dirty="0"/>
              <a:t>) </a:t>
            </a:r>
            <a:r>
              <a:rPr lang="en-US" altLang="en-US" sz="2400" dirty="0" err="1"/>
              <a:t>và</a:t>
            </a:r>
            <a:r>
              <a:rPr lang="en-US" altLang="en-US" sz="2400" dirty="0"/>
              <a:t> </a:t>
            </a:r>
            <a:r>
              <a:rPr lang="en-US" altLang="en-US" sz="2400" dirty="0" err="1"/>
              <a:t>nguy</a:t>
            </a:r>
            <a:r>
              <a:rPr lang="en-US" altLang="en-US" sz="2400" dirty="0"/>
              <a:t> </a:t>
            </a:r>
            <a:r>
              <a:rPr lang="en-US" altLang="en-US" sz="2400" dirty="0" err="1"/>
              <a:t>hiểm</a:t>
            </a:r>
            <a:r>
              <a:rPr lang="en-US" altLang="en-US" sz="2400" dirty="0"/>
              <a:t> (</a:t>
            </a:r>
            <a:r>
              <a:rPr lang="en-US" altLang="en-US" sz="2400" dirty="0" err="1"/>
              <a:t>loạn</a:t>
            </a:r>
            <a:r>
              <a:rPr lang="en-US" altLang="en-US" sz="2400" dirty="0"/>
              <a:t> </a:t>
            </a:r>
            <a:r>
              <a:rPr lang="en-US" altLang="en-US" sz="2400" dirty="0" err="1"/>
              <a:t>nhịp</a:t>
            </a:r>
            <a:r>
              <a:rPr lang="en-US" altLang="en-US" sz="2400" dirty="0"/>
              <a:t>, co </a:t>
            </a:r>
            <a:r>
              <a:rPr lang="en-US" altLang="en-US" sz="2400" dirty="0" err="1"/>
              <a:t>giật</a:t>
            </a:r>
            <a:r>
              <a:rPr lang="en-US" altLang="en-US" sz="2400" dirty="0"/>
              <a:t>…)</a:t>
            </a:r>
          </a:p>
          <a:p>
            <a:pPr eaLnBrk="1" hangingPunct="1">
              <a:lnSpc>
                <a:spcPct val="130000"/>
              </a:lnSpc>
            </a:pPr>
            <a:r>
              <a:rPr lang="en-US" altLang="en-US" sz="2400" dirty="0" err="1"/>
              <a:t>Cửa</a:t>
            </a:r>
            <a:r>
              <a:rPr lang="en-US" altLang="en-US" sz="2400" dirty="0"/>
              <a:t> </a:t>
            </a:r>
            <a:r>
              <a:rPr lang="en-US" altLang="en-US" sz="2400" dirty="0" err="1"/>
              <a:t>sổ</a:t>
            </a:r>
            <a:r>
              <a:rPr lang="en-US" altLang="en-US" sz="2400" dirty="0"/>
              <a:t> </a:t>
            </a:r>
            <a:r>
              <a:rPr lang="en-US" altLang="en-US" sz="2400" dirty="0" err="1"/>
              <a:t>trị</a:t>
            </a:r>
            <a:r>
              <a:rPr lang="en-US" altLang="en-US" sz="2400" dirty="0"/>
              <a:t> </a:t>
            </a:r>
            <a:r>
              <a:rPr lang="en-US" altLang="en-US" sz="2400" dirty="0" err="1"/>
              <a:t>liệu</a:t>
            </a:r>
            <a:r>
              <a:rPr lang="en-US" altLang="en-US" sz="2400" dirty="0"/>
              <a:t> </a:t>
            </a:r>
            <a:r>
              <a:rPr lang="en-US" altLang="en-US" sz="2400" dirty="0" err="1"/>
              <a:t>hẹp</a:t>
            </a:r>
            <a:endParaRPr lang="en-US" altLang="en-US" sz="2400" dirty="0"/>
          </a:p>
          <a:p>
            <a:pPr eaLnBrk="1" hangingPunct="1">
              <a:lnSpc>
                <a:spcPct val="130000"/>
              </a:lnSpc>
            </a:pPr>
            <a:r>
              <a:rPr lang="en-US" altLang="en-US" sz="2400" dirty="0" err="1"/>
              <a:t>Nồng</a:t>
            </a:r>
            <a:r>
              <a:rPr lang="en-US" altLang="en-US" sz="2400" dirty="0"/>
              <a:t> </a:t>
            </a:r>
            <a:r>
              <a:rPr lang="en-US" altLang="en-US" sz="2400" dirty="0" err="1"/>
              <a:t>độ</a:t>
            </a:r>
            <a:r>
              <a:rPr lang="en-US" altLang="en-US" sz="2400" dirty="0"/>
              <a:t> </a:t>
            </a:r>
            <a:r>
              <a:rPr lang="en-US" altLang="en-US" sz="2400" dirty="0" err="1"/>
              <a:t>khó</a:t>
            </a:r>
            <a:r>
              <a:rPr lang="en-US" altLang="en-US" sz="2400" dirty="0"/>
              <a:t> </a:t>
            </a:r>
            <a:r>
              <a:rPr lang="en-US" altLang="en-US" sz="2400" dirty="0" err="1"/>
              <a:t>dự</a:t>
            </a:r>
            <a:r>
              <a:rPr lang="en-US" altLang="en-US" sz="2400" dirty="0"/>
              <a:t> </a:t>
            </a:r>
            <a:r>
              <a:rPr lang="en-US" altLang="en-US" sz="2400" dirty="0" err="1"/>
              <a:t>đoán</a:t>
            </a:r>
            <a:r>
              <a:rPr lang="en-US" altLang="en-US" sz="2400" dirty="0"/>
              <a:t> (</a:t>
            </a:r>
            <a:r>
              <a:rPr lang="en-US" altLang="en-US" sz="2400" dirty="0" err="1"/>
              <a:t>hấp</a:t>
            </a:r>
            <a:r>
              <a:rPr lang="en-US" altLang="en-US" sz="2400" dirty="0"/>
              <a:t> </a:t>
            </a:r>
            <a:r>
              <a:rPr lang="en-US" altLang="en-US" sz="2400" dirty="0" err="1"/>
              <a:t>thu</a:t>
            </a:r>
            <a:r>
              <a:rPr lang="en-US" altLang="en-US" sz="2400" dirty="0"/>
              <a:t>, </a:t>
            </a:r>
            <a:r>
              <a:rPr lang="en-US" altLang="en-US" sz="2400" dirty="0" err="1"/>
              <a:t>thanh</a:t>
            </a:r>
            <a:r>
              <a:rPr lang="en-US" altLang="en-US" sz="2400" dirty="0"/>
              <a:t> </a:t>
            </a:r>
            <a:r>
              <a:rPr lang="en-US" altLang="en-US" sz="2400" dirty="0" err="1"/>
              <a:t>thải</a:t>
            </a:r>
            <a:r>
              <a:rPr lang="en-US" altLang="en-US" sz="2400" dirty="0"/>
              <a:t>, </a:t>
            </a:r>
            <a:r>
              <a:rPr lang="en-US" altLang="en-US" sz="2400" dirty="0" err="1"/>
              <a:t>bán</a:t>
            </a:r>
            <a:r>
              <a:rPr lang="en-US" altLang="en-US" sz="2400" dirty="0"/>
              <a:t> </a:t>
            </a:r>
            <a:r>
              <a:rPr lang="en-US" altLang="en-US" sz="2400" dirty="0" err="1"/>
              <a:t>hủy</a:t>
            </a:r>
            <a:r>
              <a:rPr lang="en-US" altLang="en-US" sz="2400" dirty="0"/>
              <a:t>, </a:t>
            </a:r>
            <a:r>
              <a:rPr lang="en-US" altLang="en-US" sz="2400" dirty="0" err="1"/>
              <a:t>tương</a:t>
            </a:r>
            <a:r>
              <a:rPr lang="en-US" altLang="en-US" sz="2400" dirty="0"/>
              <a:t> </a:t>
            </a:r>
            <a:r>
              <a:rPr lang="en-US" altLang="en-US" sz="2400" dirty="0" err="1"/>
              <a:t>tác</a:t>
            </a:r>
            <a:r>
              <a:rPr lang="en-US" altLang="en-US" sz="2400" dirty="0"/>
              <a:t>…)</a:t>
            </a:r>
            <a:r>
              <a:rPr lang="en-US" altLang="en-US" sz="2400" dirty="0">
                <a:sym typeface="Wingdings" panose="05000000000000000000" pitchFamily="2" charset="2"/>
              </a:rPr>
              <a:t> </a:t>
            </a:r>
            <a:r>
              <a:rPr lang="en-US" altLang="en-US" sz="2400" dirty="0" err="1">
                <a:sym typeface="Wingdings" panose="05000000000000000000" pitchFamily="2" charset="2"/>
              </a:rPr>
              <a:t>kiểm</a:t>
            </a:r>
            <a:r>
              <a:rPr lang="en-US" altLang="en-US" sz="2400" dirty="0">
                <a:sym typeface="Wingdings" panose="05000000000000000000" pitchFamily="2" charset="2"/>
              </a:rPr>
              <a:t> </a:t>
            </a:r>
            <a:r>
              <a:rPr lang="en-US" altLang="en-US" sz="2400" dirty="0" err="1">
                <a:sym typeface="Wingdings" panose="05000000000000000000" pitchFamily="2" charset="2"/>
              </a:rPr>
              <a:t>tra</a:t>
            </a:r>
            <a:r>
              <a:rPr lang="en-US" altLang="en-US" sz="2400" dirty="0">
                <a:sym typeface="Wingdings" panose="05000000000000000000" pitchFamily="2" charset="2"/>
              </a:rPr>
              <a:t> </a:t>
            </a:r>
            <a:r>
              <a:rPr lang="en-US" altLang="en-US" sz="2400" dirty="0" err="1">
                <a:sym typeface="Wingdings" panose="05000000000000000000" pitchFamily="2" charset="2"/>
              </a:rPr>
              <a:t>nồng</a:t>
            </a:r>
            <a:r>
              <a:rPr lang="en-US" altLang="en-US" sz="2400" dirty="0">
                <a:sym typeface="Wingdings" panose="05000000000000000000" pitchFamily="2" charset="2"/>
              </a:rPr>
              <a:t> </a:t>
            </a:r>
            <a:r>
              <a:rPr lang="en-US" altLang="en-US" sz="2400" dirty="0" err="1">
                <a:sym typeface="Wingdings" panose="05000000000000000000" pitchFamily="2" charset="2"/>
              </a:rPr>
              <a:t>độ</a:t>
            </a:r>
            <a:r>
              <a:rPr lang="en-US" altLang="en-US" sz="2400" dirty="0">
                <a:sym typeface="Wingdings" panose="05000000000000000000" pitchFamily="2" charset="2"/>
              </a:rPr>
              <a:t> </a:t>
            </a:r>
            <a:r>
              <a:rPr lang="en-US" altLang="en-US" sz="2400" dirty="0" err="1">
                <a:sym typeface="Wingdings" panose="05000000000000000000" pitchFamily="2" charset="2"/>
              </a:rPr>
              <a:t>thường</a:t>
            </a:r>
            <a:endParaRPr lang="en-US" altLang="en-US" sz="2400" dirty="0"/>
          </a:p>
          <a:p>
            <a:pPr eaLnBrk="1" hangingPunct="1">
              <a:lnSpc>
                <a:spcPct val="130000"/>
              </a:lnSpc>
            </a:pPr>
            <a:r>
              <a:rPr lang="en-US" altLang="en-US" sz="2400" dirty="0" err="1"/>
              <a:t>Ưu</a:t>
            </a:r>
            <a:r>
              <a:rPr lang="en-US" altLang="en-US" sz="2400" dirty="0"/>
              <a:t> </a:t>
            </a:r>
            <a:r>
              <a:rPr lang="en-US" altLang="en-US" sz="2400" dirty="0" err="1"/>
              <a:t>tiên</a:t>
            </a:r>
            <a:r>
              <a:rPr lang="en-US" altLang="en-US" sz="2400" dirty="0"/>
              <a:t> </a:t>
            </a:r>
            <a:r>
              <a:rPr lang="en-US" altLang="en-US" sz="2400" dirty="0" err="1"/>
              <a:t>liều</a:t>
            </a:r>
            <a:r>
              <a:rPr lang="en-US" altLang="en-US" sz="2400" dirty="0"/>
              <a:t> </a:t>
            </a:r>
            <a:r>
              <a:rPr lang="en-US" altLang="en-US" sz="2400" dirty="0" err="1"/>
              <a:t>thấp</a:t>
            </a:r>
            <a:endParaRPr lang="en-US" altLang="en-US" dirty="0"/>
          </a:p>
          <a:p>
            <a:pPr eaLnBrk="1" hangingPunct="1">
              <a:lnSpc>
                <a:spcPct val="90000"/>
              </a:lnSpc>
            </a:pPr>
            <a:endParaRPr lang="en-US" altLang="en-US" dirty="0"/>
          </a:p>
          <a:p>
            <a:pPr eaLnBrk="1" hangingPunct="1">
              <a:lnSpc>
                <a:spcPct val="90000"/>
              </a:lnSpc>
            </a:pPr>
            <a:endParaRPr lang="en-US" altLang="en-US" dirty="0"/>
          </a:p>
        </p:txBody>
      </p:sp>
    </p:spTree>
    <p:extLst>
      <p:ext uri="{BB962C8B-B14F-4D97-AF65-F5344CB8AC3E}">
        <p14:creationId xmlns:p14="http://schemas.microsoft.com/office/powerpoint/2010/main" val="1039268416"/>
      </p:ext>
    </p:extLst>
  </p:cSld>
  <p:clrMapOvr>
    <a:masterClrMapping/>
  </p:clrMapOvr>
  <mc:AlternateContent xmlns:mc="http://schemas.openxmlformats.org/markup-compatibility/2006" xmlns:p15="http://schemas.microsoft.com/office/powerpoint/2012/main">
    <mc:Choice Requires="p15">
      <p:transition spd="med">
        <p15:prstTrans prst="fractur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normAutofit/>
          </a:bodyPr>
          <a:lstStyle/>
          <a:p>
            <a:pPr eaLnBrk="1" fontAlgn="auto" hangingPunct="1">
              <a:spcAft>
                <a:spcPts val="0"/>
              </a:spcAft>
              <a:defRPr/>
            </a:pPr>
            <a:r>
              <a:rPr lang="en-US" dirty="0" err="1">
                <a:solidFill>
                  <a:srgbClr val="FFFF00"/>
                </a:solidFill>
                <a:latin typeface="+mn-lt"/>
              </a:rPr>
              <a:t>Azithromycin</a:t>
            </a:r>
            <a:r>
              <a:rPr lang="en-US" dirty="0">
                <a:solidFill>
                  <a:srgbClr val="FFFF00"/>
                </a:solidFill>
                <a:latin typeface="+mn-lt"/>
              </a:rPr>
              <a:t> </a:t>
            </a:r>
            <a:r>
              <a:rPr lang="en-US" dirty="0" err="1">
                <a:solidFill>
                  <a:srgbClr val="FFFF00"/>
                </a:solidFill>
                <a:latin typeface="+mn-lt"/>
              </a:rPr>
              <a:t>dự</a:t>
            </a:r>
            <a:r>
              <a:rPr lang="en-US" dirty="0">
                <a:solidFill>
                  <a:srgbClr val="FFFF00"/>
                </a:solidFill>
                <a:latin typeface="+mn-lt"/>
              </a:rPr>
              <a:t> </a:t>
            </a:r>
            <a:r>
              <a:rPr lang="en-US" dirty="0" err="1">
                <a:solidFill>
                  <a:srgbClr val="FFFF00"/>
                </a:solidFill>
                <a:latin typeface="+mn-lt"/>
              </a:rPr>
              <a:t>phòng</a:t>
            </a:r>
            <a:r>
              <a:rPr lang="en-US" dirty="0">
                <a:solidFill>
                  <a:srgbClr val="FFFF00"/>
                </a:solidFill>
                <a:latin typeface="+mn-lt"/>
              </a:rPr>
              <a:t> </a:t>
            </a:r>
            <a:r>
              <a:rPr lang="en-US" dirty="0" err="1">
                <a:solidFill>
                  <a:srgbClr val="FFFF00"/>
                </a:solidFill>
                <a:latin typeface="+mn-lt"/>
              </a:rPr>
              <a:t>làm</a:t>
            </a:r>
            <a:r>
              <a:rPr lang="en-US" dirty="0">
                <a:solidFill>
                  <a:srgbClr val="FFFF00"/>
                </a:solidFill>
                <a:latin typeface="+mn-lt"/>
              </a:rPr>
              <a:t> </a:t>
            </a:r>
            <a:r>
              <a:rPr lang="en-US" dirty="0" err="1">
                <a:solidFill>
                  <a:srgbClr val="FFFF00"/>
                </a:solidFill>
                <a:latin typeface="+mn-lt"/>
              </a:rPr>
              <a:t>giảm</a:t>
            </a:r>
            <a:r>
              <a:rPr lang="en-US" dirty="0">
                <a:solidFill>
                  <a:srgbClr val="FFFF00"/>
                </a:solidFill>
                <a:latin typeface="+mn-lt"/>
              </a:rPr>
              <a:t> </a:t>
            </a:r>
            <a:r>
              <a:rPr lang="en-US" dirty="0" err="1">
                <a:solidFill>
                  <a:srgbClr val="FFFF00"/>
                </a:solidFill>
                <a:latin typeface="+mn-lt"/>
              </a:rPr>
              <a:t>đợt</a:t>
            </a:r>
            <a:r>
              <a:rPr lang="en-US" dirty="0">
                <a:solidFill>
                  <a:srgbClr val="FFFF00"/>
                </a:solidFill>
                <a:latin typeface="+mn-lt"/>
              </a:rPr>
              <a:t> </a:t>
            </a:r>
            <a:r>
              <a:rPr lang="en-US" dirty="0" err="1">
                <a:solidFill>
                  <a:srgbClr val="FFFF00"/>
                </a:solidFill>
                <a:latin typeface="+mn-lt"/>
              </a:rPr>
              <a:t>cấp</a:t>
            </a:r>
            <a:endParaRPr lang="en-US" dirty="0">
              <a:solidFill>
                <a:srgbClr val="FFFF00"/>
              </a:solidFill>
              <a:latin typeface="+mn-lt"/>
            </a:endParaRPr>
          </a:p>
        </p:txBody>
      </p:sp>
      <p:sp>
        <p:nvSpPr>
          <p:cNvPr id="90115" name="Rectangle 3"/>
          <p:cNvSpPr>
            <a:spLocks noGrp="1" noChangeArrowheads="1"/>
          </p:cNvSpPr>
          <p:nvPr>
            <p:ph idx="1"/>
          </p:nvPr>
        </p:nvSpPr>
        <p:spPr>
          <a:xfrm>
            <a:off x="1981200" y="1600201"/>
            <a:ext cx="8686800" cy="4525963"/>
          </a:xfrm>
        </p:spPr>
        <p:txBody>
          <a:bodyPr/>
          <a:lstStyle/>
          <a:p>
            <a:pPr eaLnBrk="1" hangingPunct="1"/>
            <a:r>
              <a:rPr lang="en-US" sz="2000"/>
              <a:t>Albert RK and </a:t>
            </a:r>
            <a:r>
              <a:rPr lang="en-US" sz="2000" b="1"/>
              <a:t>COPD</a:t>
            </a:r>
            <a:r>
              <a:rPr lang="en-US" sz="2000"/>
              <a:t> Clinical Research Network, </a:t>
            </a:r>
            <a:r>
              <a:rPr lang="en-US" sz="2000" b="1"/>
              <a:t>N Engl J Med, </a:t>
            </a:r>
            <a:r>
              <a:rPr lang="en-US" sz="2000"/>
              <a:t>August 25, 2011; 365(8): 689-98.</a:t>
            </a:r>
          </a:p>
        </p:txBody>
      </p:sp>
      <p:pic>
        <p:nvPicPr>
          <p:cNvPr id="90116" name="Picture 6" descr="4-7-2012 4-36-25 PM"/>
          <p:cNvPicPr>
            <a:picLocks noChangeAspect="1" noChangeArrowheads="1"/>
          </p:cNvPicPr>
          <p:nvPr/>
        </p:nvPicPr>
        <p:blipFill>
          <a:blip r:embed="rId2" cstate="print"/>
          <a:srcRect/>
          <a:stretch>
            <a:fillRect/>
          </a:stretch>
        </p:blipFill>
        <p:spPr bwMode="auto">
          <a:xfrm>
            <a:off x="4727576" y="2514600"/>
            <a:ext cx="5940425" cy="4343400"/>
          </a:xfrm>
          <a:prstGeom prst="rect">
            <a:avLst/>
          </a:prstGeom>
          <a:noFill/>
          <a:ln w="9525">
            <a:noFill/>
            <a:miter lim="800000"/>
            <a:headEnd/>
            <a:tailEnd/>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t>Carbocystein làm giảm đợt cấp</a:t>
            </a:r>
          </a:p>
        </p:txBody>
      </p:sp>
      <p:sp>
        <p:nvSpPr>
          <p:cNvPr id="91139" name="Rectangle 3"/>
          <p:cNvSpPr>
            <a:spLocks noGrp="1" noChangeArrowheads="1"/>
          </p:cNvSpPr>
          <p:nvPr>
            <p:ph idx="1"/>
          </p:nvPr>
        </p:nvSpPr>
        <p:spPr/>
        <p:txBody>
          <a:bodyPr/>
          <a:lstStyle/>
          <a:p>
            <a:pPr eaLnBrk="1" hangingPunct="1"/>
            <a:endParaRPr lang="en-US"/>
          </a:p>
        </p:txBody>
      </p:sp>
      <p:pic>
        <p:nvPicPr>
          <p:cNvPr id="91140" name="Picture 5" descr="4-7-2012 4-22-29 PM"/>
          <p:cNvPicPr>
            <a:picLocks noChangeAspect="1" noChangeArrowheads="1"/>
          </p:cNvPicPr>
          <p:nvPr/>
        </p:nvPicPr>
        <p:blipFill>
          <a:blip r:embed="rId2" cstate="print"/>
          <a:srcRect/>
          <a:stretch>
            <a:fillRect/>
          </a:stretch>
        </p:blipFill>
        <p:spPr bwMode="auto">
          <a:xfrm>
            <a:off x="3733800" y="2109788"/>
            <a:ext cx="6400800" cy="4024312"/>
          </a:xfrm>
          <a:prstGeom prst="rect">
            <a:avLst/>
          </a:prstGeom>
          <a:noFill/>
          <a:ln w="9525">
            <a:noFill/>
            <a:miter lim="800000"/>
            <a:headEnd/>
            <a:tailEnd/>
          </a:ln>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D113-2981-4F08-949D-10F33E7CEE82}"/>
              </a:ext>
            </a:extLst>
          </p:cNvPr>
          <p:cNvSpPr>
            <a:spLocks noGrp="1"/>
          </p:cNvSpPr>
          <p:nvPr>
            <p:ph type="title"/>
          </p:nvPr>
        </p:nvSpPr>
        <p:spPr/>
        <p:txBody>
          <a:bodyPr/>
          <a:lstStyle/>
          <a:p>
            <a:r>
              <a:rPr lang="en-US" dirty="0" err="1"/>
              <a:t>Điều</a:t>
            </a:r>
            <a:r>
              <a:rPr lang="en-US" dirty="0"/>
              <a:t> </a:t>
            </a:r>
            <a:r>
              <a:rPr lang="en-US" dirty="0" err="1"/>
              <a:t>trị</a:t>
            </a:r>
            <a:r>
              <a:rPr lang="en-US" dirty="0"/>
              <a:t> </a:t>
            </a:r>
            <a:r>
              <a:rPr lang="en-US" dirty="0" err="1"/>
              <a:t>thủ</a:t>
            </a:r>
            <a:r>
              <a:rPr lang="en-US" dirty="0"/>
              <a:t> </a:t>
            </a:r>
            <a:r>
              <a:rPr lang="en-US" dirty="0" err="1"/>
              <a:t>thuật</a:t>
            </a:r>
            <a:r>
              <a:rPr lang="en-US" dirty="0"/>
              <a:t>/</a:t>
            </a:r>
            <a:r>
              <a:rPr lang="en-US" dirty="0" err="1"/>
              <a:t>phẫu</a:t>
            </a:r>
            <a:r>
              <a:rPr lang="en-US" dirty="0"/>
              <a:t> </a:t>
            </a:r>
            <a:r>
              <a:rPr lang="en-US"/>
              <a:t>thuật</a:t>
            </a:r>
            <a:endParaRPr lang="en-US" dirty="0"/>
          </a:p>
        </p:txBody>
      </p:sp>
      <p:pic>
        <p:nvPicPr>
          <p:cNvPr id="4" name="Content Placeholder 3">
            <a:extLst>
              <a:ext uri="{FF2B5EF4-FFF2-40B4-BE49-F238E27FC236}">
                <a16:creationId xmlns:a16="http://schemas.microsoft.com/office/drawing/2014/main" id="{FB55B45F-D3EE-4662-B1D9-F0CA7AC472F7}"/>
              </a:ext>
            </a:extLst>
          </p:cNvPr>
          <p:cNvPicPr>
            <a:picLocks noGrp="1" noChangeAspect="1"/>
          </p:cNvPicPr>
          <p:nvPr>
            <p:ph idx="1"/>
          </p:nvPr>
        </p:nvPicPr>
        <p:blipFill>
          <a:blip r:embed="rId2"/>
          <a:stretch>
            <a:fillRect/>
          </a:stretch>
        </p:blipFill>
        <p:spPr>
          <a:xfrm>
            <a:off x="3395913" y="1424251"/>
            <a:ext cx="5204911" cy="4900085"/>
          </a:xfrm>
          <a:prstGeom prst="rect">
            <a:avLst/>
          </a:prstGeom>
        </p:spPr>
      </p:pic>
    </p:spTree>
    <p:extLst>
      <p:ext uri="{BB962C8B-B14F-4D97-AF65-F5344CB8AC3E}">
        <p14:creationId xmlns:p14="http://schemas.microsoft.com/office/powerpoint/2010/main" val="162165041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61"/>
          <p:cNvSpPr>
            <a:spLocks noGrp="1" noChangeArrowheads="1"/>
          </p:cNvSpPr>
          <p:nvPr>
            <p:ph type="title" idx="4294967295"/>
          </p:nvPr>
        </p:nvSpPr>
        <p:spPr>
          <a:xfrm>
            <a:off x="0" y="165100"/>
            <a:ext cx="8077200" cy="1039813"/>
          </a:xfrm>
        </p:spPr>
        <p:txBody>
          <a:bodyPr/>
          <a:lstStyle/>
          <a:p>
            <a:pPr>
              <a:buClr>
                <a:srgbClr val="FFFFFF"/>
              </a:buClr>
            </a:pPr>
            <a:r>
              <a:rPr lang="en-US" sz="2800">
                <a:solidFill>
                  <a:srgbClr val="FFFFFF"/>
                </a:solidFill>
                <a:cs typeface="Arial" pitchFamily="34" charset="0"/>
                <a:sym typeface="Arial" pitchFamily="34" charset="0"/>
              </a:rPr>
              <a:t>Hiệu quả sống còn nhờ ghép phổi ở bn COPD</a:t>
            </a:r>
          </a:p>
        </p:txBody>
      </p:sp>
      <p:graphicFrame>
        <p:nvGraphicFramePr>
          <p:cNvPr id="575491" name="Group 59"/>
          <p:cNvGraphicFramePr>
            <a:graphicFrameLocks noGrp="1"/>
          </p:cNvGraphicFramePr>
          <p:nvPr>
            <p:ph idx="4294967295"/>
          </p:nvPr>
        </p:nvGraphicFramePr>
        <p:xfrm>
          <a:off x="0" y="1646238"/>
          <a:ext cx="8405812" cy="3317876"/>
        </p:xfrm>
        <a:graphic>
          <a:graphicData uri="http://schemas.openxmlformats.org/drawingml/2006/table">
            <a:tbl>
              <a:tblPr/>
              <a:tblGrid>
                <a:gridCol w="1036637">
                  <a:extLst>
                    <a:ext uri="{9D8B030D-6E8A-4147-A177-3AD203B41FA5}">
                      <a16:colId xmlns:a16="http://schemas.microsoft.com/office/drawing/2014/main" val="20000"/>
                    </a:ext>
                  </a:extLst>
                </a:gridCol>
                <a:gridCol w="1160463">
                  <a:extLst>
                    <a:ext uri="{9D8B030D-6E8A-4147-A177-3AD203B41FA5}">
                      <a16:colId xmlns:a16="http://schemas.microsoft.com/office/drawing/2014/main" val="20001"/>
                    </a:ext>
                  </a:extLst>
                </a:gridCol>
                <a:gridCol w="1593850">
                  <a:extLst>
                    <a:ext uri="{9D8B030D-6E8A-4147-A177-3AD203B41FA5}">
                      <a16:colId xmlns:a16="http://schemas.microsoft.com/office/drawing/2014/main" val="20002"/>
                    </a:ext>
                  </a:extLst>
                </a:gridCol>
                <a:gridCol w="1201737">
                  <a:extLst>
                    <a:ext uri="{9D8B030D-6E8A-4147-A177-3AD203B41FA5}">
                      <a16:colId xmlns:a16="http://schemas.microsoft.com/office/drawing/2014/main" val="20003"/>
                    </a:ext>
                  </a:extLst>
                </a:gridCol>
                <a:gridCol w="1223963">
                  <a:extLst>
                    <a:ext uri="{9D8B030D-6E8A-4147-A177-3AD203B41FA5}">
                      <a16:colId xmlns:a16="http://schemas.microsoft.com/office/drawing/2014/main" val="20004"/>
                    </a:ext>
                  </a:extLst>
                </a:gridCol>
                <a:gridCol w="2189162">
                  <a:extLst>
                    <a:ext uri="{9D8B030D-6E8A-4147-A177-3AD203B41FA5}">
                      <a16:colId xmlns:a16="http://schemas.microsoft.com/office/drawing/2014/main" val="20005"/>
                    </a:ext>
                  </a:extLst>
                </a:gridCol>
              </a:tblGrid>
              <a:tr h="935038">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400" b="1" i="0" u="none" strike="noStrike" cap="none" normalizeH="0" baseline="0">
                          <a:ln>
                            <a:noFill/>
                          </a:ln>
                          <a:solidFill>
                            <a:srgbClr val="FFFFFF"/>
                          </a:solidFill>
                          <a:effectLst/>
                          <a:latin typeface="Arial" pitchFamily="34" charset="0"/>
                          <a:cs typeface="Arial" pitchFamily="34" charset="0"/>
                          <a:sym typeface="Arial" pitchFamily="34" charset="0"/>
                        </a:rPr>
                        <a:t>Patients (N)</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400" b="1" i="0" u="none" strike="noStrike" cap="none" normalizeH="0" baseline="0">
                          <a:ln>
                            <a:noFill/>
                          </a:ln>
                          <a:solidFill>
                            <a:srgbClr val="FFFFFF"/>
                          </a:solidFill>
                          <a:effectLst/>
                          <a:latin typeface="Arial" pitchFamily="34" charset="0"/>
                          <a:cs typeface="Arial" pitchFamily="34" charset="0"/>
                          <a:sym typeface="Arial" pitchFamily="34" charset="0"/>
                        </a:rPr>
                        <a:t>Period Analysed</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400" b="1" i="0" u="none" strike="noStrike" cap="none" normalizeH="0" baseline="0">
                          <a:ln>
                            <a:noFill/>
                          </a:ln>
                          <a:solidFill>
                            <a:srgbClr val="FFFFFF"/>
                          </a:solidFill>
                          <a:effectLst/>
                          <a:latin typeface="Arial" pitchFamily="34" charset="0"/>
                          <a:cs typeface="Arial" pitchFamily="34" charset="0"/>
                          <a:sym typeface="Arial" pitchFamily="34" charset="0"/>
                        </a:rPr>
                        <a:t>α</a:t>
                      </a:r>
                      <a:r>
                        <a:rPr kumimoji="0" lang="en-US" sz="1400" b="1" i="0" u="none" strike="noStrike" cap="none" normalizeH="0" baseline="-25000">
                          <a:ln>
                            <a:noFill/>
                          </a:ln>
                          <a:solidFill>
                            <a:srgbClr val="FFFFFF"/>
                          </a:solidFill>
                          <a:effectLst/>
                          <a:latin typeface="Arial" pitchFamily="34" charset="0"/>
                          <a:cs typeface="Arial" pitchFamily="34" charset="0"/>
                          <a:sym typeface="Arial" pitchFamily="34" charset="0"/>
                        </a:rPr>
                        <a:t>1</a:t>
                      </a:r>
                      <a:r>
                        <a:rPr kumimoji="0" lang="en-US" sz="1400" b="1" i="0" u="none" strike="noStrike" cap="none" normalizeH="0" baseline="0">
                          <a:ln>
                            <a:noFill/>
                          </a:ln>
                          <a:solidFill>
                            <a:srgbClr val="FFFFFF"/>
                          </a:solidFill>
                          <a:effectLst/>
                          <a:latin typeface="Arial" pitchFamily="34" charset="0"/>
                          <a:cs typeface="Arial" pitchFamily="34" charset="0"/>
                          <a:sym typeface="Arial" pitchFamily="34" charset="0"/>
                        </a:rPr>
                        <a:t>-antitrypsin deficiency excluded</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400" b="1" i="0" u="none" strike="noStrike" cap="none" normalizeH="0" baseline="0">
                          <a:ln>
                            <a:noFill/>
                          </a:ln>
                          <a:solidFill>
                            <a:srgbClr val="FFFFFF"/>
                          </a:solidFill>
                          <a:effectLst/>
                          <a:latin typeface="Arial" pitchFamily="34" charset="0"/>
                          <a:cs typeface="Arial" pitchFamily="34" charset="0"/>
                          <a:sym typeface="Arial" pitchFamily="34" charset="0"/>
                        </a:rPr>
                        <a:t>Follow-up (years)</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400" b="1" i="0" u="none" strike="noStrike" cap="none" normalizeH="0" baseline="0">
                          <a:ln>
                            <a:noFill/>
                          </a:ln>
                          <a:solidFill>
                            <a:srgbClr val="FFFFFF"/>
                          </a:solidFill>
                          <a:effectLst/>
                          <a:latin typeface="Arial" pitchFamily="34" charset="0"/>
                          <a:cs typeface="Arial" pitchFamily="34" charset="0"/>
                          <a:sym typeface="Arial" pitchFamily="34" charset="0"/>
                        </a:rPr>
                        <a:t>1-year survival </a:t>
                      </a:r>
                    </a:p>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400" b="1" i="0" u="none" strike="noStrike" cap="none" normalizeH="0" baseline="0">
                          <a:ln>
                            <a:noFill/>
                          </a:ln>
                          <a:solidFill>
                            <a:srgbClr val="FFFFFF"/>
                          </a:solidFill>
                          <a:effectLst/>
                          <a:latin typeface="Arial" pitchFamily="34" charset="0"/>
                          <a:cs typeface="Arial" pitchFamily="34" charset="0"/>
                          <a:sym typeface="Arial" pitchFamily="34" charset="0"/>
                        </a:rPr>
                        <a:t>(%)</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400" b="1" i="0" u="none" strike="noStrike" cap="none" normalizeH="0" baseline="0">
                          <a:ln>
                            <a:noFill/>
                          </a:ln>
                          <a:solidFill>
                            <a:srgbClr val="FFFFFF"/>
                          </a:solidFill>
                          <a:effectLst/>
                          <a:latin typeface="Arial" pitchFamily="34" charset="0"/>
                          <a:cs typeface="Arial" pitchFamily="34" charset="0"/>
                          <a:sym typeface="Arial" pitchFamily="34" charset="0"/>
                        </a:rPr>
                        <a:t>Main Result</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476250">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843</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1992-1994</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Yes</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2</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82</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No benefit</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395</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1990-1996</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No</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2</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67</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Benefit after 260 days</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7838">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122</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1984-1999</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No</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1</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73</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Benefit after 1 year</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86</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1990-2003</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No</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4</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74</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No benefit</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6250">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5873</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1987-2004</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No</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5</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87</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785813" rtl="0" eaLnBrk="1" fontAlgn="base" latinLnBrk="0" hangingPunct="1">
                        <a:lnSpc>
                          <a:spcPct val="100000"/>
                        </a:lnSpc>
                        <a:spcBef>
                          <a:spcPct val="0"/>
                        </a:spcBef>
                        <a:spcAft>
                          <a:spcPct val="0"/>
                        </a:spcAft>
                        <a:buClr>
                          <a:srgbClr val="FFFFFF"/>
                        </a:buClr>
                        <a:buSzTx/>
                        <a:buFont typeface="Arial" pitchFamily="34" charset="0"/>
                        <a:buNone/>
                        <a:tabLst/>
                      </a:pPr>
                      <a:r>
                        <a:rPr kumimoji="0" lang="en-US" sz="1600" b="0" i="0" u="none" strike="noStrike" cap="none" normalizeH="0" baseline="0">
                          <a:ln>
                            <a:noFill/>
                          </a:ln>
                          <a:solidFill>
                            <a:srgbClr val="FFFFFF"/>
                          </a:solidFill>
                          <a:effectLst/>
                          <a:latin typeface="Arial" pitchFamily="34" charset="0"/>
                          <a:cs typeface="Arial" pitchFamily="34" charset="0"/>
                          <a:sym typeface="Arial" pitchFamily="34" charset="0"/>
                        </a:rPr>
                        <a:t>Benefit in about 50%</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1430" name="Rectangle 5"/>
          <p:cNvSpPr>
            <a:spLocks noChangeArrowheads="1"/>
          </p:cNvSpPr>
          <p:nvPr/>
        </p:nvSpPr>
        <p:spPr bwMode="auto">
          <a:xfrm>
            <a:off x="1873251" y="6254751"/>
            <a:ext cx="6061075" cy="246063"/>
          </a:xfrm>
          <a:prstGeom prst="rect">
            <a:avLst/>
          </a:prstGeom>
          <a:noFill/>
          <a:ln w="9525">
            <a:noFill/>
            <a:miter lim="800000"/>
            <a:headEnd/>
            <a:tailEnd/>
          </a:ln>
        </p:spPr>
        <p:txBody>
          <a:bodyPr>
            <a:spAutoFit/>
          </a:bodyPr>
          <a:lstStyle/>
          <a:p>
            <a:pPr>
              <a:buClr>
                <a:srgbClr val="FFFFFF"/>
              </a:buClr>
              <a:buFont typeface="Arial" pitchFamily="34" charset="0"/>
              <a:buNone/>
            </a:pPr>
            <a:r>
              <a:rPr lang="en-US" sz="1000" b="0">
                <a:solidFill>
                  <a:srgbClr val="FFFFFF"/>
                </a:solidFill>
                <a:cs typeface="Arial" pitchFamily="34" charset="0"/>
                <a:sym typeface="Arial" pitchFamily="34" charset="0"/>
              </a:rPr>
              <a:t>Lahzami S, Aubert JD. </a:t>
            </a:r>
            <a:r>
              <a:rPr lang="en-US" sz="1000" b="0" i="1">
                <a:solidFill>
                  <a:srgbClr val="FFFFFF"/>
                </a:solidFill>
                <a:cs typeface="Arial" pitchFamily="34" charset="0"/>
                <a:sym typeface="Arial" pitchFamily="34" charset="0"/>
              </a:rPr>
              <a:t>Swiss Med Wkly</a:t>
            </a:r>
            <a:r>
              <a:rPr lang="en-US" sz="1000" b="0">
                <a:solidFill>
                  <a:srgbClr val="FFFFFF"/>
                </a:solidFill>
                <a:cs typeface="Arial" pitchFamily="34" charset="0"/>
                <a:sym typeface="Arial" pitchFamily="34" charset="0"/>
              </a:rPr>
              <a:t>. 2009;139:4-8. </a:t>
            </a:r>
          </a:p>
        </p:txBody>
      </p:sp>
      <p:sp>
        <p:nvSpPr>
          <p:cNvPr id="575613" name="Text Box 125"/>
          <p:cNvSpPr txBox="1">
            <a:spLocks noChangeArrowheads="1"/>
          </p:cNvSpPr>
          <p:nvPr/>
        </p:nvSpPr>
        <p:spPr bwMode="auto">
          <a:xfrm>
            <a:off x="1752601" y="5105401"/>
            <a:ext cx="8778875" cy="100647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US" sz="2000" dirty="0"/>
              <a:t>BODE index 7-10 + </a:t>
            </a:r>
            <a:r>
              <a:rPr lang="en-US" sz="2000" dirty="0" err="1"/>
              <a:t>một</a:t>
            </a:r>
            <a:r>
              <a:rPr lang="en-US" sz="2000" dirty="0"/>
              <a:t> </a:t>
            </a:r>
            <a:r>
              <a:rPr lang="en-US" sz="2000" dirty="0" err="1"/>
              <a:t>đợt</a:t>
            </a:r>
            <a:r>
              <a:rPr lang="en-US" sz="2000" dirty="0"/>
              <a:t> </a:t>
            </a:r>
            <a:r>
              <a:rPr lang="en-US" sz="2000" dirty="0" err="1"/>
              <a:t>cấp</a:t>
            </a:r>
            <a:r>
              <a:rPr lang="en-US" sz="2000" dirty="0"/>
              <a:t> </a:t>
            </a:r>
            <a:r>
              <a:rPr lang="en-US" sz="2000" dirty="0" err="1"/>
              <a:t>tăng</a:t>
            </a:r>
            <a:r>
              <a:rPr lang="en-US" sz="2000" dirty="0"/>
              <a:t> </a:t>
            </a:r>
            <a:r>
              <a:rPr lang="en-US" sz="2000" dirty="0" err="1"/>
              <a:t>thán</a:t>
            </a:r>
            <a:r>
              <a:rPr lang="en-US" sz="2000" dirty="0"/>
              <a:t> paCO2&gt; 50mmHg; </a:t>
            </a:r>
            <a:r>
              <a:rPr lang="en-US" sz="2000" dirty="0" err="1"/>
              <a:t>tăng</a:t>
            </a:r>
            <a:r>
              <a:rPr lang="en-US" sz="2000" dirty="0"/>
              <a:t> </a:t>
            </a:r>
            <a:r>
              <a:rPr lang="en-US" sz="2000" dirty="0" err="1"/>
              <a:t>áp</a:t>
            </a:r>
            <a:r>
              <a:rPr lang="en-US" sz="2000" dirty="0"/>
              <a:t> </a:t>
            </a:r>
            <a:r>
              <a:rPr lang="en-US" sz="2000" dirty="0" err="1"/>
              <a:t>phổi</a:t>
            </a:r>
            <a:r>
              <a:rPr lang="en-US" sz="2000" dirty="0"/>
              <a:t> hay </a:t>
            </a:r>
            <a:r>
              <a:rPr lang="en-US" sz="2000" dirty="0" err="1"/>
              <a:t>tâm</a:t>
            </a:r>
            <a:r>
              <a:rPr lang="en-US" sz="2000" dirty="0"/>
              <a:t> </a:t>
            </a:r>
            <a:r>
              <a:rPr lang="en-US" sz="2000" dirty="0" err="1"/>
              <a:t>phế</a:t>
            </a:r>
            <a:r>
              <a:rPr lang="en-US" sz="2000" dirty="0"/>
              <a:t> </a:t>
            </a:r>
            <a:r>
              <a:rPr lang="en-US" sz="2000" dirty="0" err="1"/>
              <a:t>mãn</a:t>
            </a:r>
            <a:r>
              <a:rPr lang="en-US" sz="2000" dirty="0"/>
              <a:t> </a:t>
            </a:r>
            <a:r>
              <a:rPr lang="en-US" sz="2000" dirty="0" err="1"/>
              <a:t>mặc</a:t>
            </a:r>
            <a:r>
              <a:rPr lang="en-US" sz="2000" dirty="0"/>
              <a:t> </a:t>
            </a:r>
            <a:r>
              <a:rPr lang="en-US" sz="2000" dirty="0" err="1"/>
              <a:t>dù</a:t>
            </a:r>
            <a:r>
              <a:rPr lang="en-US" sz="2000" dirty="0"/>
              <a:t> </a:t>
            </a:r>
            <a:r>
              <a:rPr lang="en-US" sz="2000" dirty="0" err="1"/>
              <a:t>đã</a:t>
            </a:r>
            <a:r>
              <a:rPr lang="en-US" sz="2000" dirty="0"/>
              <a:t> oxy </a:t>
            </a:r>
            <a:r>
              <a:rPr lang="en-US" sz="2000" dirty="0" err="1"/>
              <a:t>liệu</a:t>
            </a:r>
            <a:r>
              <a:rPr lang="en-US" sz="2000" dirty="0"/>
              <a:t> </a:t>
            </a:r>
            <a:r>
              <a:rPr lang="en-US" sz="2000" dirty="0" err="1"/>
              <a:t>pháp</a:t>
            </a:r>
            <a:r>
              <a:rPr lang="en-US" sz="2000" dirty="0"/>
              <a:t>, </a:t>
            </a:r>
            <a:r>
              <a:rPr lang="en-US" sz="2000" dirty="0" err="1"/>
              <a:t>có</a:t>
            </a:r>
            <a:r>
              <a:rPr lang="en-US" sz="2000" dirty="0"/>
              <a:t> </a:t>
            </a:r>
            <a:r>
              <a:rPr lang="en-US" sz="2000" dirty="0" err="1"/>
              <a:t>khí</a:t>
            </a:r>
            <a:r>
              <a:rPr lang="en-US" sz="2000" dirty="0"/>
              <a:t> </a:t>
            </a:r>
            <a:r>
              <a:rPr lang="en-US" sz="2000" dirty="0" err="1"/>
              <a:t>phế</a:t>
            </a:r>
            <a:r>
              <a:rPr lang="en-US" sz="2000" dirty="0"/>
              <a:t> </a:t>
            </a:r>
            <a:r>
              <a:rPr lang="en-US" sz="2000" dirty="0" err="1"/>
              <a:t>thủng</a:t>
            </a:r>
            <a:r>
              <a:rPr lang="en-US" sz="2000" dirty="0"/>
              <a:t> </a:t>
            </a:r>
            <a:r>
              <a:rPr lang="en-US" sz="2000" dirty="0" err="1"/>
              <a:t>đồng</a:t>
            </a:r>
            <a:r>
              <a:rPr lang="en-US" sz="2000" dirty="0"/>
              <a:t> </a:t>
            </a:r>
            <a:r>
              <a:rPr lang="en-US" sz="2000" dirty="0" err="1"/>
              <a:t>nhất</a:t>
            </a:r>
            <a:r>
              <a:rPr lang="en-US" sz="2000" dirty="0"/>
              <a:t>, DLCO ≤20% </a:t>
            </a:r>
            <a:r>
              <a:rPr lang="en-US" sz="2000" dirty="0" err="1"/>
              <a:t>hoặc</a:t>
            </a:r>
            <a:r>
              <a:rPr lang="en-US" sz="2000" dirty="0"/>
              <a:t> FEV1 ≤20%. </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1505" y="116632"/>
            <a:ext cx="108303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3143672" y="395082"/>
            <a:ext cx="6553200" cy="523220"/>
          </a:xfrm>
          <a:prstGeom prst="rect">
            <a:avLst/>
          </a:prstGeom>
          <a:noFill/>
          <a:ln w="9525">
            <a:noFill/>
            <a:miter lim="800000"/>
            <a:headEnd/>
            <a:tailEnd/>
          </a:ln>
        </p:spPr>
        <p:txBody>
          <a:bodyPr>
            <a:spAutoFit/>
          </a:bodyPr>
          <a:lstStyle/>
          <a:p>
            <a:pPr algn="ctr"/>
            <a:r>
              <a:rPr lang="en-US" sz="2800" dirty="0">
                <a:solidFill>
                  <a:srgbClr val="FAB516"/>
                </a:solidFill>
                <a:latin typeface="Tahoma" pitchFamily="34" charset="0"/>
                <a:cs typeface="Tahoma" pitchFamily="34" charset="0"/>
              </a:rPr>
              <a:t>COPD and Comorbidities</a:t>
            </a:r>
          </a:p>
        </p:txBody>
      </p:sp>
      <p:sp>
        <p:nvSpPr>
          <p:cNvPr id="6" name="TextBox 1"/>
          <p:cNvSpPr txBox="1">
            <a:spLocks noChangeArrowheads="1"/>
          </p:cNvSpPr>
          <p:nvPr/>
        </p:nvSpPr>
        <p:spPr bwMode="auto">
          <a:xfrm>
            <a:off x="685800" y="1371600"/>
            <a:ext cx="8424934" cy="5016758"/>
          </a:xfrm>
          <a:prstGeom prst="rect">
            <a:avLst/>
          </a:prstGeom>
          <a:noFill/>
          <a:ln w="9525">
            <a:noFill/>
            <a:miter lim="800000"/>
            <a:headEnd/>
            <a:tailEnd/>
          </a:ln>
        </p:spPr>
        <p:txBody>
          <a:bodyPr wrap="square">
            <a:spAutoFit/>
          </a:bodyPr>
          <a:lstStyle/>
          <a:p>
            <a:pPr>
              <a:buClr>
                <a:srgbClr val="FFCC66"/>
              </a:buClr>
            </a:pPr>
            <a:r>
              <a:rPr lang="vi-VN" sz="2000" dirty="0" err="1">
                <a:solidFill>
                  <a:srgbClr val="FAB516"/>
                </a:solidFill>
                <a:latin typeface="Calibri" panose="020F0502020204030204" pitchFamily="34" charset="0"/>
                <a:cs typeface="Calibri" panose="020F0502020204030204" pitchFamily="34" charset="0"/>
              </a:rPr>
              <a:t>Một</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số</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bệnh</a:t>
            </a:r>
            <a:r>
              <a:rPr lang="vi-VN" sz="2000" dirty="0">
                <a:solidFill>
                  <a:srgbClr val="FAB516"/>
                </a:solidFill>
                <a:latin typeface="Calibri" panose="020F0502020204030204" pitchFamily="34" charset="0"/>
                <a:cs typeface="Calibri" panose="020F0502020204030204" pitchFamily="34" charset="0"/>
              </a:rPr>
              <a:t> đi </a:t>
            </a:r>
            <a:r>
              <a:rPr lang="vi-VN" sz="2000" dirty="0" err="1">
                <a:solidFill>
                  <a:srgbClr val="FAB516"/>
                </a:solidFill>
                <a:latin typeface="Calibri" panose="020F0502020204030204" pitchFamily="34" charset="0"/>
                <a:cs typeface="Calibri" panose="020F0502020204030204" pitchFamily="34" charset="0"/>
              </a:rPr>
              <a:t>kèm</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thường</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gặp</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xảy</a:t>
            </a:r>
            <a:r>
              <a:rPr lang="vi-VN" sz="2000" dirty="0">
                <a:solidFill>
                  <a:srgbClr val="FAB516"/>
                </a:solidFill>
                <a:latin typeface="Calibri" panose="020F0502020204030204" pitchFamily="34" charset="0"/>
                <a:cs typeface="Calibri" panose="020F0502020204030204" pitchFamily="34" charset="0"/>
              </a:rPr>
              <a:t> ra ở </a:t>
            </a:r>
            <a:r>
              <a:rPr lang="vi-VN" sz="2000" dirty="0" err="1">
                <a:solidFill>
                  <a:srgbClr val="FAB516"/>
                </a:solidFill>
                <a:latin typeface="Calibri" panose="020F0502020204030204" pitchFamily="34" charset="0"/>
                <a:cs typeface="Calibri" panose="020F0502020204030204" pitchFamily="34" charset="0"/>
              </a:rPr>
              <a:t>bệnh</a:t>
            </a:r>
            <a:r>
              <a:rPr lang="vi-VN" sz="2000" dirty="0">
                <a:solidFill>
                  <a:srgbClr val="FAB516"/>
                </a:solidFill>
                <a:latin typeface="Calibri" panose="020F0502020204030204" pitchFamily="34" charset="0"/>
                <a:cs typeface="Calibri" panose="020F0502020204030204" pitchFamily="34" charset="0"/>
              </a:rPr>
              <a:t> nhân </a:t>
            </a:r>
            <a:r>
              <a:rPr lang="vi-VN" sz="2000" dirty="0" err="1">
                <a:solidFill>
                  <a:srgbClr val="FAB516"/>
                </a:solidFill>
                <a:latin typeface="Calibri" panose="020F0502020204030204" pitchFamily="34" charset="0"/>
                <a:cs typeface="Calibri" panose="020F0502020204030204" pitchFamily="34" charset="0"/>
              </a:rPr>
              <a:t>mắc</a:t>
            </a:r>
            <a:r>
              <a:rPr lang="vi-VN" sz="2000" dirty="0">
                <a:solidFill>
                  <a:srgbClr val="FAB516"/>
                </a:solidFill>
                <a:latin typeface="Calibri" panose="020F0502020204030204" pitchFamily="34" charset="0"/>
                <a:cs typeface="Calibri" panose="020F0502020204030204" pitchFamily="34" charset="0"/>
              </a:rPr>
              <a:t> COPD </a:t>
            </a:r>
            <a:r>
              <a:rPr lang="vi-VN" sz="2000" dirty="0" err="1">
                <a:solidFill>
                  <a:srgbClr val="FAB516"/>
                </a:solidFill>
                <a:latin typeface="Calibri" panose="020F0502020204030204" pitchFamily="34" charset="0"/>
                <a:cs typeface="Calibri" panose="020F0502020204030204" pitchFamily="34" charset="0"/>
              </a:rPr>
              <a:t>với</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bệnh</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ổn</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định</a:t>
            </a:r>
            <a:r>
              <a:rPr lang="vi-VN" sz="2000" dirty="0">
                <a:solidFill>
                  <a:srgbClr val="FAB516"/>
                </a:solidFill>
                <a:latin typeface="Calibri" panose="020F0502020204030204" pitchFamily="34" charset="0"/>
                <a:cs typeface="Calibri" panose="020F0502020204030204" pitchFamily="34" charset="0"/>
              </a:rPr>
              <a:t> bao </a:t>
            </a:r>
            <a:r>
              <a:rPr lang="vi-VN" sz="2000" dirty="0" err="1">
                <a:solidFill>
                  <a:srgbClr val="FAB516"/>
                </a:solidFill>
                <a:latin typeface="Calibri" panose="020F0502020204030204" pitchFamily="34" charset="0"/>
                <a:cs typeface="Calibri" panose="020F0502020204030204" pitchFamily="34" charset="0"/>
              </a:rPr>
              <a:t>gồm</a:t>
            </a:r>
            <a:r>
              <a:rPr lang="vi-VN" sz="2000" dirty="0">
                <a:solidFill>
                  <a:srgbClr val="FAB516"/>
                </a:solidFill>
                <a:latin typeface="Calibri" panose="020F0502020204030204" pitchFamily="34" charset="0"/>
                <a:cs typeface="Calibri" panose="020F0502020204030204" pitchFamily="34" charset="0"/>
              </a:rPr>
              <a:t>:</a:t>
            </a:r>
          </a:p>
          <a:p>
            <a:pPr marL="342900" indent="-342900">
              <a:buClr>
                <a:srgbClr val="FFCC66"/>
              </a:buClr>
              <a:buFont typeface="Arial" panose="020B0604020202020204" pitchFamily="34" charset="0"/>
              <a:buChar char="•"/>
            </a:pPr>
            <a:r>
              <a:rPr lang="vi-VN" sz="2000" dirty="0" err="1">
                <a:solidFill>
                  <a:srgbClr val="FAB516"/>
                </a:solidFill>
                <a:latin typeface="Calibri" panose="020F0502020204030204" pitchFamily="34" charset="0"/>
                <a:cs typeface="Calibri" panose="020F0502020204030204" pitchFamily="34" charset="0"/>
              </a:rPr>
              <a:t>Bệnh</a:t>
            </a:r>
            <a:r>
              <a:rPr lang="vi-VN" sz="2000" dirty="0">
                <a:solidFill>
                  <a:srgbClr val="FAB516"/>
                </a:solidFill>
                <a:latin typeface="Calibri" panose="020F0502020204030204" pitchFamily="34" charset="0"/>
                <a:cs typeface="Calibri" panose="020F0502020204030204" pitchFamily="34" charset="0"/>
              </a:rPr>
              <a:t> tim </a:t>
            </a:r>
            <a:r>
              <a:rPr lang="vi-VN" sz="2000" dirty="0" err="1">
                <a:solidFill>
                  <a:srgbClr val="FAB516"/>
                </a:solidFill>
                <a:latin typeface="Calibri" panose="020F0502020204030204" pitchFamily="34" charset="0"/>
                <a:cs typeface="Calibri" panose="020F0502020204030204" pitchFamily="34" charset="0"/>
              </a:rPr>
              <a:t>mạch</a:t>
            </a:r>
            <a:r>
              <a:rPr lang="vi-VN" sz="2000" dirty="0">
                <a:solidFill>
                  <a:srgbClr val="FAB516"/>
                </a:solidFill>
                <a:latin typeface="Calibri" panose="020F0502020204030204" pitchFamily="34" charset="0"/>
                <a:cs typeface="Calibri" panose="020F0502020204030204" pitchFamily="34" charset="0"/>
              </a:rPr>
              <a:t> (CVD)</a:t>
            </a:r>
          </a:p>
          <a:p>
            <a:pPr marL="342900" indent="-342900">
              <a:buClr>
                <a:srgbClr val="FFCC66"/>
              </a:buClr>
              <a:buFont typeface="Arial" panose="020B0604020202020204" pitchFamily="34" charset="0"/>
              <a:buChar char="•"/>
            </a:pPr>
            <a:r>
              <a:rPr lang="vi-VN" sz="2000" dirty="0">
                <a:solidFill>
                  <a:srgbClr val="FAB516"/>
                </a:solidFill>
                <a:latin typeface="Calibri" panose="020F0502020204030204" pitchFamily="34" charset="0"/>
                <a:cs typeface="Calibri" panose="020F0502020204030204" pitchFamily="34" charset="0"/>
              </a:rPr>
              <a:t>Suy tim</a:t>
            </a:r>
          </a:p>
          <a:p>
            <a:pPr marL="342900" indent="-342900">
              <a:buClr>
                <a:srgbClr val="FFCC66"/>
              </a:buClr>
              <a:buFont typeface="Arial" panose="020B0604020202020204" pitchFamily="34" charset="0"/>
              <a:buChar char="•"/>
            </a:pPr>
            <a:r>
              <a:rPr lang="vi-VN" sz="2000" dirty="0" err="1">
                <a:solidFill>
                  <a:srgbClr val="FAB516"/>
                </a:solidFill>
                <a:latin typeface="Calibri" panose="020F0502020204030204" pitchFamily="34" charset="0"/>
                <a:cs typeface="Calibri" panose="020F0502020204030204" pitchFamily="34" charset="0"/>
              </a:rPr>
              <a:t>Bệnh</a:t>
            </a:r>
            <a:r>
              <a:rPr lang="vi-VN" sz="2000" dirty="0">
                <a:solidFill>
                  <a:srgbClr val="FAB516"/>
                </a:solidFill>
                <a:latin typeface="Calibri" panose="020F0502020204030204" pitchFamily="34" charset="0"/>
                <a:cs typeface="Calibri" panose="020F0502020204030204" pitchFamily="34" charset="0"/>
              </a:rPr>
              <a:t> tim </a:t>
            </a:r>
            <a:r>
              <a:rPr lang="vi-VN" sz="2000" dirty="0" err="1">
                <a:solidFill>
                  <a:srgbClr val="FAB516"/>
                </a:solidFill>
                <a:latin typeface="Calibri" panose="020F0502020204030204" pitchFamily="34" charset="0"/>
                <a:cs typeface="Calibri" panose="020F0502020204030204" pitchFamily="34" charset="0"/>
              </a:rPr>
              <a:t>thiếu</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máu</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cục</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bộ</a:t>
            </a:r>
            <a:r>
              <a:rPr lang="vi-VN" sz="2000" dirty="0">
                <a:solidFill>
                  <a:srgbClr val="FAB516"/>
                </a:solidFill>
                <a:latin typeface="Calibri" panose="020F0502020204030204" pitchFamily="34" charset="0"/>
                <a:cs typeface="Calibri" panose="020F0502020204030204" pitchFamily="34" charset="0"/>
              </a:rPr>
              <a:t> (IHD)</a:t>
            </a:r>
          </a:p>
          <a:p>
            <a:pPr marL="342900" indent="-342900">
              <a:buClr>
                <a:srgbClr val="FFCC66"/>
              </a:buClr>
              <a:buFont typeface="Arial" panose="020B0604020202020204" pitchFamily="34" charset="0"/>
              <a:buChar char="•"/>
            </a:pPr>
            <a:r>
              <a:rPr lang="vi-VN" sz="2000" dirty="0" err="1">
                <a:solidFill>
                  <a:srgbClr val="FAB516"/>
                </a:solidFill>
                <a:latin typeface="Calibri" panose="020F0502020204030204" pitchFamily="34" charset="0"/>
                <a:cs typeface="Calibri" panose="020F0502020204030204" pitchFamily="34" charset="0"/>
              </a:rPr>
              <a:t>Chứng</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loạn</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nhịp</a:t>
            </a:r>
            <a:r>
              <a:rPr lang="vi-VN" sz="2000" dirty="0">
                <a:solidFill>
                  <a:srgbClr val="FAB516"/>
                </a:solidFill>
                <a:latin typeface="Calibri" panose="020F0502020204030204" pitchFamily="34" charset="0"/>
                <a:cs typeface="Calibri" panose="020F0502020204030204" pitchFamily="34" charset="0"/>
              </a:rPr>
              <a:t> tim</a:t>
            </a:r>
          </a:p>
          <a:p>
            <a:pPr marL="342900" indent="-342900">
              <a:buClr>
                <a:srgbClr val="FFCC66"/>
              </a:buClr>
              <a:buFont typeface="Arial" panose="020B0604020202020204" pitchFamily="34" charset="0"/>
              <a:buChar char="•"/>
            </a:pPr>
            <a:r>
              <a:rPr lang="vi-VN" sz="2000" dirty="0" err="1">
                <a:solidFill>
                  <a:srgbClr val="FAB516"/>
                </a:solidFill>
                <a:latin typeface="Calibri" panose="020F0502020204030204" pitchFamily="34" charset="0"/>
                <a:cs typeface="Calibri" panose="020F0502020204030204" pitchFamily="34" charset="0"/>
              </a:rPr>
              <a:t>Bệnh</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mạch</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máu</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ngoại</a:t>
            </a:r>
            <a:r>
              <a:rPr lang="vi-VN" sz="2000" dirty="0">
                <a:solidFill>
                  <a:srgbClr val="FAB516"/>
                </a:solidFill>
                <a:latin typeface="Calibri" panose="020F0502020204030204" pitchFamily="34" charset="0"/>
                <a:cs typeface="Calibri" panose="020F0502020204030204" pitchFamily="34" charset="0"/>
              </a:rPr>
              <a:t> biên</a:t>
            </a:r>
          </a:p>
          <a:p>
            <a:pPr marL="342900" indent="-342900">
              <a:buClr>
                <a:srgbClr val="FFCC66"/>
              </a:buClr>
              <a:buFont typeface="Arial" panose="020B0604020202020204" pitchFamily="34" charset="0"/>
              <a:buChar char="•"/>
            </a:pPr>
            <a:r>
              <a:rPr lang="vi-VN" sz="2000" dirty="0">
                <a:solidFill>
                  <a:srgbClr val="FAB516"/>
                </a:solidFill>
                <a:latin typeface="Calibri" panose="020F0502020204030204" pitchFamily="34" charset="0"/>
                <a:cs typeface="Calibri" panose="020F0502020204030204" pitchFamily="34" charset="0"/>
              </a:rPr>
              <a:t>Tăng </a:t>
            </a:r>
            <a:r>
              <a:rPr lang="vi-VN" sz="2000" dirty="0" err="1">
                <a:solidFill>
                  <a:srgbClr val="FAB516"/>
                </a:solidFill>
                <a:latin typeface="Calibri" panose="020F0502020204030204" pitchFamily="34" charset="0"/>
                <a:cs typeface="Calibri" panose="020F0502020204030204" pitchFamily="34" charset="0"/>
              </a:rPr>
              <a:t>huyết</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áp</a:t>
            </a:r>
            <a:endParaRPr lang="vi-VN" sz="2000" dirty="0">
              <a:solidFill>
                <a:srgbClr val="FAB516"/>
              </a:solidFill>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r>
              <a:rPr lang="vi-VN" sz="2000" dirty="0" err="1">
                <a:solidFill>
                  <a:srgbClr val="FAB516"/>
                </a:solidFill>
                <a:latin typeface="Calibri" panose="020F0502020204030204" pitchFamily="34" charset="0"/>
                <a:cs typeface="Calibri" panose="020F0502020204030204" pitchFamily="34" charset="0"/>
              </a:rPr>
              <a:t>Loãng</a:t>
            </a:r>
            <a:r>
              <a:rPr lang="vi-VN" sz="2000" dirty="0">
                <a:solidFill>
                  <a:srgbClr val="FAB516"/>
                </a:solidFill>
                <a:latin typeface="Calibri" panose="020F0502020204030204" pitchFamily="34" charset="0"/>
                <a:cs typeface="Calibri" panose="020F0502020204030204" pitchFamily="34" charset="0"/>
              </a:rPr>
              <a:t> xương</a:t>
            </a:r>
          </a:p>
          <a:p>
            <a:pPr marL="342900" indent="-342900">
              <a:buClr>
                <a:srgbClr val="FFCC66"/>
              </a:buClr>
              <a:buFont typeface="Arial" panose="020B0604020202020204" pitchFamily="34" charset="0"/>
              <a:buChar char="•"/>
            </a:pPr>
            <a:r>
              <a:rPr lang="vi-VN" sz="2000" dirty="0">
                <a:solidFill>
                  <a:srgbClr val="FAB516"/>
                </a:solidFill>
                <a:latin typeface="Calibri" panose="020F0502020204030204" pitchFamily="34" charset="0"/>
                <a:cs typeface="Calibri" panose="020F0502020204030204" pitchFamily="34" charset="0"/>
              </a:rPr>
              <a:t>Lo </a:t>
            </a:r>
            <a:r>
              <a:rPr lang="vi-VN" sz="2000" dirty="0" err="1">
                <a:solidFill>
                  <a:srgbClr val="FAB516"/>
                </a:solidFill>
                <a:latin typeface="Calibri" panose="020F0502020204030204" pitchFamily="34" charset="0"/>
                <a:cs typeface="Calibri" panose="020F0502020204030204" pitchFamily="34" charset="0"/>
              </a:rPr>
              <a:t>lắng</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và</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trầm</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cảm</a:t>
            </a:r>
            <a:endParaRPr lang="vi-VN" sz="2000" dirty="0">
              <a:solidFill>
                <a:srgbClr val="FAB516"/>
              </a:solidFill>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r>
              <a:rPr lang="vi-VN" sz="2000" dirty="0">
                <a:solidFill>
                  <a:srgbClr val="FAB516"/>
                </a:solidFill>
                <a:latin typeface="Calibri" panose="020F0502020204030204" pitchFamily="34" charset="0"/>
                <a:cs typeface="Calibri" panose="020F0502020204030204" pitchFamily="34" charset="0"/>
              </a:rPr>
              <a:t>COPD </a:t>
            </a:r>
            <a:r>
              <a:rPr lang="vi-VN" sz="2000" dirty="0" err="1">
                <a:solidFill>
                  <a:srgbClr val="FAB516"/>
                </a:solidFill>
                <a:latin typeface="Calibri" panose="020F0502020204030204" pitchFamily="34" charset="0"/>
                <a:cs typeface="Calibri" panose="020F0502020204030204" pitchFamily="34" charset="0"/>
              </a:rPr>
              <a:t>và</a:t>
            </a:r>
            <a:r>
              <a:rPr lang="vi-VN" sz="2000" dirty="0">
                <a:solidFill>
                  <a:srgbClr val="FAB516"/>
                </a:solidFill>
                <a:latin typeface="Calibri" panose="020F0502020204030204" pitchFamily="34" charset="0"/>
                <a:cs typeface="Calibri" panose="020F0502020204030204" pitchFamily="34" charset="0"/>
              </a:rPr>
              <a:t> ung thư </a:t>
            </a:r>
            <a:r>
              <a:rPr lang="vi-VN" sz="2000" dirty="0" err="1">
                <a:solidFill>
                  <a:srgbClr val="FAB516"/>
                </a:solidFill>
                <a:latin typeface="Calibri" panose="020F0502020204030204" pitchFamily="34" charset="0"/>
                <a:cs typeface="Calibri" panose="020F0502020204030204" pitchFamily="34" charset="0"/>
              </a:rPr>
              <a:t>phổi</a:t>
            </a:r>
            <a:endParaRPr lang="vi-VN" sz="2000" dirty="0">
              <a:solidFill>
                <a:srgbClr val="FAB516"/>
              </a:solidFill>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r>
              <a:rPr lang="vi-VN" sz="2000" dirty="0" err="1">
                <a:solidFill>
                  <a:srgbClr val="FAB516"/>
                </a:solidFill>
                <a:latin typeface="Calibri" panose="020F0502020204030204" pitchFamily="34" charset="0"/>
                <a:cs typeface="Calibri" panose="020F0502020204030204" pitchFamily="34" charset="0"/>
              </a:rPr>
              <a:t>Hội</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chứng</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chuyển</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hóa</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và</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bệnh</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tiểu</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đường</a:t>
            </a:r>
            <a:endParaRPr lang="vi-VN" sz="2000" dirty="0">
              <a:solidFill>
                <a:srgbClr val="FAB516"/>
              </a:solidFill>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r>
              <a:rPr lang="vi-VN" sz="2000" dirty="0" err="1">
                <a:solidFill>
                  <a:srgbClr val="FAB516"/>
                </a:solidFill>
                <a:latin typeface="Calibri" panose="020F0502020204030204" pitchFamily="34" charset="0"/>
                <a:cs typeface="Calibri" panose="020F0502020204030204" pitchFamily="34" charset="0"/>
              </a:rPr>
              <a:t>Trào</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ngược</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dạ</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dày</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thực</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quản</a:t>
            </a:r>
            <a:r>
              <a:rPr lang="vi-VN" sz="2000" dirty="0">
                <a:solidFill>
                  <a:srgbClr val="FAB516"/>
                </a:solidFill>
                <a:latin typeface="Calibri" panose="020F0502020204030204" pitchFamily="34" charset="0"/>
                <a:cs typeface="Calibri" panose="020F0502020204030204" pitchFamily="34" charset="0"/>
              </a:rPr>
              <a:t> (GERD)</a:t>
            </a:r>
          </a:p>
          <a:p>
            <a:pPr marL="342900" indent="-342900">
              <a:buClr>
                <a:srgbClr val="FFCC66"/>
              </a:buClr>
              <a:buFont typeface="Arial" panose="020B0604020202020204" pitchFamily="34" charset="0"/>
              <a:buChar char="•"/>
            </a:pPr>
            <a:r>
              <a:rPr lang="vi-VN" sz="2000" dirty="0" err="1">
                <a:solidFill>
                  <a:srgbClr val="FAB516"/>
                </a:solidFill>
                <a:latin typeface="Calibri" panose="020F0502020204030204" pitchFamily="34" charset="0"/>
                <a:cs typeface="Calibri" panose="020F0502020204030204" pitchFamily="34" charset="0"/>
              </a:rPr>
              <a:t>Giãn</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phế</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quản</a:t>
            </a:r>
            <a:endParaRPr lang="vi-VN" sz="2000" dirty="0">
              <a:solidFill>
                <a:srgbClr val="FAB516"/>
              </a:solidFill>
              <a:latin typeface="Calibri" panose="020F0502020204030204" pitchFamily="34" charset="0"/>
              <a:cs typeface="Calibri" panose="020F0502020204030204" pitchFamily="34" charset="0"/>
            </a:endParaRPr>
          </a:p>
          <a:p>
            <a:pPr marL="342900" indent="-342900">
              <a:buClr>
                <a:srgbClr val="FFCC66"/>
              </a:buClr>
              <a:buFont typeface="Arial" panose="020B0604020202020204" pitchFamily="34" charset="0"/>
              <a:buChar char="•"/>
            </a:pPr>
            <a:r>
              <a:rPr lang="vi-VN" sz="2000" dirty="0" err="1">
                <a:solidFill>
                  <a:srgbClr val="FAB516"/>
                </a:solidFill>
                <a:latin typeface="Calibri" panose="020F0502020204030204" pitchFamily="34" charset="0"/>
                <a:cs typeface="Calibri" panose="020F0502020204030204" pitchFamily="34" charset="0"/>
              </a:rPr>
              <a:t>Khó</a:t>
            </a:r>
            <a:r>
              <a:rPr lang="vi-VN" sz="2000" dirty="0">
                <a:solidFill>
                  <a:srgbClr val="FAB516"/>
                </a:solidFill>
                <a:latin typeface="Calibri" panose="020F0502020204030204" pitchFamily="34" charset="0"/>
                <a:cs typeface="Calibri" panose="020F0502020204030204" pitchFamily="34" charset="0"/>
              </a:rPr>
              <a:t> </a:t>
            </a:r>
            <a:r>
              <a:rPr lang="vi-VN" sz="2000" dirty="0" err="1">
                <a:solidFill>
                  <a:srgbClr val="FAB516"/>
                </a:solidFill>
                <a:latin typeface="Calibri" panose="020F0502020204030204" pitchFamily="34" charset="0"/>
                <a:cs typeface="Calibri" panose="020F0502020204030204" pitchFamily="34" charset="0"/>
              </a:rPr>
              <a:t>thở</a:t>
            </a:r>
            <a:r>
              <a:rPr lang="vi-VN" sz="2000" dirty="0">
                <a:solidFill>
                  <a:srgbClr val="FAB516"/>
                </a:solidFill>
                <a:latin typeface="Calibri" panose="020F0502020204030204" pitchFamily="34" charset="0"/>
                <a:cs typeface="Calibri" panose="020F0502020204030204" pitchFamily="34" charset="0"/>
              </a:rPr>
              <a:t> khi </a:t>
            </a:r>
            <a:r>
              <a:rPr lang="vi-VN" sz="2000" dirty="0" err="1">
                <a:solidFill>
                  <a:srgbClr val="FAB516"/>
                </a:solidFill>
                <a:latin typeface="Calibri" panose="020F0502020204030204" pitchFamily="34" charset="0"/>
                <a:cs typeface="Calibri" panose="020F0502020204030204" pitchFamily="34" charset="0"/>
              </a:rPr>
              <a:t>ngủ</a:t>
            </a:r>
            <a:endParaRPr lang="en-AU" sz="2000" dirty="0"/>
          </a:p>
          <a:p>
            <a:pPr marL="342900" indent="-342900">
              <a:buClr>
                <a:srgbClr val="FFCC66"/>
              </a:buClr>
              <a:buFont typeface="Arial" panose="020B0604020202020204" pitchFamily="34" charset="0"/>
              <a:buChar char="►"/>
            </a:pPr>
            <a:endParaRPr lang="en-AU" sz="2000" dirty="0"/>
          </a:p>
        </p:txBody>
      </p:sp>
      <p:sp>
        <p:nvSpPr>
          <p:cNvPr id="8" name="TextBox 1">
            <a:extLst>
              <a:ext uri="{FF2B5EF4-FFF2-40B4-BE49-F238E27FC236}">
                <a16:creationId xmlns:a16="http://schemas.microsoft.com/office/drawing/2014/main" id="{094C3C47-D26D-4C93-894A-3CDEA07A721E}"/>
              </a:ext>
            </a:extLst>
          </p:cNvPr>
          <p:cNvSpPr txBox="1">
            <a:spLocks noChangeArrowheads="1"/>
          </p:cNvSpPr>
          <p:nvPr/>
        </p:nvSpPr>
        <p:spPr bwMode="auto">
          <a:xfrm>
            <a:off x="3306614" y="6509027"/>
            <a:ext cx="6096000" cy="276225"/>
          </a:xfrm>
          <a:prstGeom prst="rect">
            <a:avLst/>
          </a:prstGeom>
          <a:noFill/>
          <a:ln w="9525">
            <a:noFill/>
            <a:miter lim="800000"/>
            <a:headEnd/>
            <a:tailEnd/>
          </a:ln>
        </p:spPr>
        <p:txBody>
          <a:bodyPr>
            <a:spAutoFit/>
          </a:bodyPr>
          <a:lstStyle/>
          <a:p>
            <a:pPr algn="ctr"/>
            <a:r>
              <a:rPr lang="en-US" sz="1200" dirty="0">
                <a:solidFill>
                  <a:schemeClr val="accent6">
                    <a:lumMod val="40000"/>
                    <a:lumOff val="60000"/>
                  </a:schemeClr>
                </a:solidFill>
              </a:rPr>
              <a:t>© 2019 Global Initiative for Chronic Obstructive Lung Disease</a:t>
            </a:r>
          </a:p>
        </p:txBody>
      </p:sp>
      <p:sp>
        <p:nvSpPr>
          <p:cNvPr id="2" name="Rectangle 1">
            <a:extLst>
              <a:ext uri="{FF2B5EF4-FFF2-40B4-BE49-F238E27FC236}">
                <a16:creationId xmlns:a16="http://schemas.microsoft.com/office/drawing/2014/main" id="{BFC040AE-9D0F-46F6-BB5B-5F95C253E9F4}"/>
              </a:ext>
            </a:extLst>
          </p:cNvPr>
          <p:cNvSpPr/>
          <p:nvPr/>
        </p:nvSpPr>
        <p:spPr>
          <a:xfrm>
            <a:off x="6781800" y="2550384"/>
            <a:ext cx="5105400" cy="1698927"/>
          </a:xfrm>
          <a:prstGeom prst="rect">
            <a:avLst/>
          </a:prstGeom>
        </p:spPr>
        <p:txBody>
          <a:bodyPr wrap="square">
            <a:spAutoFit/>
          </a:bodyPr>
          <a:lstStyle/>
          <a:p>
            <a:pPr marL="342900" indent="-342900" eaLnBrk="1" hangingPunct="1">
              <a:spcBef>
                <a:spcPts val="1200"/>
              </a:spcBef>
              <a:spcAft>
                <a:spcPts val="0"/>
              </a:spcAft>
              <a:buClr>
                <a:srgbClr val="A5FF4B"/>
              </a:buClr>
              <a:buFont typeface="Arial" panose="020B0604020202020204" pitchFamily="34" charset="0"/>
              <a:buChar char="•"/>
              <a:defRPr/>
            </a:pPr>
            <a:r>
              <a:rPr lang="nl-NL" dirty="0"/>
              <a:t>Phổ biến, quan trọng, thường bị bỏ sót</a:t>
            </a:r>
          </a:p>
          <a:p>
            <a:pPr marL="342900" indent="-342900" eaLnBrk="1" hangingPunct="1">
              <a:spcBef>
                <a:spcPct val="35000"/>
              </a:spcBef>
              <a:spcAft>
                <a:spcPts val="0"/>
              </a:spcAft>
              <a:buClr>
                <a:srgbClr val="A5FF4B"/>
              </a:buClr>
              <a:buFont typeface="Arial" panose="020B0604020202020204" pitchFamily="34" charset="0"/>
              <a:buChar char="•"/>
              <a:defRPr/>
            </a:pPr>
            <a:r>
              <a:rPr lang="en-US" dirty="0" err="1"/>
              <a:t>Điều</a:t>
            </a:r>
            <a:r>
              <a:rPr lang="en-US" dirty="0"/>
              <a:t> </a:t>
            </a:r>
            <a:r>
              <a:rPr lang="en-US" dirty="0" err="1"/>
              <a:t>trị</a:t>
            </a:r>
            <a:r>
              <a:rPr lang="en-US" dirty="0"/>
              <a:t> BPTNMT </a:t>
            </a:r>
            <a:r>
              <a:rPr lang="en-US" dirty="0" err="1"/>
              <a:t>lẫn</a:t>
            </a:r>
            <a:r>
              <a:rPr lang="en-US" dirty="0"/>
              <a:t> </a:t>
            </a:r>
            <a:r>
              <a:rPr lang="en-US" dirty="0" err="1"/>
              <a:t>bệnh</a:t>
            </a:r>
            <a:r>
              <a:rPr lang="en-US" dirty="0"/>
              <a:t> </a:t>
            </a:r>
            <a:r>
              <a:rPr lang="en-US" dirty="0" err="1"/>
              <a:t>đồng</a:t>
            </a:r>
            <a:r>
              <a:rPr lang="en-US" dirty="0"/>
              <a:t> </a:t>
            </a:r>
            <a:r>
              <a:rPr lang="en-US" dirty="0" err="1"/>
              <a:t>mắc</a:t>
            </a:r>
            <a:r>
              <a:rPr lang="en-US" dirty="0"/>
              <a:t> </a:t>
            </a:r>
            <a:r>
              <a:rPr lang="en-US" dirty="0" err="1"/>
              <a:t>thường</a:t>
            </a:r>
            <a:r>
              <a:rPr lang="en-US" dirty="0"/>
              <a:t> </a:t>
            </a:r>
            <a:r>
              <a:rPr lang="en-US" dirty="0" err="1"/>
              <a:t>không</a:t>
            </a:r>
            <a:r>
              <a:rPr lang="en-US" dirty="0"/>
              <a:t> </a:t>
            </a:r>
            <a:r>
              <a:rPr lang="en-US" dirty="0" err="1"/>
              <a:t>khác</a:t>
            </a:r>
            <a:r>
              <a:rPr lang="en-US" dirty="0"/>
              <a:t> </a:t>
            </a:r>
            <a:r>
              <a:rPr lang="en-US" dirty="0" err="1"/>
              <a:t>biệt</a:t>
            </a:r>
            <a:endParaRPr lang="en-US" dirty="0"/>
          </a:p>
        </p:txBody>
      </p:sp>
    </p:spTree>
    <p:extLst>
      <p:ext uri="{BB962C8B-B14F-4D97-AF65-F5344CB8AC3E}">
        <p14:creationId xmlns:p14="http://schemas.microsoft.com/office/powerpoint/2010/main" val="22589036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a:xfrm>
            <a:off x="0" y="0"/>
            <a:ext cx="7772400" cy="1143000"/>
          </a:xfrm>
        </p:spPr>
        <p:txBody>
          <a:bodyPr vert="horz" wrap="square" lIns="178574" tIns="89289" rIns="178574" bIns="89289" numCol="1" anchor="t" anchorCtr="0" compatLnSpc="1">
            <a:prstTxWarp prst="textNoShape">
              <a:avLst/>
            </a:prstTxWarp>
          </a:bodyPr>
          <a:lstStyle/>
          <a:p>
            <a:pPr eaLnBrk="1" hangingPunct="1"/>
            <a:r>
              <a:rPr lang="en-US"/>
              <a:t>COPD và bệnh đồng mắc</a:t>
            </a:r>
          </a:p>
        </p:txBody>
      </p:sp>
      <p:sp>
        <p:nvSpPr>
          <p:cNvPr id="103427" name="Text Box 3"/>
          <p:cNvSpPr txBox="1">
            <a:spLocks noChangeArrowheads="1"/>
          </p:cNvSpPr>
          <p:nvPr/>
        </p:nvSpPr>
        <p:spPr bwMode="auto">
          <a:xfrm>
            <a:off x="1752600" y="6571729"/>
            <a:ext cx="7345363" cy="304800"/>
          </a:xfrm>
          <a:prstGeom prst="rect">
            <a:avLst/>
          </a:prstGeom>
          <a:noFill/>
          <a:ln w="9525">
            <a:noFill/>
            <a:miter lim="800000"/>
            <a:headEnd/>
            <a:tailEnd/>
          </a:ln>
        </p:spPr>
        <p:txBody>
          <a:bodyPr wrap="none">
            <a:spAutoFit/>
          </a:bodyPr>
          <a:lstStyle/>
          <a:p>
            <a:r>
              <a:rPr lang="en-US" sz="1400" b="0" dirty="0"/>
              <a:t>From Holguin and </a:t>
            </a:r>
            <a:r>
              <a:rPr lang="en-US" sz="1400" b="0" dirty="0" err="1"/>
              <a:t>Mannino</a:t>
            </a:r>
            <a:r>
              <a:rPr lang="en-US" sz="1400" b="0" dirty="0"/>
              <a:t> (Chest, 2005), NHDS data        Barr et al,  AJM 2009:  348- 355</a:t>
            </a:r>
          </a:p>
        </p:txBody>
      </p:sp>
      <p:pic>
        <p:nvPicPr>
          <p:cNvPr id="103428" name="Picture 4"/>
          <p:cNvPicPr>
            <a:picLocks noChangeAspect="1" noChangeArrowheads="1"/>
          </p:cNvPicPr>
          <p:nvPr/>
        </p:nvPicPr>
        <p:blipFill>
          <a:blip r:embed="rId3" cstate="print"/>
          <a:srcRect/>
          <a:stretch>
            <a:fillRect/>
          </a:stretch>
        </p:blipFill>
        <p:spPr bwMode="auto">
          <a:xfrm>
            <a:off x="457200" y="2809692"/>
            <a:ext cx="5715000" cy="3774654"/>
          </a:xfrm>
          <a:prstGeom prst="rect">
            <a:avLst/>
          </a:prstGeom>
          <a:noFill/>
          <a:ln w="9525">
            <a:noFill/>
            <a:miter lim="800000"/>
            <a:headEnd/>
            <a:tailEnd/>
          </a:ln>
        </p:spPr>
      </p:pic>
      <p:pic>
        <p:nvPicPr>
          <p:cNvPr id="103429" name="Picture 2"/>
          <p:cNvPicPr>
            <a:picLocks noChangeAspect="1" noChangeArrowheads="1"/>
          </p:cNvPicPr>
          <p:nvPr/>
        </p:nvPicPr>
        <p:blipFill>
          <a:blip r:embed="rId4" cstate="print"/>
          <a:srcRect/>
          <a:stretch>
            <a:fillRect/>
          </a:stretch>
        </p:blipFill>
        <p:spPr bwMode="auto">
          <a:xfrm>
            <a:off x="6644326" y="23126"/>
            <a:ext cx="4443092" cy="3348038"/>
          </a:xfrm>
          <a:prstGeom prst="rect">
            <a:avLst/>
          </a:prstGeom>
          <a:noFill/>
          <a:ln w="9525">
            <a:noFill/>
            <a:miter lim="800000"/>
            <a:headEnd/>
            <a:tailEnd/>
          </a:ln>
        </p:spPr>
      </p:pic>
      <p:pic>
        <p:nvPicPr>
          <p:cNvPr id="103430" name="Picture 2"/>
          <p:cNvPicPr>
            <a:picLocks noChangeAspect="1" noChangeArrowheads="1"/>
          </p:cNvPicPr>
          <p:nvPr/>
        </p:nvPicPr>
        <p:blipFill>
          <a:blip r:embed="rId5" cstate="print"/>
          <a:srcRect/>
          <a:stretch>
            <a:fillRect/>
          </a:stretch>
        </p:blipFill>
        <p:spPr bwMode="auto">
          <a:xfrm>
            <a:off x="6629399" y="3194997"/>
            <a:ext cx="4443091" cy="3407418"/>
          </a:xfrm>
          <a:prstGeom prst="rect">
            <a:avLst/>
          </a:prstGeom>
          <a:noFill/>
          <a:ln w="9525">
            <a:noFill/>
            <a:miter lim="800000"/>
            <a:headEnd/>
            <a:tailEnd/>
          </a:ln>
        </p:spPr>
      </p:pic>
      <p:sp>
        <p:nvSpPr>
          <p:cNvPr id="2" name="TextBox 1">
            <a:extLst>
              <a:ext uri="{FF2B5EF4-FFF2-40B4-BE49-F238E27FC236}">
                <a16:creationId xmlns:a16="http://schemas.microsoft.com/office/drawing/2014/main" id="{5F06E493-1F22-4B74-A034-5863C26D70F7}"/>
              </a:ext>
            </a:extLst>
          </p:cNvPr>
          <p:cNvSpPr txBox="1"/>
          <p:nvPr/>
        </p:nvSpPr>
        <p:spPr>
          <a:xfrm>
            <a:off x="826444" y="1143000"/>
            <a:ext cx="5005728" cy="830997"/>
          </a:xfrm>
          <a:prstGeom prst="rect">
            <a:avLst/>
          </a:prstGeom>
          <a:noFill/>
        </p:spPr>
        <p:txBody>
          <a:bodyPr wrap="square" rtlCol="0">
            <a:spAutoFit/>
          </a:bodyPr>
          <a:lstStyle/>
          <a:p>
            <a:r>
              <a:rPr lang="en-US" dirty="0" err="1"/>
              <a:t>Điều</a:t>
            </a:r>
            <a:r>
              <a:rPr lang="en-US" dirty="0"/>
              <a:t> </a:t>
            </a:r>
            <a:r>
              <a:rPr lang="en-US" dirty="0" err="1"/>
              <a:t>trị</a:t>
            </a:r>
            <a:r>
              <a:rPr lang="en-US" dirty="0"/>
              <a:t> </a:t>
            </a:r>
            <a:r>
              <a:rPr lang="en-US" dirty="0" err="1"/>
              <a:t>nên</a:t>
            </a:r>
            <a:r>
              <a:rPr lang="en-US" dirty="0"/>
              <a:t> đ</a:t>
            </a:r>
            <a:r>
              <a:rPr lang="vi-VN" dirty="0"/>
              <a:t>ơ</a:t>
            </a:r>
            <a:r>
              <a:rPr lang="en-US" dirty="0"/>
              <a:t>n </a:t>
            </a:r>
            <a:r>
              <a:rPr lang="en-US" dirty="0" err="1"/>
              <a:t>giản</a:t>
            </a:r>
            <a:r>
              <a:rPr lang="en-US" dirty="0"/>
              <a:t> </a:t>
            </a:r>
            <a:r>
              <a:rPr lang="en-US" dirty="0" err="1"/>
              <a:t>nhất</a:t>
            </a:r>
            <a:r>
              <a:rPr lang="en-US" dirty="0"/>
              <a:t> </a:t>
            </a:r>
            <a:r>
              <a:rPr lang="en-US" dirty="0" err="1"/>
              <a:t>có</a:t>
            </a:r>
            <a:r>
              <a:rPr lang="en-US" dirty="0"/>
              <a:t> </a:t>
            </a:r>
            <a:r>
              <a:rPr lang="en-US" dirty="0" err="1"/>
              <a:t>thể</a:t>
            </a:r>
            <a:r>
              <a:rPr lang="en-US" dirty="0"/>
              <a:t> </a:t>
            </a:r>
            <a:r>
              <a:rPr lang="en-US" dirty="0" err="1"/>
              <a:t>tránh</a:t>
            </a:r>
            <a:r>
              <a:rPr lang="en-US" dirty="0"/>
              <a:t> </a:t>
            </a:r>
            <a:r>
              <a:rPr lang="en-US" dirty="0" err="1"/>
              <a:t>quá</a:t>
            </a:r>
            <a:r>
              <a:rPr lang="en-US" dirty="0"/>
              <a:t> </a:t>
            </a:r>
            <a:r>
              <a:rPr lang="en-US" dirty="0" err="1"/>
              <a:t>nhiều</a:t>
            </a:r>
            <a:r>
              <a:rPr lang="en-US" dirty="0"/>
              <a:t> </a:t>
            </a:r>
            <a:r>
              <a:rPr lang="en-US" dirty="0" err="1"/>
              <a:t>thuốc</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3429"/>
                                        </p:tgtEl>
                                        <p:attrNameLst>
                                          <p:attrName>style.visibility</p:attrName>
                                        </p:attrNameLst>
                                      </p:cBhvr>
                                      <p:to>
                                        <p:strVal val="visible"/>
                                      </p:to>
                                    </p:set>
                                    <p:animEffect transition="in" filter="barn(inVertical)">
                                      <p:cBhvr>
                                        <p:cTn id="7" dur="500"/>
                                        <p:tgtEl>
                                          <p:spTgt spid="103429"/>
                                        </p:tgtEl>
                                      </p:cBhvr>
                                    </p:animEffect>
                                  </p:childTnLst>
                                </p:cTn>
                              </p:par>
                              <p:par>
                                <p:cTn id="8" presetID="16" presetClass="entr" presetSubtype="21" fill="hold" nodeType="withEffect">
                                  <p:stCondLst>
                                    <p:cond delay="0"/>
                                  </p:stCondLst>
                                  <p:childTnLst>
                                    <p:set>
                                      <p:cBhvr>
                                        <p:cTn id="9" dur="1" fill="hold">
                                          <p:stCondLst>
                                            <p:cond delay="0"/>
                                          </p:stCondLst>
                                        </p:cTn>
                                        <p:tgtEl>
                                          <p:spTgt spid="103430"/>
                                        </p:tgtEl>
                                        <p:attrNameLst>
                                          <p:attrName>style.visibility</p:attrName>
                                        </p:attrNameLst>
                                      </p:cBhvr>
                                      <p:to>
                                        <p:strVal val="visible"/>
                                      </p:to>
                                    </p:set>
                                    <p:animEffect transition="in" filter="barn(inVertical)">
                                      <p:cBhvr>
                                        <p:cTn id="10" dur="500"/>
                                        <p:tgtEl>
                                          <p:spTgt spid="10343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idx="4294967295"/>
          </p:nvPr>
        </p:nvSpPr>
        <p:spPr>
          <a:xfrm>
            <a:off x="2441575" y="301625"/>
            <a:ext cx="9750425" cy="1143000"/>
          </a:xfrm>
        </p:spPr>
        <p:txBody>
          <a:bodyPr vert="horz" wrap="square" lIns="178594" tIns="89298" rIns="178594" bIns="89298" numCol="1" anchor="t" anchorCtr="0" compatLnSpc="1">
            <a:prstTxWarp prst="textNoShape">
              <a:avLst/>
            </a:prstTxWarp>
          </a:bodyPr>
          <a:lstStyle/>
          <a:p>
            <a:r>
              <a:rPr lang="en-US"/>
              <a:t>Nguy cơ tử vong liên quan số bệnh đi kèm</a:t>
            </a:r>
          </a:p>
        </p:txBody>
      </p:sp>
      <p:sp>
        <p:nvSpPr>
          <p:cNvPr id="104451" name="TextBox 4"/>
          <p:cNvSpPr txBox="1">
            <a:spLocks noChangeArrowheads="1"/>
          </p:cNvSpPr>
          <p:nvPr/>
        </p:nvSpPr>
        <p:spPr bwMode="auto">
          <a:xfrm>
            <a:off x="8085138" y="6353175"/>
            <a:ext cx="2201862" cy="304800"/>
          </a:xfrm>
          <a:prstGeom prst="rect">
            <a:avLst/>
          </a:prstGeom>
          <a:noFill/>
          <a:ln w="9525">
            <a:noFill/>
            <a:miter lim="800000"/>
            <a:headEnd/>
            <a:tailEnd/>
          </a:ln>
        </p:spPr>
        <p:txBody>
          <a:bodyPr wrap="none" lIns="91435" tIns="45718" rIns="91435" bIns="45718">
            <a:spAutoFit/>
          </a:bodyPr>
          <a:lstStyle/>
          <a:p>
            <a:r>
              <a:rPr lang="en-US" sz="1400"/>
              <a:t>Mannino et al. ERJ 2008</a:t>
            </a:r>
          </a:p>
        </p:txBody>
      </p:sp>
      <p:grpSp>
        <p:nvGrpSpPr>
          <p:cNvPr id="104452" name="Group 143"/>
          <p:cNvGrpSpPr>
            <a:grpSpLocks noChangeAspect="1"/>
          </p:cNvGrpSpPr>
          <p:nvPr/>
        </p:nvGrpSpPr>
        <p:grpSpPr bwMode="auto">
          <a:xfrm>
            <a:off x="2309814" y="1514476"/>
            <a:ext cx="7185025" cy="4710113"/>
            <a:chOff x="1095573" y="1717675"/>
            <a:chExt cx="6505377" cy="4473935"/>
          </a:xfrm>
        </p:grpSpPr>
        <p:sp>
          <p:nvSpPr>
            <p:cNvPr id="13" name="Rectangle 12"/>
            <p:cNvSpPr/>
            <p:nvPr/>
          </p:nvSpPr>
          <p:spPr>
            <a:xfrm>
              <a:off x="2778692" y="4338402"/>
              <a:ext cx="179667" cy="966563"/>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17" name="Rectangle 16"/>
            <p:cNvSpPr/>
            <p:nvPr/>
          </p:nvSpPr>
          <p:spPr>
            <a:xfrm>
              <a:off x="3692836" y="4703314"/>
              <a:ext cx="179667" cy="601652"/>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18" name="Rectangle 17"/>
            <p:cNvSpPr/>
            <p:nvPr/>
          </p:nvSpPr>
          <p:spPr>
            <a:xfrm>
              <a:off x="4598357" y="4912912"/>
              <a:ext cx="179667" cy="39205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19" name="Rectangle 18"/>
            <p:cNvSpPr/>
            <p:nvPr/>
          </p:nvSpPr>
          <p:spPr>
            <a:xfrm>
              <a:off x="5498129" y="4697282"/>
              <a:ext cx="179667" cy="60768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0" name="Rectangle 19"/>
            <p:cNvSpPr/>
            <p:nvPr/>
          </p:nvSpPr>
          <p:spPr>
            <a:xfrm>
              <a:off x="6386402" y="5194889"/>
              <a:ext cx="181104" cy="1146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1" name="Rectangle 20"/>
            <p:cNvSpPr/>
            <p:nvPr/>
          </p:nvSpPr>
          <p:spPr>
            <a:xfrm>
              <a:off x="7293360" y="5191873"/>
              <a:ext cx="179666" cy="116109"/>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2" name="Rectangle 21"/>
            <p:cNvSpPr/>
            <p:nvPr/>
          </p:nvSpPr>
          <p:spPr>
            <a:xfrm>
              <a:off x="7115131" y="4863151"/>
              <a:ext cx="181104" cy="441815"/>
            </a:xfrm>
            <a:prstGeom prst="rect">
              <a:avLst/>
            </a:prstGeom>
            <a:solidFill>
              <a:srgbClr val="8686AE"/>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3" name="Rectangle 22"/>
            <p:cNvSpPr/>
            <p:nvPr/>
          </p:nvSpPr>
          <p:spPr>
            <a:xfrm>
              <a:off x="6213922" y="4730456"/>
              <a:ext cx="179667" cy="574510"/>
            </a:xfrm>
            <a:prstGeom prst="rect">
              <a:avLst/>
            </a:prstGeom>
            <a:solidFill>
              <a:srgbClr val="8686AE"/>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4" name="Rectangle 23"/>
            <p:cNvSpPr/>
            <p:nvPr/>
          </p:nvSpPr>
          <p:spPr>
            <a:xfrm>
              <a:off x="5327086" y="4388164"/>
              <a:ext cx="179666" cy="916802"/>
            </a:xfrm>
            <a:prstGeom prst="rect">
              <a:avLst/>
            </a:prstGeom>
            <a:solidFill>
              <a:srgbClr val="8686AE"/>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5" name="Rectangle 24"/>
            <p:cNvSpPr/>
            <p:nvPr/>
          </p:nvSpPr>
          <p:spPr>
            <a:xfrm>
              <a:off x="4420128" y="4564587"/>
              <a:ext cx="179667" cy="740379"/>
            </a:xfrm>
            <a:prstGeom prst="rect">
              <a:avLst/>
            </a:prstGeom>
            <a:solidFill>
              <a:srgbClr val="8686AE"/>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6" name="Rectangle 25"/>
            <p:cNvSpPr/>
            <p:nvPr/>
          </p:nvSpPr>
          <p:spPr>
            <a:xfrm>
              <a:off x="3513170" y="4567603"/>
              <a:ext cx="179666" cy="737363"/>
            </a:xfrm>
            <a:prstGeom prst="rect">
              <a:avLst/>
            </a:prstGeom>
            <a:solidFill>
              <a:srgbClr val="8686AE"/>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7" name="Rectangle 26"/>
            <p:cNvSpPr/>
            <p:nvPr/>
          </p:nvSpPr>
          <p:spPr>
            <a:xfrm>
              <a:off x="2597587" y="4136344"/>
              <a:ext cx="181104" cy="1168622"/>
            </a:xfrm>
            <a:prstGeom prst="rect">
              <a:avLst/>
            </a:prstGeom>
            <a:solidFill>
              <a:srgbClr val="8686AE"/>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8" name="Rectangle 27"/>
            <p:cNvSpPr/>
            <p:nvPr/>
          </p:nvSpPr>
          <p:spPr>
            <a:xfrm>
              <a:off x="2427982" y="3493979"/>
              <a:ext cx="179667" cy="1810986"/>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29" name="Rectangle 28"/>
            <p:cNvSpPr/>
            <p:nvPr/>
          </p:nvSpPr>
          <p:spPr>
            <a:xfrm>
              <a:off x="3337815" y="4024760"/>
              <a:ext cx="179666" cy="1280206"/>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30" name="Rectangle 29"/>
            <p:cNvSpPr/>
            <p:nvPr/>
          </p:nvSpPr>
          <p:spPr>
            <a:xfrm>
              <a:off x="4244773" y="4338402"/>
              <a:ext cx="179667" cy="966563"/>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31" name="Rectangle 30"/>
            <p:cNvSpPr/>
            <p:nvPr/>
          </p:nvSpPr>
          <p:spPr>
            <a:xfrm>
              <a:off x="5145982" y="3878494"/>
              <a:ext cx="179666" cy="1426472"/>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34" name="Rectangle 33"/>
            <p:cNvSpPr/>
            <p:nvPr/>
          </p:nvSpPr>
          <p:spPr>
            <a:xfrm>
              <a:off x="6034255" y="4297690"/>
              <a:ext cx="179666" cy="1007276"/>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35" name="Rectangle 34"/>
            <p:cNvSpPr/>
            <p:nvPr/>
          </p:nvSpPr>
          <p:spPr>
            <a:xfrm>
              <a:off x="6939776" y="4320308"/>
              <a:ext cx="179666" cy="984658"/>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36" name="Rectangle 35"/>
            <p:cNvSpPr/>
            <p:nvPr/>
          </p:nvSpPr>
          <p:spPr>
            <a:xfrm>
              <a:off x="6764421" y="3867938"/>
              <a:ext cx="179666" cy="143702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37" name="Rectangle 36"/>
            <p:cNvSpPr/>
            <p:nvPr/>
          </p:nvSpPr>
          <p:spPr>
            <a:xfrm>
              <a:off x="5856026" y="4008173"/>
              <a:ext cx="179666" cy="1296793"/>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38" name="Rectangle 37"/>
            <p:cNvSpPr/>
            <p:nvPr/>
          </p:nvSpPr>
          <p:spPr>
            <a:xfrm>
              <a:off x="4967753" y="3768417"/>
              <a:ext cx="179666" cy="1536549"/>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39" name="Rectangle 38"/>
            <p:cNvSpPr/>
            <p:nvPr/>
          </p:nvSpPr>
          <p:spPr>
            <a:xfrm>
              <a:off x="4060794" y="3952380"/>
              <a:ext cx="179667" cy="1352585"/>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40" name="Rectangle 39"/>
            <p:cNvSpPr/>
            <p:nvPr/>
          </p:nvSpPr>
          <p:spPr>
            <a:xfrm>
              <a:off x="3156711" y="3768417"/>
              <a:ext cx="179666" cy="1536549"/>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41" name="Rectangle 40"/>
            <p:cNvSpPr/>
            <p:nvPr/>
          </p:nvSpPr>
          <p:spPr>
            <a:xfrm>
              <a:off x="2251190" y="2764156"/>
              <a:ext cx="181104" cy="2540809"/>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cxnSp>
          <p:nvCxnSpPr>
            <p:cNvPr id="104477" name="Straight Connector 103"/>
            <p:cNvCxnSpPr>
              <a:cxnSpLocks noChangeShapeType="1"/>
            </p:cNvCxnSpPr>
            <p:nvPr/>
          </p:nvCxnSpPr>
          <p:spPr bwMode="auto">
            <a:xfrm rot="16200000" flipH="1">
              <a:off x="322675" y="3574195"/>
              <a:ext cx="3465512" cy="19176"/>
            </a:xfrm>
            <a:prstGeom prst="line">
              <a:avLst/>
            </a:prstGeom>
            <a:noFill/>
            <a:ln w="28575" algn="ctr">
              <a:solidFill>
                <a:schemeClr val="tx1"/>
              </a:solidFill>
              <a:round/>
              <a:headEnd/>
              <a:tailEnd/>
            </a:ln>
          </p:spPr>
        </p:cxnSp>
        <p:cxnSp>
          <p:nvCxnSpPr>
            <p:cNvPr id="104478" name="Straight Connector 104"/>
            <p:cNvCxnSpPr>
              <a:cxnSpLocks noChangeShapeType="1"/>
            </p:cNvCxnSpPr>
            <p:nvPr/>
          </p:nvCxnSpPr>
          <p:spPr bwMode="auto">
            <a:xfrm>
              <a:off x="2009755" y="1866716"/>
              <a:ext cx="43200" cy="0"/>
            </a:xfrm>
            <a:prstGeom prst="line">
              <a:avLst/>
            </a:prstGeom>
            <a:noFill/>
            <a:ln w="28575" algn="ctr">
              <a:solidFill>
                <a:schemeClr val="tx1"/>
              </a:solidFill>
              <a:round/>
              <a:headEnd/>
              <a:tailEnd/>
            </a:ln>
          </p:spPr>
        </p:cxnSp>
        <p:cxnSp>
          <p:nvCxnSpPr>
            <p:cNvPr id="104479" name="Straight Connector 106"/>
            <p:cNvCxnSpPr>
              <a:cxnSpLocks noChangeShapeType="1"/>
            </p:cNvCxnSpPr>
            <p:nvPr/>
          </p:nvCxnSpPr>
          <p:spPr bwMode="auto">
            <a:xfrm>
              <a:off x="2012137" y="5305154"/>
              <a:ext cx="43200" cy="0"/>
            </a:xfrm>
            <a:prstGeom prst="line">
              <a:avLst/>
            </a:prstGeom>
            <a:noFill/>
            <a:ln w="28575" algn="ctr">
              <a:solidFill>
                <a:schemeClr val="tx1"/>
              </a:solidFill>
              <a:round/>
              <a:headEnd/>
              <a:tailEnd/>
            </a:ln>
          </p:spPr>
        </p:cxnSp>
        <p:cxnSp>
          <p:nvCxnSpPr>
            <p:cNvPr id="104480" name="Straight Connector 108"/>
            <p:cNvCxnSpPr>
              <a:cxnSpLocks noChangeShapeType="1"/>
            </p:cNvCxnSpPr>
            <p:nvPr/>
          </p:nvCxnSpPr>
          <p:spPr bwMode="auto">
            <a:xfrm>
              <a:off x="2007374" y="3545738"/>
              <a:ext cx="43200" cy="0"/>
            </a:xfrm>
            <a:prstGeom prst="line">
              <a:avLst/>
            </a:prstGeom>
            <a:noFill/>
            <a:ln w="28575" algn="ctr">
              <a:solidFill>
                <a:schemeClr val="tx1"/>
              </a:solidFill>
              <a:round/>
              <a:headEnd/>
              <a:tailEnd/>
            </a:ln>
          </p:spPr>
        </p:cxnSp>
        <p:sp>
          <p:nvSpPr>
            <p:cNvPr id="104481" name="Rectangle 27"/>
            <p:cNvSpPr>
              <a:spLocks noChangeArrowheads="1"/>
            </p:cNvSpPr>
            <p:nvPr/>
          </p:nvSpPr>
          <p:spPr bwMode="auto">
            <a:xfrm>
              <a:off x="1768274" y="5190366"/>
              <a:ext cx="102055" cy="232216"/>
            </a:xfrm>
            <a:prstGeom prst="rect">
              <a:avLst/>
            </a:prstGeom>
            <a:noFill/>
            <a:ln w="9525">
              <a:noFill/>
              <a:miter lim="800000"/>
              <a:headEnd/>
              <a:tailEnd/>
            </a:ln>
          </p:spPr>
          <p:txBody>
            <a:bodyPr wrap="none" lIns="0" tIns="0" rIns="0" bIns="0">
              <a:spAutoFit/>
            </a:bodyPr>
            <a:lstStyle/>
            <a:p>
              <a:pPr algn="ctr" eaLnBrk="0" hangingPunct="0"/>
              <a:r>
                <a:rPr lang="en-US" sz="1600"/>
                <a:t>1</a:t>
              </a:r>
            </a:p>
          </p:txBody>
        </p:sp>
        <p:sp>
          <p:nvSpPr>
            <p:cNvPr id="104482" name="Rectangle 27"/>
            <p:cNvSpPr>
              <a:spLocks noChangeArrowheads="1"/>
            </p:cNvSpPr>
            <p:nvPr/>
          </p:nvSpPr>
          <p:spPr bwMode="auto">
            <a:xfrm>
              <a:off x="1674843" y="3430648"/>
              <a:ext cx="204110" cy="232216"/>
            </a:xfrm>
            <a:prstGeom prst="rect">
              <a:avLst/>
            </a:prstGeom>
            <a:noFill/>
            <a:ln w="9525">
              <a:noFill/>
              <a:miter lim="800000"/>
              <a:headEnd/>
              <a:tailEnd/>
            </a:ln>
          </p:spPr>
          <p:txBody>
            <a:bodyPr wrap="none" lIns="0" tIns="0" rIns="0" bIns="0">
              <a:spAutoFit/>
            </a:bodyPr>
            <a:lstStyle/>
            <a:p>
              <a:pPr algn="ctr" eaLnBrk="0" hangingPunct="0"/>
              <a:r>
                <a:rPr lang="en-US" sz="1600"/>
                <a:t>10</a:t>
              </a:r>
            </a:p>
          </p:txBody>
        </p:sp>
        <p:sp>
          <p:nvSpPr>
            <p:cNvPr id="104483" name="Rectangle 27"/>
            <p:cNvSpPr>
              <a:spLocks noChangeArrowheads="1"/>
            </p:cNvSpPr>
            <p:nvPr/>
          </p:nvSpPr>
          <p:spPr bwMode="auto">
            <a:xfrm>
              <a:off x="1623097" y="1717675"/>
              <a:ext cx="306165" cy="232216"/>
            </a:xfrm>
            <a:prstGeom prst="rect">
              <a:avLst/>
            </a:prstGeom>
            <a:noFill/>
            <a:ln w="9525">
              <a:noFill/>
              <a:miter lim="800000"/>
              <a:headEnd/>
              <a:tailEnd/>
            </a:ln>
          </p:spPr>
          <p:txBody>
            <a:bodyPr wrap="none" lIns="0" tIns="0" rIns="0" bIns="0">
              <a:spAutoFit/>
            </a:bodyPr>
            <a:lstStyle/>
            <a:p>
              <a:pPr algn="ctr" eaLnBrk="0" hangingPunct="0"/>
              <a:r>
                <a:rPr lang="en-US" sz="1600"/>
                <a:t>100</a:t>
              </a:r>
            </a:p>
          </p:txBody>
        </p:sp>
        <p:cxnSp>
          <p:nvCxnSpPr>
            <p:cNvPr id="104484" name="Straight Connector 119"/>
            <p:cNvCxnSpPr>
              <a:cxnSpLocks noChangeShapeType="1"/>
            </p:cNvCxnSpPr>
            <p:nvPr/>
          </p:nvCxnSpPr>
          <p:spPr bwMode="auto">
            <a:xfrm>
              <a:off x="2070100" y="5303838"/>
              <a:ext cx="5530850" cy="0"/>
            </a:xfrm>
            <a:prstGeom prst="line">
              <a:avLst/>
            </a:prstGeom>
            <a:noFill/>
            <a:ln w="9525" algn="ctr">
              <a:noFill/>
              <a:round/>
              <a:headEnd/>
              <a:tailEnd/>
            </a:ln>
          </p:spPr>
        </p:cxnSp>
        <p:cxnSp>
          <p:nvCxnSpPr>
            <p:cNvPr id="104485" name="Straight Connector 121"/>
            <p:cNvCxnSpPr>
              <a:cxnSpLocks noChangeShapeType="1"/>
            </p:cNvCxnSpPr>
            <p:nvPr/>
          </p:nvCxnSpPr>
          <p:spPr bwMode="auto">
            <a:xfrm>
              <a:off x="2080260" y="5395278"/>
              <a:ext cx="5425440" cy="0"/>
            </a:xfrm>
            <a:prstGeom prst="line">
              <a:avLst/>
            </a:prstGeom>
            <a:noFill/>
            <a:ln w="28575" algn="ctr">
              <a:solidFill>
                <a:schemeClr val="tx1"/>
              </a:solidFill>
              <a:round/>
              <a:headEnd/>
              <a:tailEnd/>
            </a:ln>
          </p:spPr>
        </p:cxnSp>
        <p:cxnSp>
          <p:nvCxnSpPr>
            <p:cNvPr id="104486" name="Straight Connector 123"/>
            <p:cNvCxnSpPr>
              <a:cxnSpLocks noChangeShapeType="1"/>
            </p:cNvCxnSpPr>
            <p:nvPr/>
          </p:nvCxnSpPr>
          <p:spPr bwMode="auto">
            <a:xfrm rot="5400000">
              <a:off x="2580085" y="5425678"/>
              <a:ext cx="59531" cy="0"/>
            </a:xfrm>
            <a:prstGeom prst="line">
              <a:avLst/>
            </a:prstGeom>
            <a:noFill/>
            <a:ln w="28575" algn="ctr">
              <a:solidFill>
                <a:schemeClr val="tx1"/>
              </a:solidFill>
              <a:round/>
              <a:headEnd/>
              <a:tailEnd/>
            </a:ln>
          </p:spPr>
        </p:cxnSp>
        <p:cxnSp>
          <p:nvCxnSpPr>
            <p:cNvPr id="104487" name="Straight Connector 124"/>
            <p:cNvCxnSpPr>
              <a:cxnSpLocks noChangeShapeType="1"/>
            </p:cNvCxnSpPr>
            <p:nvPr/>
          </p:nvCxnSpPr>
          <p:spPr bwMode="auto">
            <a:xfrm rot="5400000">
              <a:off x="3484960" y="5425680"/>
              <a:ext cx="59531" cy="0"/>
            </a:xfrm>
            <a:prstGeom prst="line">
              <a:avLst/>
            </a:prstGeom>
            <a:noFill/>
            <a:ln w="28575" algn="ctr">
              <a:solidFill>
                <a:schemeClr val="tx1"/>
              </a:solidFill>
              <a:round/>
              <a:headEnd/>
              <a:tailEnd/>
            </a:ln>
          </p:spPr>
        </p:cxnSp>
        <p:cxnSp>
          <p:nvCxnSpPr>
            <p:cNvPr id="104488" name="Straight Connector 125"/>
            <p:cNvCxnSpPr>
              <a:cxnSpLocks noChangeShapeType="1"/>
            </p:cNvCxnSpPr>
            <p:nvPr/>
          </p:nvCxnSpPr>
          <p:spPr bwMode="auto">
            <a:xfrm rot="5400000">
              <a:off x="4363641" y="5424091"/>
              <a:ext cx="59531" cy="0"/>
            </a:xfrm>
            <a:prstGeom prst="line">
              <a:avLst/>
            </a:prstGeom>
            <a:noFill/>
            <a:ln w="28575" algn="ctr">
              <a:solidFill>
                <a:schemeClr val="tx1"/>
              </a:solidFill>
              <a:round/>
              <a:headEnd/>
              <a:tailEnd/>
            </a:ln>
          </p:spPr>
        </p:cxnSp>
        <p:cxnSp>
          <p:nvCxnSpPr>
            <p:cNvPr id="104489" name="Straight Connector 126"/>
            <p:cNvCxnSpPr>
              <a:cxnSpLocks noChangeShapeType="1"/>
            </p:cNvCxnSpPr>
            <p:nvPr/>
          </p:nvCxnSpPr>
          <p:spPr bwMode="auto">
            <a:xfrm rot="5400000">
              <a:off x="5266137" y="5426472"/>
              <a:ext cx="59531" cy="0"/>
            </a:xfrm>
            <a:prstGeom prst="line">
              <a:avLst/>
            </a:prstGeom>
            <a:noFill/>
            <a:ln w="28575" algn="ctr">
              <a:solidFill>
                <a:schemeClr val="tx1"/>
              </a:solidFill>
              <a:round/>
              <a:headEnd/>
              <a:tailEnd/>
            </a:ln>
          </p:spPr>
        </p:cxnSp>
        <p:cxnSp>
          <p:nvCxnSpPr>
            <p:cNvPr id="104490" name="Straight Connector 127"/>
            <p:cNvCxnSpPr>
              <a:cxnSpLocks noChangeShapeType="1"/>
            </p:cNvCxnSpPr>
            <p:nvPr/>
          </p:nvCxnSpPr>
          <p:spPr bwMode="auto">
            <a:xfrm rot="5400000">
              <a:off x="7081443" y="5426472"/>
              <a:ext cx="59531" cy="0"/>
            </a:xfrm>
            <a:prstGeom prst="line">
              <a:avLst/>
            </a:prstGeom>
            <a:noFill/>
            <a:ln w="28575" algn="ctr">
              <a:solidFill>
                <a:schemeClr val="tx1"/>
              </a:solidFill>
              <a:round/>
              <a:headEnd/>
              <a:tailEnd/>
            </a:ln>
          </p:spPr>
        </p:cxnSp>
        <p:sp>
          <p:nvSpPr>
            <p:cNvPr id="104491" name="Rectangle 27"/>
            <p:cNvSpPr>
              <a:spLocks noChangeArrowheads="1"/>
            </p:cNvSpPr>
            <p:nvPr/>
          </p:nvSpPr>
          <p:spPr bwMode="auto">
            <a:xfrm rot="16200000" flipH="1">
              <a:off x="-300025" y="3377972"/>
              <a:ext cx="3237067" cy="445871"/>
            </a:xfrm>
            <a:prstGeom prst="rect">
              <a:avLst/>
            </a:prstGeom>
            <a:noFill/>
            <a:ln w="9525">
              <a:noFill/>
              <a:miter lim="800000"/>
              <a:headEnd/>
              <a:tailEnd/>
            </a:ln>
          </p:spPr>
          <p:txBody>
            <a:bodyPr lIns="0" tIns="0" rIns="0" bIns="0">
              <a:spAutoFit/>
            </a:bodyPr>
            <a:lstStyle/>
            <a:p>
              <a:pPr algn="ctr" eaLnBrk="0" hangingPunct="0"/>
              <a:r>
                <a:rPr lang="en-US" sz="1600"/>
                <a:t>Nguy cơ tử vong trong 5 năm (hazard ratio)</a:t>
              </a:r>
            </a:p>
          </p:txBody>
        </p:sp>
        <p:sp>
          <p:nvSpPr>
            <p:cNvPr id="104492" name="Rectangle 27"/>
            <p:cNvSpPr>
              <a:spLocks noChangeArrowheads="1"/>
            </p:cNvSpPr>
            <p:nvPr/>
          </p:nvSpPr>
          <p:spPr bwMode="auto">
            <a:xfrm>
              <a:off x="5728297" y="5494961"/>
              <a:ext cx="914184" cy="464433"/>
            </a:xfrm>
            <a:prstGeom prst="rect">
              <a:avLst/>
            </a:prstGeom>
            <a:noFill/>
            <a:ln w="9525">
              <a:noFill/>
              <a:miter lim="800000"/>
              <a:headEnd/>
              <a:tailEnd/>
            </a:ln>
          </p:spPr>
          <p:txBody>
            <a:bodyPr lIns="0" tIns="0" rIns="0" bIns="0">
              <a:spAutoFit/>
            </a:bodyPr>
            <a:lstStyle/>
            <a:p>
              <a:pPr algn="ctr" eaLnBrk="0" hangingPunct="0"/>
              <a:r>
                <a:rPr lang="en-US" sz="1600"/>
                <a:t>GOLD</a:t>
              </a:r>
            </a:p>
            <a:p>
              <a:pPr algn="ctr" eaLnBrk="0" hangingPunct="0"/>
              <a:r>
                <a:rPr lang="en-US" sz="1600"/>
                <a:t>0</a:t>
              </a:r>
            </a:p>
          </p:txBody>
        </p:sp>
        <p:sp>
          <p:nvSpPr>
            <p:cNvPr id="104493" name="Rectangle 27"/>
            <p:cNvSpPr>
              <a:spLocks noChangeArrowheads="1"/>
            </p:cNvSpPr>
            <p:nvPr/>
          </p:nvSpPr>
          <p:spPr bwMode="auto">
            <a:xfrm>
              <a:off x="3130924" y="5494961"/>
              <a:ext cx="767569" cy="464433"/>
            </a:xfrm>
            <a:prstGeom prst="rect">
              <a:avLst/>
            </a:prstGeom>
            <a:noFill/>
            <a:ln w="9525">
              <a:noFill/>
              <a:miter lim="800000"/>
              <a:headEnd/>
              <a:tailEnd/>
            </a:ln>
          </p:spPr>
          <p:txBody>
            <a:bodyPr lIns="0" tIns="0" rIns="0" bIns="0">
              <a:spAutoFit/>
            </a:bodyPr>
            <a:lstStyle/>
            <a:p>
              <a:pPr algn="ctr" eaLnBrk="0" hangingPunct="0"/>
              <a:r>
                <a:rPr lang="en-US" sz="1600"/>
                <a:t>GOLD</a:t>
              </a:r>
            </a:p>
            <a:p>
              <a:pPr algn="ctr" eaLnBrk="0" hangingPunct="0"/>
              <a:r>
                <a:rPr lang="en-US" sz="1600"/>
                <a:t>II</a:t>
              </a:r>
            </a:p>
          </p:txBody>
        </p:sp>
        <p:sp>
          <p:nvSpPr>
            <p:cNvPr id="104494" name="Rectangle 27"/>
            <p:cNvSpPr>
              <a:spLocks noChangeArrowheads="1"/>
            </p:cNvSpPr>
            <p:nvPr/>
          </p:nvSpPr>
          <p:spPr bwMode="auto">
            <a:xfrm>
              <a:off x="2285736" y="5494961"/>
              <a:ext cx="635329" cy="464433"/>
            </a:xfrm>
            <a:prstGeom prst="rect">
              <a:avLst/>
            </a:prstGeom>
            <a:noFill/>
            <a:ln w="9525">
              <a:noFill/>
              <a:miter lim="800000"/>
              <a:headEnd/>
              <a:tailEnd/>
            </a:ln>
          </p:spPr>
          <p:txBody>
            <a:bodyPr lIns="0" tIns="0" rIns="0" bIns="0">
              <a:spAutoFit/>
            </a:bodyPr>
            <a:lstStyle/>
            <a:p>
              <a:pPr algn="ctr" eaLnBrk="0" hangingPunct="0"/>
              <a:r>
                <a:rPr lang="en-US" sz="1600"/>
                <a:t>GOLD</a:t>
              </a:r>
            </a:p>
            <a:p>
              <a:pPr algn="ctr" eaLnBrk="0" hangingPunct="0"/>
              <a:r>
                <a:rPr lang="en-US" sz="1600"/>
                <a:t>III/IV</a:t>
              </a:r>
            </a:p>
          </p:txBody>
        </p:sp>
        <p:sp>
          <p:nvSpPr>
            <p:cNvPr id="104495" name="Rectangle 27"/>
            <p:cNvSpPr>
              <a:spLocks noChangeArrowheads="1"/>
            </p:cNvSpPr>
            <p:nvPr/>
          </p:nvSpPr>
          <p:spPr bwMode="auto">
            <a:xfrm>
              <a:off x="5053993" y="5494961"/>
              <a:ext cx="495880" cy="464433"/>
            </a:xfrm>
            <a:prstGeom prst="rect">
              <a:avLst/>
            </a:prstGeom>
            <a:noFill/>
            <a:ln w="9525">
              <a:noFill/>
              <a:miter lim="800000"/>
              <a:headEnd/>
              <a:tailEnd/>
            </a:ln>
          </p:spPr>
          <p:txBody>
            <a:bodyPr lIns="0" tIns="0" rIns="0" bIns="0">
              <a:spAutoFit/>
            </a:bodyPr>
            <a:lstStyle/>
            <a:p>
              <a:pPr algn="ctr" eaLnBrk="0" hangingPunct="0"/>
              <a:r>
                <a:rPr lang="en-US" sz="1600"/>
                <a:t>Hạn chế</a:t>
              </a:r>
            </a:p>
          </p:txBody>
        </p:sp>
        <p:sp>
          <p:nvSpPr>
            <p:cNvPr id="104496" name="Rectangle 27"/>
            <p:cNvSpPr>
              <a:spLocks noChangeArrowheads="1"/>
            </p:cNvSpPr>
            <p:nvPr/>
          </p:nvSpPr>
          <p:spPr bwMode="auto">
            <a:xfrm>
              <a:off x="4070981" y="5494961"/>
              <a:ext cx="665514" cy="464433"/>
            </a:xfrm>
            <a:prstGeom prst="rect">
              <a:avLst/>
            </a:prstGeom>
            <a:noFill/>
            <a:ln w="9525">
              <a:noFill/>
              <a:miter lim="800000"/>
              <a:headEnd/>
              <a:tailEnd/>
            </a:ln>
          </p:spPr>
          <p:txBody>
            <a:bodyPr lIns="0" tIns="0" rIns="0" bIns="0">
              <a:spAutoFit/>
            </a:bodyPr>
            <a:lstStyle/>
            <a:p>
              <a:pPr algn="ctr" eaLnBrk="0" hangingPunct="0"/>
              <a:r>
                <a:rPr lang="en-US" sz="1600"/>
                <a:t>GOLD</a:t>
              </a:r>
            </a:p>
            <a:p>
              <a:pPr algn="ctr" eaLnBrk="0" hangingPunct="0"/>
              <a:r>
                <a:rPr lang="en-US" sz="1600"/>
                <a:t>I</a:t>
              </a:r>
            </a:p>
          </p:txBody>
        </p:sp>
        <p:sp>
          <p:nvSpPr>
            <p:cNvPr id="104497" name="TextBox 5"/>
            <p:cNvSpPr txBox="1">
              <a:spLocks noChangeArrowheads="1"/>
            </p:cNvSpPr>
            <p:nvPr/>
          </p:nvSpPr>
          <p:spPr bwMode="auto">
            <a:xfrm>
              <a:off x="5631801" y="2687254"/>
              <a:ext cx="1678807" cy="319674"/>
            </a:xfrm>
            <a:prstGeom prst="rect">
              <a:avLst/>
            </a:prstGeom>
            <a:noFill/>
            <a:ln w="9525">
              <a:noFill/>
              <a:miter lim="800000"/>
              <a:headEnd/>
              <a:tailEnd/>
            </a:ln>
          </p:spPr>
          <p:txBody>
            <a:bodyPr wrap="none" lIns="91435" tIns="45718" rIns="91435" bIns="45718">
              <a:spAutoFit/>
            </a:bodyPr>
            <a:lstStyle/>
            <a:p>
              <a:r>
                <a:rPr lang="en-US" sz="1600"/>
                <a:t>0 </a:t>
              </a:r>
              <a:r>
                <a:rPr lang="en-GB" sz="1600"/>
                <a:t>bệnh đồng mắc</a:t>
              </a:r>
              <a:endParaRPr lang="en-US" sz="1600"/>
            </a:p>
          </p:txBody>
        </p:sp>
        <p:sp>
          <p:nvSpPr>
            <p:cNvPr id="104498" name="TextBox 6"/>
            <p:cNvSpPr txBox="1">
              <a:spLocks noChangeArrowheads="1"/>
            </p:cNvSpPr>
            <p:nvPr/>
          </p:nvSpPr>
          <p:spPr bwMode="auto">
            <a:xfrm>
              <a:off x="5631801" y="2450514"/>
              <a:ext cx="1678807" cy="319674"/>
            </a:xfrm>
            <a:prstGeom prst="rect">
              <a:avLst/>
            </a:prstGeom>
            <a:noFill/>
            <a:ln w="9525">
              <a:noFill/>
              <a:miter lim="800000"/>
              <a:headEnd/>
              <a:tailEnd/>
            </a:ln>
          </p:spPr>
          <p:txBody>
            <a:bodyPr wrap="none" lIns="91435" tIns="45718" rIns="91435" bIns="45718">
              <a:spAutoFit/>
            </a:bodyPr>
            <a:lstStyle/>
            <a:p>
              <a:r>
                <a:rPr lang="en-US" sz="1600"/>
                <a:t>1 </a:t>
              </a:r>
              <a:r>
                <a:rPr lang="en-GB" sz="1600"/>
                <a:t>bệnh đồng mắc</a:t>
              </a:r>
              <a:endParaRPr lang="en-US" sz="1600"/>
            </a:p>
          </p:txBody>
        </p:sp>
        <p:sp>
          <p:nvSpPr>
            <p:cNvPr id="104499" name="TextBox 7"/>
            <p:cNvSpPr txBox="1">
              <a:spLocks noChangeArrowheads="1"/>
            </p:cNvSpPr>
            <p:nvPr/>
          </p:nvSpPr>
          <p:spPr bwMode="auto">
            <a:xfrm>
              <a:off x="5619055" y="2197187"/>
              <a:ext cx="1678878" cy="319674"/>
            </a:xfrm>
            <a:prstGeom prst="rect">
              <a:avLst/>
            </a:prstGeom>
            <a:noFill/>
            <a:ln w="9525">
              <a:noFill/>
              <a:miter lim="800000"/>
              <a:headEnd/>
              <a:tailEnd/>
            </a:ln>
          </p:spPr>
          <p:txBody>
            <a:bodyPr wrap="none" lIns="91435" tIns="45718" rIns="91435" bIns="45718">
              <a:spAutoFit/>
            </a:bodyPr>
            <a:lstStyle/>
            <a:p>
              <a:r>
                <a:rPr lang="en-US" sz="1600"/>
                <a:t>2 </a:t>
              </a:r>
              <a:r>
                <a:rPr lang="en-GB" sz="1600"/>
                <a:t>bệnh đồng mắc</a:t>
              </a:r>
              <a:endParaRPr lang="en-US" sz="1600"/>
            </a:p>
          </p:txBody>
        </p:sp>
        <p:sp>
          <p:nvSpPr>
            <p:cNvPr id="104500" name="TextBox 8"/>
            <p:cNvSpPr txBox="1">
              <a:spLocks noChangeArrowheads="1"/>
            </p:cNvSpPr>
            <p:nvPr/>
          </p:nvSpPr>
          <p:spPr bwMode="auto">
            <a:xfrm>
              <a:off x="5631992" y="1939336"/>
              <a:ext cx="1678877" cy="319675"/>
            </a:xfrm>
            <a:prstGeom prst="rect">
              <a:avLst/>
            </a:prstGeom>
            <a:noFill/>
            <a:ln w="9525">
              <a:noFill/>
              <a:miter lim="800000"/>
              <a:headEnd/>
              <a:tailEnd/>
            </a:ln>
          </p:spPr>
          <p:txBody>
            <a:bodyPr wrap="none" lIns="91435" tIns="45718" rIns="91435" bIns="45718">
              <a:spAutoFit/>
            </a:bodyPr>
            <a:lstStyle/>
            <a:p>
              <a:r>
                <a:rPr lang="en-US" sz="1600"/>
                <a:t>3 </a:t>
              </a:r>
              <a:r>
                <a:rPr lang="en-GB" sz="1600"/>
                <a:t>bệnh đồng mắc</a:t>
              </a:r>
              <a:endParaRPr lang="en-US" sz="1600"/>
            </a:p>
          </p:txBody>
        </p:sp>
        <p:sp>
          <p:nvSpPr>
            <p:cNvPr id="135" name="Rectangle 134"/>
            <p:cNvSpPr/>
            <p:nvPr/>
          </p:nvSpPr>
          <p:spPr>
            <a:xfrm>
              <a:off x="5345771" y="2738523"/>
              <a:ext cx="217038" cy="215629"/>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136" name="Rectangle 135"/>
            <p:cNvSpPr/>
            <p:nvPr/>
          </p:nvSpPr>
          <p:spPr>
            <a:xfrm>
              <a:off x="5345771" y="2483687"/>
              <a:ext cx="217038" cy="217137"/>
            </a:xfrm>
            <a:prstGeom prst="rect">
              <a:avLst/>
            </a:prstGeom>
            <a:solidFill>
              <a:srgbClr val="8686AE"/>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137" name="Rectangle 136"/>
            <p:cNvSpPr/>
            <p:nvPr/>
          </p:nvSpPr>
          <p:spPr>
            <a:xfrm>
              <a:off x="5345771" y="1977034"/>
              <a:ext cx="217038" cy="21563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138" name="Rectangle 137"/>
            <p:cNvSpPr/>
            <p:nvPr/>
          </p:nvSpPr>
          <p:spPr>
            <a:xfrm>
              <a:off x="5345771" y="2230360"/>
              <a:ext cx="217038" cy="21563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sz="3000" dirty="0"/>
            </a:p>
          </p:txBody>
        </p:sp>
        <p:sp>
          <p:nvSpPr>
            <p:cNvPr id="104505" name="Rectangle 27"/>
            <p:cNvSpPr>
              <a:spLocks noChangeArrowheads="1"/>
            </p:cNvSpPr>
            <p:nvPr/>
          </p:nvSpPr>
          <p:spPr bwMode="auto">
            <a:xfrm>
              <a:off x="6731362" y="5494961"/>
              <a:ext cx="780473" cy="696649"/>
            </a:xfrm>
            <a:prstGeom prst="rect">
              <a:avLst/>
            </a:prstGeom>
            <a:noFill/>
            <a:ln w="9525">
              <a:noFill/>
              <a:miter lim="800000"/>
              <a:headEnd/>
              <a:tailEnd/>
            </a:ln>
          </p:spPr>
          <p:txBody>
            <a:bodyPr lIns="0" tIns="0" rIns="0" bIns="0">
              <a:spAutoFit/>
            </a:bodyPr>
            <a:lstStyle/>
            <a:p>
              <a:pPr algn="ctr" eaLnBrk="0" hangingPunct="0"/>
              <a:r>
                <a:rPr lang="en-US" sz="1600"/>
                <a:t>Bình thường</a:t>
              </a:r>
            </a:p>
            <a:p>
              <a:pPr algn="ctr" eaLnBrk="0" hangingPunct="0"/>
              <a:endParaRPr lang="en-US" sz="1600"/>
            </a:p>
          </p:txBody>
        </p:sp>
        <p:cxnSp>
          <p:nvCxnSpPr>
            <p:cNvPr id="104506" name="Straight Connector 141"/>
            <p:cNvCxnSpPr>
              <a:cxnSpLocks noChangeShapeType="1"/>
            </p:cNvCxnSpPr>
            <p:nvPr/>
          </p:nvCxnSpPr>
          <p:spPr bwMode="auto">
            <a:xfrm rot="5400000">
              <a:off x="6154343" y="5426472"/>
              <a:ext cx="59531" cy="0"/>
            </a:xfrm>
            <a:prstGeom prst="line">
              <a:avLst/>
            </a:prstGeom>
            <a:noFill/>
            <a:ln w="28575" algn="ctr">
              <a:solidFill>
                <a:schemeClr val="tx1"/>
              </a:solidFill>
              <a:round/>
              <a:headEnd/>
              <a:tailEnd/>
            </a:ln>
          </p:spPr>
        </p:cxnSp>
      </p:gr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LINECOLOR" val="0"/>
</p:tagLst>
</file>

<file path=ppt/theme/theme1.xml><?xml version="1.0" encoding="utf-8"?>
<a:theme xmlns:a="http://schemas.openxmlformats.org/drawingml/2006/main" name="1_glaxo4x3">
  <a:themeElements>
    <a:clrScheme name="1_glaxo4x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1_glaxo4x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glaxo4x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glaxo4x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glaxo4x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glaxo4x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glaxo4x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glaxo4x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glaxo4x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PT presentation Template_latest ppt version_high rez">
  <a:themeElements>
    <a:clrScheme name="1_PPT presentation Template_latest ppt version_high rez 1">
      <a:dk1>
        <a:srgbClr val="000000"/>
      </a:dk1>
      <a:lt1>
        <a:srgbClr val="FFFFFF"/>
      </a:lt1>
      <a:dk2>
        <a:srgbClr val="00305C"/>
      </a:dk2>
      <a:lt2>
        <a:srgbClr val="9CBAD6"/>
      </a:lt2>
      <a:accent1>
        <a:srgbClr val="8A004F"/>
      </a:accent1>
      <a:accent2>
        <a:srgbClr val="DE1F82"/>
      </a:accent2>
      <a:accent3>
        <a:srgbClr val="FFFFFF"/>
      </a:accent3>
      <a:accent4>
        <a:srgbClr val="000000"/>
      </a:accent4>
      <a:accent5>
        <a:srgbClr val="C4AAB2"/>
      </a:accent5>
      <a:accent6>
        <a:srgbClr val="C91B75"/>
      </a:accent6>
      <a:hlink>
        <a:srgbClr val="C97A00"/>
      </a:hlink>
      <a:folHlink>
        <a:srgbClr val="FCC917"/>
      </a:folHlink>
    </a:clrScheme>
    <a:fontScheme name="1_PPT presentation Template_latest ppt version_high re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PT presentation Template_latest ppt version_high rez 1">
        <a:dk1>
          <a:srgbClr val="000000"/>
        </a:dk1>
        <a:lt1>
          <a:srgbClr val="FFFFFF"/>
        </a:lt1>
        <a:dk2>
          <a:srgbClr val="00305C"/>
        </a:dk2>
        <a:lt2>
          <a:srgbClr val="9CBAD6"/>
        </a:lt2>
        <a:accent1>
          <a:srgbClr val="8A004F"/>
        </a:accent1>
        <a:accent2>
          <a:srgbClr val="DE1F82"/>
        </a:accent2>
        <a:accent3>
          <a:srgbClr val="FFFFFF"/>
        </a:accent3>
        <a:accent4>
          <a:srgbClr val="000000"/>
        </a:accent4>
        <a:accent5>
          <a:srgbClr val="C4AAB2"/>
        </a:accent5>
        <a:accent6>
          <a:srgbClr val="C91B75"/>
        </a:accent6>
        <a:hlink>
          <a:srgbClr val="C97A00"/>
        </a:hlink>
        <a:folHlink>
          <a:srgbClr val="FCC917"/>
        </a:folHlink>
      </a:clrScheme>
      <a:clrMap bg1="lt1" tx1="dk1" bg2="lt2" tx2="dk2" accent1="accent1" accent2="accent2" accent3="accent3" accent4="accent4" accent5="accent5" accent6="accent6" hlink="hlink" folHlink="folHlink"/>
    </a:extraClrScheme>
    <a:extraClrScheme>
      <a:clrScheme name="1_PPT presentation Template_latest ppt version_high rez 2">
        <a:dk1>
          <a:srgbClr val="FFFFFF"/>
        </a:dk1>
        <a:lt1>
          <a:srgbClr val="FFFFFF"/>
        </a:lt1>
        <a:dk2>
          <a:srgbClr val="FFFFFF"/>
        </a:dk2>
        <a:lt2>
          <a:srgbClr val="000000"/>
        </a:lt2>
        <a:accent1>
          <a:srgbClr val="8A004F"/>
        </a:accent1>
        <a:accent2>
          <a:srgbClr val="DE1F82"/>
        </a:accent2>
        <a:accent3>
          <a:srgbClr val="FFFFFF"/>
        </a:accent3>
        <a:accent4>
          <a:srgbClr val="DADADA"/>
        </a:accent4>
        <a:accent5>
          <a:srgbClr val="C4AAB2"/>
        </a:accent5>
        <a:accent6>
          <a:srgbClr val="C91B75"/>
        </a:accent6>
        <a:hlink>
          <a:srgbClr val="C97A00"/>
        </a:hlink>
        <a:folHlink>
          <a:srgbClr val="FCC917"/>
        </a:folHlink>
      </a:clrScheme>
      <a:clrMap bg1="lt1" tx1="dk1" bg2="lt2" tx2="dk2" accent1="accent1" accent2="accent2" accent3="accent3" accent4="accent4" accent5="accent5" accent6="accent6" hlink="hlink" folHlink="folHlink"/>
    </a:extraClrScheme>
    <a:extraClrScheme>
      <a:clrScheme name="1_PPT presentation Template_latest ppt version_high rez 3">
        <a:dk1>
          <a:srgbClr val="000000"/>
        </a:dk1>
        <a:lt1>
          <a:srgbClr val="FFFFFF"/>
        </a:lt1>
        <a:dk2>
          <a:srgbClr val="000000"/>
        </a:dk2>
        <a:lt2>
          <a:srgbClr val="FFFFFF"/>
        </a:lt2>
        <a:accent1>
          <a:srgbClr val="8A004F"/>
        </a:accent1>
        <a:accent2>
          <a:srgbClr val="DE1F82"/>
        </a:accent2>
        <a:accent3>
          <a:srgbClr val="AAAAAA"/>
        </a:accent3>
        <a:accent4>
          <a:srgbClr val="DADADA"/>
        </a:accent4>
        <a:accent5>
          <a:srgbClr val="C4AAB2"/>
        </a:accent5>
        <a:accent6>
          <a:srgbClr val="C91B75"/>
        </a:accent6>
        <a:hlink>
          <a:srgbClr val="C97A00"/>
        </a:hlink>
        <a:folHlink>
          <a:srgbClr val="FCC917"/>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PPT presentation Template_latest ppt version_high rez">
  <a:themeElements>
    <a:clrScheme name="2_PPT presentation Template_latest ppt version_high rez 1">
      <a:dk1>
        <a:srgbClr val="000000"/>
      </a:dk1>
      <a:lt1>
        <a:srgbClr val="FFFFFF"/>
      </a:lt1>
      <a:dk2>
        <a:srgbClr val="00305C"/>
      </a:dk2>
      <a:lt2>
        <a:srgbClr val="9CBAD6"/>
      </a:lt2>
      <a:accent1>
        <a:srgbClr val="8A004F"/>
      </a:accent1>
      <a:accent2>
        <a:srgbClr val="DE1F82"/>
      </a:accent2>
      <a:accent3>
        <a:srgbClr val="FFFFFF"/>
      </a:accent3>
      <a:accent4>
        <a:srgbClr val="000000"/>
      </a:accent4>
      <a:accent5>
        <a:srgbClr val="C4AAB2"/>
      </a:accent5>
      <a:accent6>
        <a:srgbClr val="C91B75"/>
      </a:accent6>
      <a:hlink>
        <a:srgbClr val="C97A00"/>
      </a:hlink>
      <a:folHlink>
        <a:srgbClr val="FCC917"/>
      </a:folHlink>
    </a:clrScheme>
    <a:fontScheme name="2_PPT presentation Template_latest ppt version_high re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PPT presentation Template_latest ppt version_high rez 1">
        <a:dk1>
          <a:srgbClr val="000000"/>
        </a:dk1>
        <a:lt1>
          <a:srgbClr val="FFFFFF"/>
        </a:lt1>
        <a:dk2>
          <a:srgbClr val="00305C"/>
        </a:dk2>
        <a:lt2>
          <a:srgbClr val="9CBAD6"/>
        </a:lt2>
        <a:accent1>
          <a:srgbClr val="8A004F"/>
        </a:accent1>
        <a:accent2>
          <a:srgbClr val="DE1F82"/>
        </a:accent2>
        <a:accent3>
          <a:srgbClr val="FFFFFF"/>
        </a:accent3>
        <a:accent4>
          <a:srgbClr val="000000"/>
        </a:accent4>
        <a:accent5>
          <a:srgbClr val="C4AAB2"/>
        </a:accent5>
        <a:accent6>
          <a:srgbClr val="C91B75"/>
        </a:accent6>
        <a:hlink>
          <a:srgbClr val="C97A00"/>
        </a:hlink>
        <a:folHlink>
          <a:srgbClr val="FCC917"/>
        </a:folHlink>
      </a:clrScheme>
      <a:clrMap bg1="lt1" tx1="dk1" bg2="lt2" tx2="dk2" accent1="accent1" accent2="accent2" accent3="accent3" accent4="accent4" accent5="accent5" accent6="accent6" hlink="hlink" folHlink="folHlink"/>
    </a:extraClrScheme>
    <a:extraClrScheme>
      <a:clrScheme name="2_PPT presentation Template_latest ppt version_high rez 2">
        <a:dk1>
          <a:srgbClr val="FFFFFF"/>
        </a:dk1>
        <a:lt1>
          <a:srgbClr val="FFFFFF"/>
        </a:lt1>
        <a:dk2>
          <a:srgbClr val="FFFFFF"/>
        </a:dk2>
        <a:lt2>
          <a:srgbClr val="000000"/>
        </a:lt2>
        <a:accent1>
          <a:srgbClr val="8A004F"/>
        </a:accent1>
        <a:accent2>
          <a:srgbClr val="DE1F82"/>
        </a:accent2>
        <a:accent3>
          <a:srgbClr val="FFFFFF"/>
        </a:accent3>
        <a:accent4>
          <a:srgbClr val="DADADA"/>
        </a:accent4>
        <a:accent5>
          <a:srgbClr val="C4AAB2"/>
        </a:accent5>
        <a:accent6>
          <a:srgbClr val="C91B75"/>
        </a:accent6>
        <a:hlink>
          <a:srgbClr val="C97A00"/>
        </a:hlink>
        <a:folHlink>
          <a:srgbClr val="FCC917"/>
        </a:folHlink>
      </a:clrScheme>
      <a:clrMap bg1="lt1" tx1="dk1" bg2="lt2" tx2="dk2" accent1="accent1" accent2="accent2" accent3="accent3" accent4="accent4" accent5="accent5" accent6="accent6" hlink="hlink" folHlink="folHlink"/>
    </a:extraClrScheme>
    <a:extraClrScheme>
      <a:clrScheme name="2_PPT presentation Template_latest ppt version_high rez 3">
        <a:dk1>
          <a:srgbClr val="000000"/>
        </a:dk1>
        <a:lt1>
          <a:srgbClr val="FFFFFF"/>
        </a:lt1>
        <a:dk2>
          <a:srgbClr val="000000"/>
        </a:dk2>
        <a:lt2>
          <a:srgbClr val="FFFFFF"/>
        </a:lt2>
        <a:accent1>
          <a:srgbClr val="8A004F"/>
        </a:accent1>
        <a:accent2>
          <a:srgbClr val="DE1F82"/>
        </a:accent2>
        <a:accent3>
          <a:srgbClr val="AAAAAA"/>
        </a:accent3>
        <a:accent4>
          <a:srgbClr val="DADADA"/>
        </a:accent4>
        <a:accent5>
          <a:srgbClr val="C4AAB2"/>
        </a:accent5>
        <a:accent6>
          <a:srgbClr val="C91B75"/>
        </a:accent6>
        <a:hlink>
          <a:srgbClr val="C97A00"/>
        </a:hlink>
        <a:folHlink>
          <a:srgbClr val="FCC917"/>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PPT presentation Template_latest ppt version_high rez">
  <a:themeElements>
    <a:clrScheme name="2_PPT presentation Template_latest ppt version_high rez 1">
      <a:dk1>
        <a:srgbClr val="000000"/>
      </a:dk1>
      <a:lt1>
        <a:srgbClr val="FFFFFF"/>
      </a:lt1>
      <a:dk2>
        <a:srgbClr val="00305C"/>
      </a:dk2>
      <a:lt2>
        <a:srgbClr val="9CBAD6"/>
      </a:lt2>
      <a:accent1>
        <a:srgbClr val="8A004F"/>
      </a:accent1>
      <a:accent2>
        <a:srgbClr val="DE1F82"/>
      </a:accent2>
      <a:accent3>
        <a:srgbClr val="FFFFFF"/>
      </a:accent3>
      <a:accent4>
        <a:srgbClr val="000000"/>
      </a:accent4>
      <a:accent5>
        <a:srgbClr val="C4AAB2"/>
      </a:accent5>
      <a:accent6>
        <a:srgbClr val="C91B75"/>
      </a:accent6>
      <a:hlink>
        <a:srgbClr val="C97A00"/>
      </a:hlink>
      <a:folHlink>
        <a:srgbClr val="FCC917"/>
      </a:folHlink>
    </a:clrScheme>
    <a:fontScheme name="2_PPT presentation Template_latest ppt version_high re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PPT presentation Template_latest ppt version_high rez 1">
        <a:dk1>
          <a:srgbClr val="000000"/>
        </a:dk1>
        <a:lt1>
          <a:srgbClr val="FFFFFF"/>
        </a:lt1>
        <a:dk2>
          <a:srgbClr val="00305C"/>
        </a:dk2>
        <a:lt2>
          <a:srgbClr val="9CBAD6"/>
        </a:lt2>
        <a:accent1>
          <a:srgbClr val="8A004F"/>
        </a:accent1>
        <a:accent2>
          <a:srgbClr val="DE1F82"/>
        </a:accent2>
        <a:accent3>
          <a:srgbClr val="FFFFFF"/>
        </a:accent3>
        <a:accent4>
          <a:srgbClr val="000000"/>
        </a:accent4>
        <a:accent5>
          <a:srgbClr val="C4AAB2"/>
        </a:accent5>
        <a:accent6>
          <a:srgbClr val="C91B75"/>
        </a:accent6>
        <a:hlink>
          <a:srgbClr val="C97A00"/>
        </a:hlink>
        <a:folHlink>
          <a:srgbClr val="FCC91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glaxo4x3">
  <a:themeElements>
    <a:clrScheme name="5_glaxo4x3 8">
      <a:dk1>
        <a:srgbClr val="000000"/>
      </a:dk1>
      <a:lt1>
        <a:srgbClr val="FFFFFF"/>
      </a:lt1>
      <a:dk2>
        <a:srgbClr val="0000FF"/>
      </a:dk2>
      <a:lt2>
        <a:srgbClr val="FFD728"/>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C0C0C0"/>
      </a:folHlink>
    </a:clrScheme>
    <a:fontScheme name="5_glaxo4x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5_glaxo4x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glaxo4x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glaxo4x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glaxo4x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glaxo4x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glaxo4x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glaxo4x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5_glaxo4x3 8">
        <a:dk1>
          <a:srgbClr val="000000"/>
        </a:dk1>
        <a:lt1>
          <a:srgbClr val="FFFFFF"/>
        </a:lt1>
        <a:dk2>
          <a:srgbClr val="0000FF"/>
        </a:dk2>
        <a:lt2>
          <a:srgbClr val="FFD728"/>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C0C0C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White 2008 Woolcock">
  <a:themeElements>
    <a:clrScheme name="">
      <a:dk1>
        <a:srgbClr val="FFFFFF"/>
      </a:dk1>
      <a:lt1>
        <a:srgbClr val="FFFFFF"/>
      </a:lt1>
      <a:dk2>
        <a:srgbClr val="FF9900"/>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White 2008 Woolcoc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hite 2008 Woolcoc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White 2008 Woolcoc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White 2008 Woolcoc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White 2008 Woolcoc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White 2008 Woolcoc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White 2008 Woolcoc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White 2008 Woolcoc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10791</TotalTime>
  <Words>10346</Words>
  <Application>Microsoft Office PowerPoint</Application>
  <PresentationFormat>Widescreen</PresentationFormat>
  <Paragraphs>1213</Paragraphs>
  <Slides>106</Slides>
  <Notes>34</Notes>
  <HiddenSlides>1</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3</vt:i4>
      </vt:variant>
      <vt:variant>
        <vt:lpstr>Slide Titles</vt:lpstr>
      </vt:variant>
      <vt:variant>
        <vt:i4>106</vt:i4>
      </vt:variant>
    </vt:vector>
  </HeadingPairs>
  <TitlesOfParts>
    <vt:vector size="131" baseType="lpstr">
      <vt:lpstr>Arial</vt:lpstr>
      <vt:lpstr>Arial Unicode MS</vt:lpstr>
      <vt:lpstr>Calibri</vt:lpstr>
      <vt:lpstr>Calibri Light</vt:lpstr>
      <vt:lpstr>Century Gothic</vt:lpstr>
      <vt:lpstr>Franklin Gothic Book</vt:lpstr>
      <vt:lpstr>Franklin Gothic Medium</vt:lpstr>
      <vt:lpstr>Monotype Sorts</vt:lpstr>
      <vt:lpstr>Symbol</vt:lpstr>
      <vt:lpstr>Tahoma</vt:lpstr>
      <vt:lpstr>Times</vt:lpstr>
      <vt:lpstr>Times New Roman</vt:lpstr>
      <vt:lpstr>Verdana</vt:lpstr>
      <vt:lpstr>Wingdings</vt:lpstr>
      <vt:lpstr>Wingdings 2</vt:lpstr>
      <vt:lpstr>1_glaxo4x3</vt:lpstr>
      <vt:lpstr>1_PPT presentation Template_latest ppt version_high rez</vt:lpstr>
      <vt:lpstr>2_PPT presentation Template_latest ppt version_high rez</vt:lpstr>
      <vt:lpstr>3_PPT presentation Template_latest ppt version_high rez</vt:lpstr>
      <vt:lpstr>5_glaxo4x3</vt:lpstr>
      <vt:lpstr>1_White 2008 Woolcock</vt:lpstr>
      <vt:lpstr>Office Theme</vt:lpstr>
      <vt:lpstr>CorelDRAW</vt:lpstr>
      <vt:lpstr>Microsoft Excel 97-2003 Worksheet</vt:lpstr>
      <vt:lpstr>Chart</vt:lpstr>
      <vt:lpstr>Điều trị  Bệnh phổi tắc nghẽn mạn tính (COPD) </vt:lpstr>
      <vt:lpstr>PowerPoint Presentation</vt:lpstr>
      <vt:lpstr>PowerPoint Presentation</vt:lpstr>
      <vt:lpstr>PowerPoint Presentation</vt:lpstr>
      <vt:lpstr>PowerPoint Presentation</vt:lpstr>
      <vt:lpstr>PowerPoint Presentation</vt:lpstr>
      <vt:lpstr>PowerPoint Presentation</vt:lpstr>
      <vt:lpstr>COPD Assessment Test  (CAT)</vt:lpstr>
      <vt:lpstr>Chẩn đoán COPD – Y học chứng cứ hay tầm quan trọng khám lâm sàng</vt:lpstr>
      <vt:lpstr>PowerPoint Presentation</vt:lpstr>
      <vt:lpstr>Phân tích hô hấp ký theo Liên minh Hô hấp chăm sóc sức khỏe ban đầu Canada 2012</vt:lpstr>
      <vt:lpstr>Hướng dẫn phân tích CNHH ATS/ERS 2005</vt:lpstr>
      <vt:lpstr>PowerPoint Presentation</vt:lpstr>
      <vt:lpstr>PowerPoint Presentation</vt:lpstr>
      <vt:lpstr>PowerPoint Presentation</vt:lpstr>
      <vt:lpstr>Chiến lược toàn cầu trong chẩn đoán, quản lý và dự phòng BPTNMT Quản lý BPTNMT đợt ổn định:  Các mục tiêu điều trị</vt:lpstr>
      <vt:lpstr>PowerPoint Presentation</vt:lpstr>
      <vt:lpstr>PowerPoint Presentation</vt:lpstr>
      <vt:lpstr>PowerPoint Presentation</vt:lpstr>
      <vt:lpstr>PowerPoint Presentation</vt:lpstr>
      <vt:lpstr>PowerPoint Presentation</vt:lpstr>
      <vt:lpstr>PowerPoint Presentation</vt:lpstr>
      <vt:lpstr>Hiệu quả của Ngừng thuốc lá: kết quả 11 năm của nc Lung Health Study</vt:lpstr>
      <vt:lpstr>Tác động của ngưng thuốc lá trên tử suất</vt:lpstr>
      <vt:lpstr>Anti-Smoking Legislation Is Associated With Decreased COPD Mortality </vt:lpstr>
      <vt:lpstr>Lợi ích của viêc giáo dục bn COPD : tự quản lý</vt:lpstr>
      <vt:lpstr>PowerPoint Presentation</vt:lpstr>
      <vt:lpstr>PowerPoint Presentation</vt:lpstr>
      <vt:lpstr>PowerPoint Presentation</vt:lpstr>
      <vt:lpstr>PowerPoint Presentation</vt:lpstr>
      <vt:lpstr>Vận động thể lực trên bn COPD Watz và cs. ERJ 2009;33:262</vt:lpstr>
      <vt:lpstr>Vận động thể lực đều đặn và nhập viện/tử vong Garcia-Aymerich và cs. Thorax 2006;61:772</vt:lpstr>
      <vt:lpstr>PowerPoint Presentation</vt:lpstr>
      <vt:lpstr>PowerPoint Presentation</vt:lpstr>
      <vt:lpstr>Phục hồi chức năng sau nhập viện vì đợt cấp</vt:lpstr>
      <vt:lpstr>Phục hồi chức năng giảm nhập viện không định trước</vt:lpstr>
      <vt:lpstr>PowerPoint Presentation</vt:lpstr>
      <vt:lpstr>PowerPoint Presentation</vt:lpstr>
      <vt:lpstr>PowerPoint Presentation</vt:lpstr>
      <vt:lpstr>Thở oxy dài hạn: Lợi ích trên sống còn ở bn giảm oxy máu nặng</vt:lpstr>
      <vt:lpstr>PowerPoint Presentation</vt:lpstr>
      <vt:lpstr>NIV không làm giảm tử suất/ bn copd sau đợt cấp</vt:lpstr>
      <vt:lpstr>NIV  cho COPD mạn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Thuốc dãn phế quản</vt:lpstr>
      <vt:lpstr>PowerPoint Presentation</vt:lpstr>
      <vt:lpstr>PowerPoint Presentation</vt:lpstr>
      <vt:lpstr>Đồng vận beta2 tác dụng ngắn cải thiện khó thở so sánh với giả dược</vt:lpstr>
      <vt:lpstr>PowerPoint Presentation</vt:lpstr>
      <vt:lpstr>PowerPoint Presentation</vt:lpstr>
      <vt:lpstr>Tác dụng phụ các thuốc dãn phế quản</vt:lpstr>
      <vt:lpstr>PowerPoint Presentation</vt:lpstr>
      <vt:lpstr>LAMA và LABA cải thiện chất lượng cuộc sống tương tự</vt:lpstr>
      <vt:lpstr>IND/GLY &gt; placebo and LAMA monotherapy to improve TDI total score </vt:lpstr>
      <vt:lpstr>Liệu pháp phối hợp với dãn PQ tác dụng dài cải thiện chức năng phổi</vt:lpstr>
      <vt:lpstr>PowerPoint Presentation</vt:lpstr>
      <vt:lpstr>Tiotropium Respimat® giảm nguy cơ đợt cấp so với giả dược</vt:lpstr>
      <vt:lpstr>LAMA Giảm đợt cấp so với LABA</vt:lpstr>
      <vt:lpstr>NC INVIGORATE: TIOTROPIUM TỐT HƠN INDACATEROL TRONG GIẢM ĐỢT CẤP</vt:lpstr>
      <vt:lpstr>IND/GLY &gt; LAMA to reduce the rate of COPD exacerbations </vt:lpstr>
      <vt:lpstr>PowerPoint Presentation</vt:lpstr>
      <vt:lpstr>PowerPoint Presentation</vt:lpstr>
      <vt:lpstr>PowerPoint Presentation</vt:lpstr>
      <vt:lpstr>PowerPoint Presentation</vt:lpstr>
      <vt:lpstr>PowerPoint Presentation</vt:lpstr>
      <vt:lpstr>N-acetylcystein</vt:lpstr>
      <vt:lpstr>Erdostein nc RESTORE</vt:lpstr>
      <vt:lpstr>TORCH: Giảm tần suất đợt cấp với ICS/LABA</vt:lpstr>
      <vt:lpstr>Hiệu quả phối hợp ICS/LABA trong BPTNMT</vt:lpstr>
      <vt:lpstr>TORCH: tử suất</vt:lpstr>
      <vt:lpstr>N Engl J Med 2007;356:2211-2214.</vt:lpstr>
      <vt:lpstr>Các tác dụng phụ của corticoid hít ở bn COPD</vt:lpstr>
      <vt:lpstr>ICS remain prescribed to low-risk patients in clinical practice </vt:lpstr>
      <vt:lpstr>ICS can be withdrawn in low risk COPD patients on adequate bronchodilation         </vt:lpstr>
      <vt:lpstr>PowerPoint Presentation</vt:lpstr>
      <vt:lpstr>FLAME – thời gian có đợt cấp COPD đầu tiên trong 52 tuần</vt:lpstr>
      <vt:lpstr>Theophylline</vt:lpstr>
      <vt:lpstr>PowerPoint Presentation</vt:lpstr>
      <vt:lpstr>Vai trò theophylline trên FEV1 qua 22 RCT</vt:lpstr>
      <vt:lpstr>Vai trò theophylline trên O2/CO2</vt:lpstr>
      <vt:lpstr>Tóm tắt Theophylline</vt:lpstr>
      <vt:lpstr>Azithromycin dự phòng làm giảm đợt cấp</vt:lpstr>
      <vt:lpstr>Carbocystein làm giảm đợt cấp</vt:lpstr>
      <vt:lpstr>Điều trị thủ thuật/phẫu thuật</vt:lpstr>
      <vt:lpstr>Hiệu quả sống còn nhờ ghép phổi ở bn COPD</vt:lpstr>
      <vt:lpstr>PowerPoint Presentation</vt:lpstr>
      <vt:lpstr>COPD và bệnh đồng mắc</vt:lpstr>
      <vt:lpstr>Nguy cơ tử vong liên quan số bệnh đi kèm</vt:lpstr>
      <vt:lpstr>COPD: yếu tố nguy cơ độc lập bệnh tim mạch</vt:lpstr>
      <vt:lpstr>Loạn nhịp và Nhồi máu cơ tim phổ biến COPD đợt cấp</vt:lpstr>
      <vt:lpstr>PowerPoint Presentation</vt:lpstr>
      <vt:lpstr>BTTMCB: một trong những nguyên nhân hàng đầu tử vong  COPD</vt:lpstr>
      <vt:lpstr>Ung thư phổi và COPD</vt:lpstr>
      <vt:lpstr>Tử vong bn COPD theo CNHH</vt:lpstr>
      <vt:lpstr>Kết luận</vt:lpstr>
    </vt:vector>
  </TitlesOfParts>
  <Company>T&amp;T 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Cập nhật chẩn đoán và điều trị COPD</dc:title>
  <dc:creator>vu</dc:creator>
  <cp:lastModifiedBy>thuyvu letu</cp:lastModifiedBy>
  <cp:revision>312</cp:revision>
  <dcterms:created xsi:type="dcterms:W3CDTF">2011-06-16T17:26:30Z</dcterms:created>
  <dcterms:modified xsi:type="dcterms:W3CDTF">2020-09-08T23:06:39Z</dcterms:modified>
</cp:coreProperties>
</file>